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415" r:id="rId6"/>
    <p:sldId id="416" r:id="rId7"/>
    <p:sldId id="360" r:id="rId8"/>
    <p:sldId id="398" r:id="rId9"/>
    <p:sldId id="396" r:id="rId10"/>
    <p:sldId id="411" r:id="rId11"/>
    <p:sldId id="397" r:id="rId12"/>
    <p:sldId id="412" r:id="rId13"/>
    <p:sldId id="395" r:id="rId14"/>
    <p:sldId id="4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9445-7001-4983-939C-C1AE4981271A}" v="18" dt="2019-10-17T14:37:2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Word Classes</a:t>
            </a:r>
          </a:p>
          <a:p>
            <a:pPr lvl="0" algn="ctr"/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4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Identifying </a:t>
            </a:r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Determiners, Conjunctions and Prepositions in Sentences</a:t>
            </a:r>
            <a:endParaRPr lang="en-GB" sz="11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3A0C636C-7617-49F1-A94E-CE836AE92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F3B5103F-0619-47D3-93E1-1B0A117E87C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and label the determiner(s), conjunction(s) and preposition(s) in the following sentences: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lnSpc>
                <a:spcPct val="300000"/>
              </a:lnSpc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Anita is teaching her friend how to bake because she enjoys it. Their cakes are in the oven, on the top shelf.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6241341B-0ACE-4AA3-843E-F7E95A9B5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A61465E8-6F7A-4831-9C06-E9BBB9E55A5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5250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and label the determiner(s), conjunction(s) and preposition(s) in the following sentences: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lnSpc>
                <a:spcPct val="300000"/>
              </a:lnSpc>
              <a:defRPr/>
            </a:pP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Anita is teaching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her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friend how to bake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because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she enjoys it.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Their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cakes are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oven,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on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top shelf.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7D77C14-B085-4D01-B897-392BEE05F1F2}"/>
              </a:ext>
            </a:extLst>
          </p:cNvPr>
          <p:cNvGrpSpPr/>
          <p:nvPr/>
        </p:nvGrpSpPr>
        <p:grpSpPr>
          <a:xfrm>
            <a:off x="892164" y="2233113"/>
            <a:ext cx="6949599" cy="3047334"/>
            <a:chOff x="892164" y="2537913"/>
            <a:chExt cx="6949599" cy="304733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67E3F19-10E6-4A6D-8DFD-EA9AD87FB66E}"/>
                </a:ext>
              </a:extLst>
            </p:cNvPr>
            <p:cNvGrpSpPr/>
            <p:nvPr/>
          </p:nvGrpSpPr>
          <p:grpSpPr>
            <a:xfrm>
              <a:off x="3453691" y="2537913"/>
              <a:ext cx="360000" cy="583485"/>
              <a:chOff x="3758491" y="2537913"/>
              <a:chExt cx="360000" cy="58348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F8CF7C-AFF7-4FFC-AE95-01BC82FB4E72}"/>
                  </a:ext>
                </a:extLst>
              </p:cNvPr>
              <p:cNvSpPr/>
              <p:nvPr/>
            </p:nvSpPr>
            <p:spPr>
              <a:xfrm>
                <a:off x="3758491" y="2537913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</a:p>
            </p:txBody>
          </p:sp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10B94B39-6CA1-48CE-BFC5-F408145B6691}"/>
                  </a:ext>
                </a:extLst>
              </p:cNvPr>
              <p:cNvCxnSpPr/>
              <p:nvPr/>
            </p:nvCxnSpPr>
            <p:spPr>
              <a:xfrm>
                <a:off x="3938491" y="2901273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B9147F3-80B4-4E2E-BC82-F30B5134A634}"/>
                </a:ext>
              </a:extLst>
            </p:cNvPr>
            <p:cNvGrpSpPr/>
            <p:nvPr/>
          </p:nvGrpSpPr>
          <p:grpSpPr>
            <a:xfrm>
              <a:off x="892164" y="3790110"/>
              <a:ext cx="360000" cy="583484"/>
              <a:chOff x="892164" y="3804682"/>
              <a:chExt cx="360000" cy="583484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646957F-CA79-4EA3-8A4E-90348BEE625C}"/>
                  </a:ext>
                </a:extLst>
              </p:cNvPr>
              <p:cNvSpPr/>
              <p:nvPr/>
            </p:nvSpPr>
            <p:spPr>
              <a:xfrm>
                <a:off x="892164" y="380468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C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3CEB564-EEF2-4A49-BC9B-7C887FD91186}"/>
                  </a:ext>
                </a:extLst>
              </p:cNvPr>
              <p:cNvCxnSpPr/>
              <p:nvPr/>
            </p:nvCxnSpPr>
            <p:spPr>
              <a:xfrm>
                <a:off x="1072164" y="4168041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61D53E5-7C1A-4A6B-861F-0109224B6636}"/>
                </a:ext>
              </a:extLst>
            </p:cNvPr>
            <p:cNvGrpSpPr/>
            <p:nvPr/>
          </p:nvGrpSpPr>
          <p:grpSpPr>
            <a:xfrm>
              <a:off x="1944550" y="4998696"/>
              <a:ext cx="360000" cy="586551"/>
              <a:chOff x="1944550" y="4998696"/>
              <a:chExt cx="360000" cy="586551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28FBBCA-E5D9-48CB-9CB1-9ABAF3B95ED8}"/>
                  </a:ext>
                </a:extLst>
              </p:cNvPr>
              <p:cNvSpPr/>
              <p:nvPr/>
            </p:nvSpPr>
            <p:spPr>
              <a:xfrm>
                <a:off x="1944550" y="4998696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8520056-7C58-46B5-96E9-5BDE9FDF2425}"/>
                  </a:ext>
                </a:extLst>
              </p:cNvPr>
              <p:cNvCxnSpPr/>
              <p:nvPr/>
            </p:nvCxnSpPr>
            <p:spPr>
              <a:xfrm>
                <a:off x="2124550" y="5365122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67C82F6-9EB5-4E3A-953E-BA56ADA37212}"/>
                </a:ext>
              </a:extLst>
            </p:cNvPr>
            <p:cNvGrpSpPr/>
            <p:nvPr/>
          </p:nvGrpSpPr>
          <p:grpSpPr>
            <a:xfrm>
              <a:off x="4594751" y="3788578"/>
              <a:ext cx="360000" cy="586549"/>
              <a:chOff x="4594751" y="3775538"/>
              <a:chExt cx="360000" cy="586549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7FF4F28-40B0-4469-B519-A420D89FE15D}"/>
                  </a:ext>
                </a:extLst>
              </p:cNvPr>
              <p:cNvSpPr/>
              <p:nvPr/>
            </p:nvSpPr>
            <p:spPr>
              <a:xfrm>
                <a:off x="4594751" y="3775538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8F1E1BF2-AA09-4486-A6CE-12D65E65ED14}"/>
                  </a:ext>
                </a:extLst>
              </p:cNvPr>
              <p:cNvCxnSpPr/>
              <p:nvPr/>
            </p:nvCxnSpPr>
            <p:spPr>
              <a:xfrm>
                <a:off x="4774751" y="4141962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355005A-05FB-4AEF-8D7E-5B61ECE0A168}"/>
                </a:ext>
              </a:extLst>
            </p:cNvPr>
            <p:cNvGrpSpPr/>
            <p:nvPr/>
          </p:nvGrpSpPr>
          <p:grpSpPr>
            <a:xfrm>
              <a:off x="6983089" y="3788578"/>
              <a:ext cx="360000" cy="586549"/>
              <a:chOff x="6983089" y="3775538"/>
              <a:chExt cx="360000" cy="586549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AC4C992-66CD-4EA6-A6E4-BE2041233848}"/>
                  </a:ext>
                </a:extLst>
              </p:cNvPr>
              <p:cNvSpPr/>
              <p:nvPr/>
            </p:nvSpPr>
            <p:spPr>
              <a:xfrm>
                <a:off x="6983089" y="3775538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P</a:t>
                </a:r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703D9839-583C-4280-ABE6-003F7A9F7378}"/>
                  </a:ext>
                </a:extLst>
              </p:cNvPr>
              <p:cNvCxnSpPr/>
              <p:nvPr/>
            </p:nvCxnSpPr>
            <p:spPr>
              <a:xfrm>
                <a:off x="7163089" y="4141962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9CB50AD-DFA1-41CD-8397-46F6E6C5940C}"/>
                </a:ext>
              </a:extLst>
            </p:cNvPr>
            <p:cNvGrpSpPr/>
            <p:nvPr/>
          </p:nvGrpSpPr>
          <p:grpSpPr>
            <a:xfrm>
              <a:off x="7481763" y="3788578"/>
              <a:ext cx="360000" cy="586549"/>
              <a:chOff x="7481763" y="3775538"/>
              <a:chExt cx="360000" cy="586549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616AA2B-1600-4914-AB6A-DFF9EA18C191}"/>
                  </a:ext>
                </a:extLst>
              </p:cNvPr>
              <p:cNvSpPr/>
              <p:nvPr/>
            </p:nvSpPr>
            <p:spPr>
              <a:xfrm>
                <a:off x="7481763" y="3775538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5A4FF0F1-3120-4682-9C84-F38845D7F183}"/>
                  </a:ext>
                </a:extLst>
              </p:cNvPr>
              <p:cNvCxnSpPr/>
              <p:nvPr/>
            </p:nvCxnSpPr>
            <p:spPr>
              <a:xfrm>
                <a:off x="7661763" y="4141962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E7A55E4-E60D-46FB-928F-F3602CDC31EC}"/>
                </a:ext>
              </a:extLst>
            </p:cNvPr>
            <p:cNvGrpSpPr/>
            <p:nvPr/>
          </p:nvGrpSpPr>
          <p:grpSpPr>
            <a:xfrm>
              <a:off x="1522230" y="4998696"/>
              <a:ext cx="360000" cy="586550"/>
              <a:chOff x="1522230" y="4998696"/>
              <a:chExt cx="360000" cy="58655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9DFE48E-93FA-410F-8E62-BCD120B6D404}"/>
                  </a:ext>
                </a:extLst>
              </p:cNvPr>
              <p:cNvSpPr/>
              <p:nvPr/>
            </p:nvSpPr>
            <p:spPr>
              <a:xfrm>
                <a:off x="1522230" y="4998696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P</a:t>
                </a:r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8AEEB281-D084-4AE6-8767-8E2F99E49DC8}"/>
                  </a:ext>
                </a:extLst>
              </p:cNvPr>
              <p:cNvCxnSpPr/>
              <p:nvPr/>
            </p:nvCxnSpPr>
            <p:spPr>
              <a:xfrm>
                <a:off x="1702230" y="5365121"/>
                <a:ext cx="0" cy="22012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8" name="Picture 27" descr="A close up of a sign&#10;&#10;Description generated with high confidence">
            <a:extLst>
              <a:ext uri="{FF2B5EF4-FFF2-40B4-BE49-F238E27FC236}">
                <a16:creationId xmlns:a16="http://schemas.microsoft.com/office/drawing/2014/main" id="{9E5E1AED-01D3-4493-86B1-E679BC185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29" name="TextBox 8">
            <a:extLst>
              <a:ext uri="{FF2B5EF4-FFF2-40B4-BE49-F238E27FC236}">
                <a16:creationId xmlns:a16="http://schemas.microsoft.com/office/drawing/2014/main" id="{B8C8C731-095C-4424-AA09-59C7E065B0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98079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words below taken from the sentence to the correct word class.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4B756033-120C-4466-A057-77999716430A}"/>
              </a:ext>
            </a:extLst>
          </p:cNvPr>
          <p:cNvGraphicFramePr>
            <a:graphicFrameLocks noGrp="1"/>
          </p:cNvGraphicFramePr>
          <p:nvPr/>
        </p:nvGraphicFramePr>
        <p:xfrm>
          <a:off x="459614" y="2648197"/>
          <a:ext cx="7639368" cy="1316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39368">
                  <a:extLst>
                    <a:ext uri="{9D8B030D-6E8A-4147-A177-3AD203B41FA5}">
                      <a16:colId xmlns:a16="http://schemas.microsoft.com/office/drawing/2014/main" val="1558638071"/>
                    </a:ext>
                  </a:extLst>
                </a:gridCol>
              </a:tblGrid>
              <a:tr h="1316063"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218937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796C69E2-6AA8-4F3A-88B7-60230ECFB705}"/>
              </a:ext>
            </a:extLst>
          </p:cNvPr>
          <p:cNvGrpSpPr/>
          <p:nvPr/>
        </p:nvGrpSpPr>
        <p:grpSpPr>
          <a:xfrm>
            <a:off x="1216094" y="3447957"/>
            <a:ext cx="6711813" cy="725894"/>
            <a:chOff x="1045018" y="3044198"/>
            <a:chExt cx="6711813" cy="725894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97E4EB52-26A3-4E56-8A36-615C8A4C7DED}"/>
                </a:ext>
              </a:extLst>
            </p:cNvPr>
            <p:cNvSpPr/>
            <p:nvPr/>
          </p:nvSpPr>
          <p:spPr>
            <a:xfrm>
              <a:off x="104501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information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EC71B97-7F95-493D-BE93-EB5928DDAD32}"/>
                </a:ext>
              </a:extLst>
            </p:cNvPr>
            <p:cNvSpPr/>
            <p:nvPr/>
          </p:nvSpPr>
          <p:spPr>
            <a:xfrm>
              <a:off x="2836031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gradually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C54FCB-2912-4FB2-A3DD-B14C7CB66CFC}"/>
                </a:ext>
              </a:extLst>
            </p:cNvPr>
            <p:cNvSpPr/>
            <p:nvPr/>
          </p:nvSpPr>
          <p:spPr>
            <a:xfrm>
              <a:off x="4627044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process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BE4AB4E-6A7E-40DD-A39F-B8D40ABA6E3A}"/>
                </a:ext>
              </a:extLst>
            </p:cNvPr>
            <p:cNvSpPr/>
            <p:nvPr/>
          </p:nvSpPr>
          <p:spPr>
            <a:xfrm>
              <a:off x="641805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technical</a:t>
              </a:r>
            </a:p>
          </p:txBody>
        </p:sp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BAFB834-107B-41FE-B5CB-B9C20D6C1D09}"/>
              </a:ext>
            </a:extLst>
          </p:cNvPr>
          <p:cNvSpPr/>
          <p:nvPr/>
        </p:nvSpPr>
        <p:spPr>
          <a:xfrm>
            <a:off x="1264646" y="1806198"/>
            <a:ext cx="6614709" cy="1175657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gradually processed the technical information until he understood it fully.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0553CB-562C-4185-902C-EFDBDA7FF4A7}"/>
              </a:ext>
            </a:extLst>
          </p:cNvPr>
          <p:cNvGrpSpPr/>
          <p:nvPr/>
        </p:nvGrpSpPr>
        <p:grpSpPr>
          <a:xfrm>
            <a:off x="1216094" y="4973611"/>
            <a:ext cx="6711813" cy="725894"/>
            <a:chOff x="1045018" y="3044198"/>
            <a:chExt cx="6711813" cy="725894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D2B2FCA-FDCC-48AB-9801-2132A594842A}"/>
                </a:ext>
              </a:extLst>
            </p:cNvPr>
            <p:cNvSpPr/>
            <p:nvPr/>
          </p:nvSpPr>
          <p:spPr>
            <a:xfrm>
              <a:off x="104501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adverb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B982D87-4BAE-49B0-8BAF-0C4FCCC07063}"/>
                </a:ext>
              </a:extLst>
            </p:cNvPr>
            <p:cNvSpPr/>
            <p:nvPr/>
          </p:nvSpPr>
          <p:spPr>
            <a:xfrm>
              <a:off x="2836031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verb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0B374B2-A779-4552-9130-F8BF481EC056}"/>
                </a:ext>
              </a:extLst>
            </p:cNvPr>
            <p:cNvSpPr/>
            <p:nvPr/>
          </p:nvSpPr>
          <p:spPr>
            <a:xfrm>
              <a:off x="4627044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adjective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404B7A2-0D14-404D-9C06-57C3C95B39C4}"/>
                </a:ext>
              </a:extLst>
            </p:cNvPr>
            <p:cNvSpPr/>
            <p:nvPr/>
          </p:nvSpPr>
          <p:spPr>
            <a:xfrm>
              <a:off x="641805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noun</a:t>
              </a:r>
            </a:p>
          </p:txBody>
        </p:sp>
      </p:grpSp>
      <p:pic>
        <p:nvPicPr>
          <p:cNvPr id="25" name="Picture 24" descr="A close up of a sign&#10;&#10;Description generated with high confidence">
            <a:extLst>
              <a:ext uri="{FF2B5EF4-FFF2-40B4-BE49-F238E27FC236}">
                <a16:creationId xmlns:a16="http://schemas.microsoft.com/office/drawing/2014/main" id="{1A6B044F-7C3D-47F0-AD1B-60DAA2C94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26" name="TextBox 8">
            <a:extLst>
              <a:ext uri="{FF2B5EF4-FFF2-40B4-BE49-F238E27FC236}">
                <a16:creationId xmlns:a16="http://schemas.microsoft.com/office/drawing/2014/main" id="{120BB951-4047-45B2-80FA-78EFC31AFC8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70243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words below taken from the sentence to the correct word class.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4B756033-120C-4466-A057-77999716430A}"/>
              </a:ext>
            </a:extLst>
          </p:cNvPr>
          <p:cNvGraphicFramePr>
            <a:graphicFrameLocks noGrp="1"/>
          </p:cNvGraphicFramePr>
          <p:nvPr/>
        </p:nvGraphicFramePr>
        <p:xfrm>
          <a:off x="459614" y="2648197"/>
          <a:ext cx="7639368" cy="1316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39368">
                  <a:extLst>
                    <a:ext uri="{9D8B030D-6E8A-4147-A177-3AD203B41FA5}">
                      <a16:colId xmlns:a16="http://schemas.microsoft.com/office/drawing/2014/main" val="1558638071"/>
                    </a:ext>
                  </a:extLst>
                </a:gridCol>
              </a:tblGrid>
              <a:tr h="1316063"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218937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796C69E2-6AA8-4F3A-88B7-60230ECFB705}"/>
              </a:ext>
            </a:extLst>
          </p:cNvPr>
          <p:cNvGrpSpPr/>
          <p:nvPr/>
        </p:nvGrpSpPr>
        <p:grpSpPr>
          <a:xfrm>
            <a:off x="1216094" y="3447957"/>
            <a:ext cx="6711813" cy="725894"/>
            <a:chOff x="1045018" y="3044198"/>
            <a:chExt cx="6711813" cy="725894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97E4EB52-26A3-4E56-8A36-615C8A4C7DED}"/>
                </a:ext>
              </a:extLst>
            </p:cNvPr>
            <p:cNvSpPr/>
            <p:nvPr/>
          </p:nvSpPr>
          <p:spPr>
            <a:xfrm>
              <a:off x="104501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information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EC71B97-7F95-493D-BE93-EB5928DDAD32}"/>
                </a:ext>
              </a:extLst>
            </p:cNvPr>
            <p:cNvSpPr/>
            <p:nvPr/>
          </p:nvSpPr>
          <p:spPr>
            <a:xfrm>
              <a:off x="2836031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gradually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C54FCB-2912-4FB2-A3DD-B14C7CB66CFC}"/>
                </a:ext>
              </a:extLst>
            </p:cNvPr>
            <p:cNvSpPr/>
            <p:nvPr/>
          </p:nvSpPr>
          <p:spPr>
            <a:xfrm>
              <a:off x="4627044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process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BE4AB4E-6A7E-40DD-A39F-B8D40ABA6E3A}"/>
                </a:ext>
              </a:extLst>
            </p:cNvPr>
            <p:cNvSpPr/>
            <p:nvPr/>
          </p:nvSpPr>
          <p:spPr>
            <a:xfrm>
              <a:off x="641805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technical</a:t>
              </a:r>
            </a:p>
          </p:txBody>
        </p:sp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BAFB834-107B-41FE-B5CB-B9C20D6C1D09}"/>
              </a:ext>
            </a:extLst>
          </p:cNvPr>
          <p:cNvSpPr/>
          <p:nvPr/>
        </p:nvSpPr>
        <p:spPr>
          <a:xfrm>
            <a:off x="1264646" y="1806198"/>
            <a:ext cx="6614709" cy="117565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He gradually processed the technical information until he understood it fully.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0553CB-562C-4185-902C-EFDBDA7FF4A7}"/>
              </a:ext>
            </a:extLst>
          </p:cNvPr>
          <p:cNvGrpSpPr/>
          <p:nvPr/>
        </p:nvGrpSpPr>
        <p:grpSpPr>
          <a:xfrm>
            <a:off x="1216094" y="4973611"/>
            <a:ext cx="6711813" cy="725894"/>
            <a:chOff x="1045018" y="3044198"/>
            <a:chExt cx="6711813" cy="725894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D2B2FCA-FDCC-48AB-9801-2132A594842A}"/>
                </a:ext>
              </a:extLst>
            </p:cNvPr>
            <p:cNvSpPr/>
            <p:nvPr/>
          </p:nvSpPr>
          <p:spPr>
            <a:xfrm>
              <a:off x="104501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adverb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B982D87-4BAE-49B0-8BAF-0C4FCCC07063}"/>
                </a:ext>
              </a:extLst>
            </p:cNvPr>
            <p:cNvSpPr/>
            <p:nvPr/>
          </p:nvSpPr>
          <p:spPr>
            <a:xfrm>
              <a:off x="2836031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verb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0B374B2-A779-4552-9130-F8BF481EC056}"/>
                </a:ext>
              </a:extLst>
            </p:cNvPr>
            <p:cNvSpPr/>
            <p:nvPr/>
          </p:nvSpPr>
          <p:spPr>
            <a:xfrm>
              <a:off x="4627044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adjective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404B7A2-0D14-404D-9C06-57C3C95B39C4}"/>
                </a:ext>
              </a:extLst>
            </p:cNvPr>
            <p:cNvSpPr/>
            <p:nvPr/>
          </p:nvSpPr>
          <p:spPr>
            <a:xfrm>
              <a:off x="6418058" y="3044198"/>
              <a:ext cx="1338773" cy="7258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noun</a:t>
              </a: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1AB8D03-9050-4ABB-A66B-258C4EEACC05}"/>
              </a:ext>
            </a:extLst>
          </p:cNvPr>
          <p:cNvCxnSpPr>
            <a:endCxn id="24" idx="0"/>
          </p:cNvCxnSpPr>
          <p:nvPr/>
        </p:nvCxnSpPr>
        <p:spPr>
          <a:xfrm>
            <a:off x="1864426" y="4180114"/>
            <a:ext cx="5394095" cy="7934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66873E6-CDBD-490A-AC96-74FAFE40D223}"/>
              </a:ext>
            </a:extLst>
          </p:cNvPr>
          <p:cNvCxnSpPr>
            <a:cxnSpLocks/>
            <a:stCxn id="20" idx="0"/>
            <a:endCxn id="10" idx="2"/>
          </p:cNvCxnSpPr>
          <p:nvPr/>
        </p:nvCxnSpPr>
        <p:spPr>
          <a:xfrm flipV="1">
            <a:off x="1885481" y="4173851"/>
            <a:ext cx="1791013" cy="7997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AF2188-B138-4199-856B-435704FD5F74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V="1">
            <a:off x="3676494" y="4173851"/>
            <a:ext cx="1791013" cy="7997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DD7C635-9DA9-408D-B620-D222614B53FB}"/>
              </a:ext>
            </a:extLst>
          </p:cNvPr>
          <p:cNvCxnSpPr>
            <a:cxnSpLocks/>
            <a:stCxn id="22" idx="0"/>
            <a:endCxn id="12" idx="2"/>
          </p:cNvCxnSpPr>
          <p:nvPr/>
        </p:nvCxnSpPr>
        <p:spPr>
          <a:xfrm flipV="1">
            <a:off x="5467507" y="4173851"/>
            <a:ext cx="1791014" cy="7997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A close up of a sign&#10;&#10;Description generated with high confidence">
            <a:extLst>
              <a:ext uri="{FF2B5EF4-FFF2-40B4-BE49-F238E27FC236}">
                <a16:creationId xmlns:a16="http://schemas.microsoft.com/office/drawing/2014/main" id="{96826E11-D825-40DE-A716-5933B9A42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32" name="TextBox 8">
            <a:extLst>
              <a:ext uri="{FF2B5EF4-FFF2-40B4-BE49-F238E27FC236}">
                <a16:creationId xmlns:a16="http://schemas.microsoft.com/office/drawing/2014/main" id="{AF036DB6-2394-4C4C-B9CA-20AD54F98A45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63488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conjunctions in the following sentences: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Neither of us like tomatoes, nor do we like mushrooms.</a:t>
            </a: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Because it is cold outside, you will need a jacket.</a:t>
            </a: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altLang="en-U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alt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Since I’ve moved house, I have my own room.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14C1D9B6-9052-4B62-B4BF-7C32702D2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61EC1EAB-9624-4DEF-BE84-8F83840E604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conjunctions in the following sentences: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Neither of us like tomatoes,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nor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do we like mushrooms.</a:t>
            </a: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Because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it is cold outside, you will need a jacket.</a:t>
            </a: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altLang="en-U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alt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</a:t>
            </a:r>
            <a:r>
              <a:rPr lang="en-GB" altLang="en-US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Since</a:t>
            </a:r>
            <a:r>
              <a:rPr lang="en-GB" alt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altLang="en-US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I’ve moved house, I have my own room.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11" descr="A close up of a sign&#10;&#10;Description generated with high confidence">
            <a:extLst>
              <a:ext uri="{FF2B5EF4-FFF2-40B4-BE49-F238E27FC236}">
                <a16:creationId xmlns:a16="http://schemas.microsoft.com/office/drawing/2014/main" id="{1958249B-1D8E-4BA1-98FA-D59BB0051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891733A4-20C7-410D-9076-0EE7B4B9ACAB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92751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prepositions in the following sentences: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Preston walked up the stairs rather than taking the lift.</a:t>
            </a: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Between the houses is a path until you reach the end of the estate.</a:t>
            </a: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Paula likes to run next to the canal so that she can avoid the traffic.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EDEB755E-0FE5-4C83-A387-CF1C50340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FC3EB608-5DD9-4576-AEB4-6E9E10C3BE8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07789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prepositions in the following sentences: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Preston walked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up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the stairs rather than taking the lift.</a:t>
            </a: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Between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the houses is a path until you reach the end of the estate.</a:t>
            </a: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lvl="0" indent="-228600" defTabSz="685800">
              <a:buFontTx/>
              <a:buAutoNum type="alphaLcParenR"/>
              <a:defRPr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Paula likes to run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next to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the canal so that she can avoid the traffic.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AC0BBFAD-5442-423B-A9AE-7EEAB0FFC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AFB14710-A0B4-4C1B-AA49-03960783E78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0A5A9DD-0E78-4117-BB40-0554DE22691F}"/>
              </a:ext>
            </a:extLst>
          </p:cNvPr>
          <p:cNvSpPr/>
          <p:nvPr/>
        </p:nvSpPr>
        <p:spPr>
          <a:xfrm>
            <a:off x="2801847" y="2064574"/>
            <a:ext cx="477136" cy="4285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130409-5AB2-4777-9EE9-E6BDF05D46AA}"/>
              </a:ext>
            </a:extLst>
          </p:cNvPr>
          <p:cNvSpPr/>
          <p:nvPr/>
        </p:nvSpPr>
        <p:spPr>
          <a:xfrm>
            <a:off x="592047" y="3055174"/>
            <a:ext cx="1347878" cy="4285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04B748B-721C-442B-BE45-AD85C501007C}"/>
              </a:ext>
            </a:extLst>
          </p:cNvPr>
          <p:cNvSpPr/>
          <p:nvPr/>
        </p:nvSpPr>
        <p:spPr>
          <a:xfrm>
            <a:off x="3040414" y="4404549"/>
            <a:ext cx="1042635" cy="4285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3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determiners in the following sentences.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Those apples look delicious, although I already have a fridge full.</a:t>
            </a: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Every box needs a sticker, except for the red boxes.</a:t>
            </a: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Your hair looks lovely whenever I see you.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9DB6598B-C2B9-4DD5-B617-524468A6E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0BC5F982-F87E-46CF-8EB8-F97EE7F339FE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54948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determiners in the following sentences.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Those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apples look delicious, although I already have a fridge full.</a:t>
            </a:r>
          </a:p>
          <a:p>
            <a:endParaRPr lang="en-GB" sz="2200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Every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box needs a sticker, except for the red boxes.</a:t>
            </a: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28600" indent="-228600">
              <a:buAutoNum type="alphaLcParenR"/>
            </a:pPr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</a:t>
            </a:r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Your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hair looks lovely whenever I see you.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59E4E2EA-1CEF-49EA-B190-A0DAD6081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455E86E8-EE1C-4DCC-BA4D-DAACAFDF04E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8995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0f0ae0ff-29c4-4766-b250-c1a9bee8d430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663710-5CB1-4402-9F96-C0D0213D1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570</Words>
  <Application>Microsoft Office PowerPoint</Application>
  <PresentationFormat>On-screen Show (4:3)</PresentationFormat>
  <Paragraphs>149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Identifying Determiners, Conjunctions and Prepositions in Sentences PowerPoint Presentation</dc:title>
  <dc:creator>Ashleigh Sobol</dc:creator>
  <cp:lastModifiedBy>Rosanna Harries</cp:lastModifiedBy>
  <cp:revision>5</cp:revision>
  <dcterms:created xsi:type="dcterms:W3CDTF">2018-03-17T10:08:43Z</dcterms:created>
  <dcterms:modified xsi:type="dcterms:W3CDTF">2021-02-04T14:58:25Z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