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6" r:id="rId3"/>
    <p:sldId id="258" r:id="rId4"/>
    <p:sldId id="267" r:id="rId5"/>
    <p:sldId id="269" r:id="rId6"/>
    <p:sldId id="261" r:id="rId7"/>
    <p:sldId id="260" r:id="rId8"/>
    <p:sldId id="262" r:id="rId9"/>
    <p:sldId id="259" r:id="rId10"/>
    <p:sldId id="263" r:id="rId11"/>
    <p:sldId id="264" r:id="rId12"/>
    <p:sldId id="270" r:id="rId13"/>
    <p:sldId id="265" r:id="rId14"/>
    <p:sldId id="271" r:id="rId15"/>
    <p:sldId id="272" r:id="rId16"/>
    <p:sldId id="273" r:id="rId17"/>
    <p:sldId id="27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130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5E3E0FE-FC1F-F24A-AA03-8E3820083D94}" type="datetimeFigureOut">
              <a:rPr lang="en-US" smtClean="0"/>
              <a:t>15/01/21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3525835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E3E0FE-FC1F-F24A-AA03-8E3820083D94}" type="datetimeFigureOut">
              <a:rPr lang="en-US" smtClean="0"/>
              <a:t>15/01/21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190472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E3E0FE-FC1F-F24A-AA03-8E3820083D94}" type="datetimeFigureOut">
              <a:rPr lang="en-US" smtClean="0"/>
              <a:t>15/01/21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285453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E3E0FE-FC1F-F24A-AA03-8E3820083D94}" type="datetimeFigureOut">
              <a:rPr lang="en-US" smtClean="0"/>
              <a:t>15/01/21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201583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5E3E0FE-FC1F-F24A-AA03-8E3820083D94}" type="datetimeFigureOut">
              <a:rPr lang="en-US" smtClean="0"/>
              <a:t>15/01/21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767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5E3E0FE-FC1F-F24A-AA03-8E3820083D94}" type="datetimeFigureOut">
              <a:rPr lang="en-US" smtClean="0"/>
              <a:t>15/01/21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6778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5E3E0FE-FC1F-F24A-AA03-8E3820083D94}" type="datetimeFigureOut">
              <a:rPr lang="en-US" smtClean="0"/>
              <a:t>15/01/21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333436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5E3E0FE-FC1F-F24A-AA03-8E3820083D94}" type="datetimeFigureOut">
              <a:rPr lang="en-US" smtClean="0"/>
              <a:t>15/01/21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252292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3E0FE-FC1F-F24A-AA03-8E3820083D94}" type="datetimeFigureOut">
              <a:rPr lang="en-US" smtClean="0"/>
              <a:t>15/01/21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299282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5E3E0FE-FC1F-F24A-AA03-8E3820083D94}" type="datetimeFigureOut">
              <a:rPr lang="en-US" smtClean="0"/>
              <a:t>15/01/21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294743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5E3E0FE-FC1F-F24A-AA03-8E3820083D94}" type="datetimeFigureOut">
              <a:rPr lang="en-US" smtClean="0"/>
              <a:t>15/01/21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E97B-34B9-0B4C-8545-C04187DDE862}" type="slidenum">
              <a:rPr lang="en-US" smtClean="0"/>
              <a:t>‹#›</a:t>
            </a:fld>
            <a:endParaRPr lang="en-US"/>
          </a:p>
        </p:txBody>
      </p:sp>
    </p:spTree>
    <p:extLst>
      <p:ext uri="{BB962C8B-B14F-4D97-AF65-F5344CB8AC3E}">
        <p14:creationId xmlns:p14="http://schemas.microsoft.com/office/powerpoint/2010/main" val="35729488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3E0FE-FC1F-F24A-AA03-8E3820083D94}" type="datetimeFigureOut">
              <a:rPr lang="en-US" smtClean="0"/>
              <a:t>15/01/21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AE97B-34B9-0B4C-8545-C04187DDE862}" type="slidenum">
              <a:rPr lang="en-US" smtClean="0"/>
              <a:t>‹#›</a:t>
            </a:fld>
            <a:endParaRPr lang="en-US"/>
          </a:p>
        </p:txBody>
      </p:sp>
    </p:spTree>
    <p:extLst>
      <p:ext uri="{BB962C8B-B14F-4D97-AF65-F5344CB8AC3E}">
        <p14:creationId xmlns:p14="http://schemas.microsoft.com/office/powerpoint/2010/main" val="4183990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ye4byQugZ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7314"/>
            <a:ext cx="8229600" cy="1143000"/>
          </a:xfrm>
        </p:spPr>
        <p:txBody>
          <a:bodyPr>
            <a:normAutofit fontScale="90000"/>
          </a:bodyPr>
          <a:lstStyle/>
          <a:p>
            <a:r>
              <a:rPr lang="en-US" dirty="0" smtClean="0"/>
              <a:t>English </a:t>
            </a:r>
            <a:br>
              <a:rPr lang="en-US" dirty="0" smtClean="0"/>
            </a:br>
            <a:r>
              <a:rPr lang="en-US" dirty="0" smtClean="0"/>
              <a:t>Week 3</a:t>
            </a:r>
            <a:br>
              <a:rPr lang="en-US" dirty="0" smtClean="0"/>
            </a:br>
            <a:r>
              <a:rPr lang="en-US" dirty="0" smtClean="0"/>
              <a:t>Week Commencing 18.01.2021</a:t>
            </a:r>
            <a:endParaRPr lang="en-US" dirty="0"/>
          </a:p>
        </p:txBody>
      </p:sp>
      <p:pic>
        <p:nvPicPr>
          <p:cNvPr id="4" name="Picture 3"/>
          <p:cNvPicPr>
            <a:picLocks noChangeAspect="1"/>
          </p:cNvPicPr>
          <p:nvPr/>
        </p:nvPicPr>
        <p:blipFill>
          <a:blip r:embed="rId2"/>
          <a:stretch>
            <a:fillRect/>
          </a:stretch>
        </p:blipFill>
        <p:spPr>
          <a:xfrm>
            <a:off x="2554942" y="2160238"/>
            <a:ext cx="4285724" cy="4309291"/>
          </a:xfrm>
          <a:prstGeom prst="rect">
            <a:avLst/>
          </a:prstGeom>
        </p:spPr>
      </p:pic>
    </p:spTree>
    <p:extLst>
      <p:ext uri="{BB962C8B-B14F-4D97-AF65-F5344CB8AC3E}">
        <p14:creationId xmlns:p14="http://schemas.microsoft.com/office/powerpoint/2010/main" val="177301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167"/>
            <a:ext cx="8229600" cy="1143000"/>
          </a:xfrm>
        </p:spPr>
        <p:txBody>
          <a:bodyPr>
            <a:normAutofit/>
          </a:bodyPr>
          <a:lstStyle/>
          <a:p>
            <a:r>
              <a:rPr lang="en-US" sz="3000" b="1" dirty="0" smtClean="0"/>
              <a:t>Setting – Where does the story take place?</a:t>
            </a:r>
            <a:endParaRPr lang="en-US" sz="3000" b="1" dirty="0"/>
          </a:p>
        </p:txBody>
      </p:sp>
      <p:sp>
        <p:nvSpPr>
          <p:cNvPr id="8" name="Text Placeholder 7"/>
          <p:cNvSpPr>
            <a:spLocks noGrp="1"/>
          </p:cNvSpPr>
          <p:nvPr>
            <p:ph type="body" sz="half" idx="4294967295"/>
          </p:nvPr>
        </p:nvSpPr>
        <p:spPr>
          <a:xfrm>
            <a:off x="416575" y="4930588"/>
            <a:ext cx="8270225" cy="1644043"/>
          </a:xfrm>
        </p:spPr>
        <p:txBody>
          <a:bodyPr>
            <a:normAutofit fontScale="62500" lnSpcReduction="20000"/>
          </a:bodyPr>
          <a:lstStyle/>
          <a:p>
            <a:r>
              <a:rPr lang="en-US" dirty="0" smtClean="0"/>
              <a:t>Can you use adjectives to describe it? </a:t>
            </a:r>
          </a:p>
          <a:p>
            <a:pPr marL="0" indent="0">
              <a:buNone/>
            </a:pPr>
            <a:r>
              <a:rPr lang="en-US" dirty="0" smtClean="0"/>
              <a:t>The dragon lives far, far away on top of an </a:t>
            </a:r>
            <a:r>
              <a:rPr lang="en-US" dirty="0" smtClean="0">
                <a:solidFill>
                  <a:srgbClr val="008000"/>
                </a:solidFill>
              </a:rPr>
              <a:t>enormous </a:t>
            </a:r>
            <a:r>
              <a:rPr lang="en-US" dirty="0" smtClean="0"/>
              <a:t>mountain. </a:t>
            </a:r>
          </a:p>
          <a:p>
            <a:pPr marL="0" indent="0">
              <a:buNone/>
            </a:pPr>
            <a:r>
              <a:rPr lang="en-US" dirty="0" smtClean="0"/>
              <a:t>He lives among the </a:t>
            </a:r>
            <a:r>
              <a:rPr lang="en-US" dirty="0" smtClean="0">
                <a:solidFill>
                  <a:srgbClr val="008000"/>
                </a:solidFill>
              </a:rPr>
              <a:t>tall, gigantic </a:t>
            </a:r>
            <a:r>
              <a:rPr lang="en-US" dirty="0" smtClean="0"/>
              <a:t>trees. </a:t>
            </a:r>
          </a:p>
          <a:p>
            <a:r>
              <a:rPr lang="en-US" dirty="0" smtClean="0"/>
              <a:t>Challenge: use a simile.</a:t>
            </a:r>
          </a:p>
          <a:p>
            <a:pPr marL="0" indent="0">
              <a:buNone/>
            </a:pPr>
            <a:r>
              <a:rPr lang="en-US" dirty="0" smtClean="0"/>
              <a:t>The dragon lives in a dungeon </a:t>
            </a:r>
            <a:r>
              <a:rPr lang="en-US" dirty="0" smtClean="0">
                <a:solidFill>
                  <a:srgbClr val="008000"/>
                </a:solidFill>
              </a:rPr>
              <a:t>as dark as the night</a:t>
            </a:r>
            <a:r>
              <a:rPr lang="en-US" dirty="0" smtClean="0"/>
              <a:t>. </a:t>
            </a:r>
            <a:endParaRPr lang="en-US" dirty="0" smtClean="0"/>
          </a:p>
          <a:p>
            <a:pPr marL="0" indent="0">
              <a:buNone/>
            </a:pPr>
            <a:endParaRPr lang="en-US" dirty="0"/>
          </a:p>
        </p:txBody>
      </p:sp>
      <p:pic>
        <p:nvPicPr>
          <p:cNvPr id="2" name="Picture 1"/>
          <p:cNvPicPr>
            <a:picLocks noChangeAspect="1"/>
          </p:cNvPicPr>
          <p:nvPr/>
        </p:nvPicPr>
        <p:blipFill rotWithShape="1">
          <a:blip r:embed="rId2"/>
          <a:srcRect l="2664" t="1743" r="3451" b="10000"/>
          <a:stretch/>
        </p:blipFill>
        <p:spPr>
          <a:xfrm>
            <a:off x="3541058" y="1026978"/>
            <a:ext cx="2002117" cy="2678030"/>
          </a:xfrm>
          <a:prstGeom prst="rect">
            <a:avLst/>
          </a:prstGeom>
        </p:spPr>
      </p:pic>
      <p:pic>
        <p:nvPicPr>
          <p:cNvPr id="3" name="Picture 2"/>
          <p:cNvPicPr>
            <a:picLocks noChangeAspect="1"/>
          </p:cNvPicPr>
          <p:nvPr/>
        </p:nvPicPr>
        <p:blipFill>
          <a:blip r:embed="rId3"/>
          <a:stretch>
            <a:fillRect/>
          </a:stretch>
        </p:blipFill>
        <p:spPr>
          <a:xfrm>
            <a:off x="5737412" y="2300941"/>
            <a:ext cx="3248212" cy="2436159"/>
          </a:xfrm>
          <a:prstGeom prst="rect">
            <a:avLst/>
          </a:prstGeom>
        </p:spPr>
      </p:pic>
      <p:pic>
        <p:nvPicPr>
          <p:cNvPr id="4" name="Picture 3"/>
          <p:cNvPicPr>
            <a:picLocks noChangeAspect="1"/>
          </p:cNvPicPr>
          <p:nvPr/>
        </p:nvPicPr>
        <p:blipFill>
          <a:blip r:embed="rId4"/>
          <a:stretch>
            <a:fillRect/>
          </a:stretch>
        </p:blipFill>
        <p:spPr>
          <a:xfrm>
            <a:off x="222339" y="2300940"/>
            <a:ext cx="3165721" cy="2436159"/>
          </a:xfrm>
          <a:prstGeom prst="rect">
            <a:avLst/>
          </a:prstGeom>
        </p:spPr>
      </p:pic>
    </p:spTree>
    <p:extLst>
      <p:ext uri="{BB962C8B-B14F-4D97-AF65-F5344CB8AC3E}">
        <p14:creationId xmlns:p14="http://schemas.microsoft.com/office/powerpoint/2010/main" val="2319173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21-01-15 at 19.33.35.png"/>
          <p:cNvPicPr>
            <a:picLocks noChangeAspect="1"/>
          </p:cNvPicPr>
          <p:nvPr/>
        </p:nvPicPr>
        <p:blipFill rotWithShape="1">
          <a:blip r:embed="rId2">
            <a:extLst>
              <a:ext uri="{28A0092B-C50C-407E-A947-70E740481C1C}">
                <a14:useLocalDpi xmlns:a14="http://schemas.microsoft.com/office/drawing/2010/main" val="0"/>
              </a:ext>
            </a:extLst>
          </a:blip>
          <a:srcRect t="3329"/>
          <a:stretch/>
        </p:blipFill>
        <p:spPr>
          <a:xfrm>
            <a:off x="1225177" y="836706"/>
            <a:ext cx="6215530" cy="2424809"/>
          </a:xfrm>
          <a:prstGeom prst="rect">
            <a:avLst/>
          </a:prstGeom>
        </p:spPr>
      </p:pic>
      <p:sp>
        <p:nvSpPr>
          <p:cNvPr id="8" name="Title 7"/>
          <p:cNvSpPr>
            <a:spLocks noGrp="1"/>
          </p:cNvSpPr>
          <p:nvPr>
            <p:ph type="title"/>
          </p:nvPr>
        </p:nvSpPr>
        <p:spPr>
          <a:xfrm>
            <a:off x="457200" y="0"/>
            <a:ext cx="8229600" cy="836706"/>
          </a:xfrm>
        </p:spPr>
        <p:txBody>
          <a:bodyPr/>
          <a:lstStyle/>
          <a:p>
            <a:r>
              <a:rPr lang="en-US" dirty="0" smtClean="0"/>
              <a:t>Your turn!</a:t>
            </a:r>
            <a:endParaRPr lang="en-US" dirty="0"/>
          </a:p>
        </p:txBody>
      </p:sp>
      <p:pic>
        <p:nvPicPr>
          <p:cNvPr id="9" name="Picture 8" descr="Screen Shot 2021-01-15 at 19.33.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891" y="3261515"/>
            <a:ext cx="2358698" cy="3405457"/>
          </a:xfrm>
          <a:prstGeom prst="rect">
            <a:avLst/>
          </a:prstGeom>
        </p:spPr>
      </p:pic>
    </p:spTree>
    <p:extLst>
      <p:ext uri="{BB962C8B-B14F-4D97-AF65-F5344CB8AC3E}">
        <p14:creationId xmlns:p14="http://schemas.microsoft.com/office/powerpoint/2010/main" val="92991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7227"/>
            <a:ext cx="8229600" cy="1143000"/>
          </a:xfrm>
        </p:spPr>
        <p:txBody>
          <a:bodyPr>
            <a:noAutofit/>
          </a:bodyPr>
          <a:lstStyle/>
          <a:p>
            <a:r>
              <a:rPr lang="en-US" sz="8000" dirty="0" smtClean="0"/>
              <a:t>Wednesday </a:t>
            </a:r>
            <a:endParaRPr lang="en-US" sz="8000" dirty="0"/>
          </a:p>
        </p:txBody>
      </p:sp>
    </p:spTree>
    <p:extLst>
      <p:ext uri="{BB962C8B-B14F-4D97-AF65-F5344CB8AC3E}">
        <p14:creationId xmlns:p14="http://schemas.microsoft.com/office/powerpoint/2010/main" val="419508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1-01-15 at 19.2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407"/>
            <a:ext cx="9144000" cy="6579593"/>
          </a:xfrm>
          <a:prstGeom prst="rect">
            <a:avLst/>
          </a:prstGeom>
        </p:spPr>
      </p:pic>
    </p:spTree>
    <p:extLst>
      <p:ext uri="{BB962C8B-B14F-4D97-AF65-F5344CB8AC3E}">
        <p14:creationId xmlns:p14="http://schemas.microsoft.com/office/powerpoint/2010/main" val="4057647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28727"/>
            <a:ext cx="8229600" cy="1143000"/>
          </a:xfrm>
        </p:spPr>
        <p:txBody>
          <a:bodyPr>
            <a:noAutofit/>
          </a:bodyPr>
          <a:lstStyle/>
          <a:p>
            <a:r>
              <a:rPr lang="en-US" sz="8000" dirty="0" smtClean="0"/>
              <a:t>Thursday</a:t>
            </a:r>
            <a:br>
              <a:rPr lang="en-US" sz="8000" dirty="0" smtClean="0"/>
            </a:br>
            <a:r>
              <a:rPr lang="en-US" sz="8000" dirty="0" smtClean="0"/>
              <a:t>and</a:t>
            </a:r>
            <a:br>
              <a:rPr lang="en-US" sz="8000" dirty="0" smtClean="0"/>
            </a:br>
            <a:r>
              <a:rPr lang="en-US" sz="8000" dirty="0" smtClean="0"/>
              <a:t>Friday </a:t>
            </a:r>
            <a:endParaRPr lang="en-US" sz="8000" dirty="0"/>
          </a:p>
        </p:txBody>
      </p:sp>
    </p:spTree>
    <p:extLst>
      <p:ext uri="{BB962C8B-B14F-4D97-AF65-F5344CB8AC3E}">
        <p14:creationId xmlns:p14="http://schemas.microsoft.com/office/powerpoint/2010/main" val="3442665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1-01-15 at 18.55.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582706"/>
            <a:ext cx="8051800" cy="3517900"/>
          </a:xfrm>
          <a:prstGeom prst="rect">
            <a:avLst/>
          </a:prstGeom>
        </p:spPr>
      </p:pic>
      <p:sp>
        <p:nvSpPr>
          <p:cNvPr id="4" name="TextBox 3"/>
          <p:cNvSpPr txBox="1"/>
          <p:nvPr/>
        </p:nvSpPr>
        <p:spPr>
          <a:xfrm>
            <a:off x="896471" y="4467412"/>
            <a:ext cx="6947647" cy="646331"/>
          </a:xfrm>
          <a:prstGeom prst="rect">
            <a:avLst/>
          </a:prstGeom>
          <a:noFill/>
        </p:spPr>
        <p:txBody>
          <a:bodyPr wrap="square" rtlCol="0">
            <a:spAutoFit/>
          </a:bodyPr>
          <a:lstStyle/>
          <a:p>
            <a:r>
              <a:rPr lang="en-US" dirty="0" smtClean="0"/>
              <a:t>Try and expand on your story mountain plan to make the story eve juicer and more detailed! </a:t>
            </a:r>
            <a:endParaRPr lang="en-US" dirty="0"/>
          </a:p>
        </p:txBody>
      </p:sp>
    </p:spTree>
    <p:extLst>
      <p:ext uri="{BB962C8B-B14F-4D97-AF65-F5344CB8AC3E}">
        <p14:creationId xmlns:p14="http://schemas.microsoft.com/office/powerpoint/2010/main" val="3852879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01-15 at 19.39.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170" y="277159"/>
            <a:ext cx="4305300" cy="6311900"/>
          </a:xfrm>
          <a:prstGeom prst="rect">
            <a:avLst/>
          </a:prstGeom>
        </p:spPr>
      </p:pic>
    </p:spTree>
    <p:extLst>
      <p:ext uri="{BB962C8B-B14F-4D97-AF65-F5344CB8AC3E}">
        <p14:creationId xmlns:p14="http://schemas.microsoft.com/office/powerpoint/2010/main" val="2489801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6167"/>
            <a:ext cx="8229600" cy="1143000"/>
          </a:xfrm>
        </p:spPr>
        <p:txBody>
          <a:bodyPr/>
          <a:lstStyle/>
          <a:p>
            <a:r>
              <a:rPr lang="en-US" dirty="0" smtClean="0"/>
              <a:t>Well done! </a:t>
            </a:r>
            <a:endParaRPr lang="en-US" dirty="0"/>
          </a:p>
        </p:txBody>
      </p:sp>
    </p:spTree>
    <p:extLst>
      <p:ext uri="{BB962C8B-B14F-4D97-AF65-F5344CB8AC3E}">
        <p14:creationId xmlns:p14="http://schemas.microsoft.com/office/powerpoint/2010/main" val="4084057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7227"/>
            <a:ext cx="8229600" cy="1143000"/>
          </a:xfrm>
        </p:spPr>
        <p:txBody>
          <a:bodyPr>
            <a:noAutofit/>
          </a:bodyPr>
          <a:lstStyle/>
          <a:p>
            <a:r>
              <a:rPr lang="en-US" sz="8000" dirty="0" smtClean="0"/>
              <a:t>Monday </a:t>
            </a:r>
            <a:endParaRPr lang="en-US" sz="8000" dirty="0"/>
          </a:p>
        </p:txBody>
      </p:sp>
    </p:spTree>
    <p:extLst>
      <p:ext uri="{BB962C8B-B14F-4D97-AF65-F5344CB8AC3E}">
        <p14:creationId xmlns:p14="http://schemas.microsoft.com/office/powerpoint/2010/main" val="665667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Monday – Lesson 1</a:t>
            </a:r>
            <a:br>
              <a:rPr lang="en-US" dirty="0" smtClean="0"/>
            </a:br>
            <a:r>
              <a:rPr lang="en-US" dirty="0" smtClean="0"/>
              <a:t>OLI: to write a postcard.</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GB" dirty="0"/>
              <a:t>During last week’s live session we read the book </a:t>
            </a:r>
            <a:r>
              <a:rPr lang="en-GB" i="1" dirty="0"/>
              <a:t>Dragon Post</a:t>
            </a:r>
            <a:r>
              <a:rPr lang="en-GB" dirty="0"/>
              <a:t> by Emma </a:t>
            </a:r>
            <a:r>
              <a:rPr lang="en-GB" dirty="0" err="1"/>
              <a:t>Yarlett</a:t>
            </a:r>
            <a:r>
              <a:rPr lang="en-GB" dirty="0"/>
              <a:t>. </a:t>
            </a:r>
            <a:endParaRPr lang="en-GB" dirty="0" smtClean="0"/>
          </a:p>
          <a:p>
            <a:pPr marL="0" indent="0">
              <a:buNone/>
            </a:pPr>
            <a:r>
              <a:rPr lang="en-GB" dirty="0" smtClean="0"/>
              <a:t>Today’s </a:t>
            </a:r>
            <a:r>
              <a:rPr lang="en-GB" dirty="0"/>
              <a:t>work will be based on that. You can listen to the story again </a:t>
            </a:r>
            <a:r>
              <a:rPr lang="en-GB" dirty="0" smtClean="0">
                <a:hlinkClick r:id="rId2"/>
              </a:rPr>
              <a:t>here</a:t>
            </a:r>
            <a:r>
              <a:rPr lang="en-GB" dirty="0" smtClean="0"/>
              <a:t> (on YouTube).</a:t>
            </a:r>
          </a:p>
          <a:p>
            <a:pPr marL="0" indent="0">
              <a:buNone/>
            </a:pPr>
            <a:r>
              <a:rPr lang="en-GB" dirty="0" smtClean="0"/>
              <a:t>At </a:t>
            </a:r>
            <a:r>
              <a:rPr lang="en-GB" dirty="0"/>
              <a:t>the end of the story the Dragon sent Alex some post. Your task is to pretend to be the dragon and write a postcard to your friend Alex to tell him all about your new home. </a:t>
            </a:r>
            <a:endParaRPr lang="en-GB" dirty="0" smtClean="0"/>
          </a:p>
          <a:p>
            <a:pPr marL="0" indent="0">
              <a:buNone/>
            </a:pPr>
            <a:r>
              <a:rPr lang="en-GB" dirty="0" smtClean="0"/>
              <a:t>Think </a:t>
            </a:r>
            <a:r>
              <a:rPr lang="en-GB" dirty="0"/>
              <a:t>about where you now live and what you have been doing. </a:t>
            </a:r>
            <a:endParaRPr lang="en-GB" dirty="0" smtClean="0"/>
          </a:p>
          <a:p>
            <a:pPr marL="0" indent="0">
              <a:buNone/>
            </a:pPr>
            <a:r>
              <a:rPr lang="en-GB" dirty="0" smtClean="0"/>
              <a:t>Have </a:t>
            </a:r>
            <a:r>
              <a:rPr lang="en-GB" dirty="0"/>
              <a:t>you been on interesting flights? Try and ask Alex a question, making sure you use a question mark.</a:t>
            </a:r>
          </a:p>
          <a:p>
            <a:endParaRPr lang="en-US" dirty="0"/>
          </a:p>
        </p:txBody>
      </p:sp>
    </p:spTree>
    <p:extLst>
      <p:ext uri="{BB962C8B-B14F-4D97-AF65-F5344CB8AC3E}">
        <p14:creationId xmlns:p14="http://schemas.microsoft.com/office/powerpoint/2010/main" val="174802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1-01-15 at 19.36.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679"/>
            <a:ext cx="8904334" cy="6060850"/>
          </a:xfrm>
          <a:prstGeom prst="rect">
            <a:avLst/>
          </a:prstGeom>
        </p:spPr>
      </p:pic>
    </p:spTree>
    <p:extLst>
      <p:ext uri="{BB962C8B-B14F-4D97-AF65-F5344CB8AC3E}">
        <p14:creationId xmlns:p14="http://schemas.microsoft.com/office/powerpoint/2010/main" val="2031457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7227"/>
            <a:ext cx="8229600" cy="1143000"/>
          </a:xfrm>
        </p:spPr>
        <p:txBody>
          <a:bodyPr>
            <a:noAutofit/>
          </a:bodyPr>
          <a:lstStyle/>
          <a:p>
            <a:r>
              <a:rPr lang="en-US" sz="8000" dirty="0" smtClean="0"/>
              <a:t>Tuesday </a:t>
            </a:r>
            <a:endParaRPr lang="en-US" sz="8000" dirty="0"/>
          </a:p>
        </p:txBody>
      </p:sp>
    </p:spTree>
    <p:extLst>
      <p:ext uri="{BB962C8B-B14F-4D97-AF65-F5344CB8AC3E}">
        <p14:creationId xmlns:p14="http://schemas.microsoft.com/office/powerpoint/2010/main" val="243699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3059" y="926353"/>
            <a:ext cx="8426823" cy="3693319"/>
          </a:xfrm>
          <a:prstGeom prst="rect">
            <a:avLst/>
          </a:prstGeom>
          <a:noFill/>
        </p:spPr>
        <p:txBody>
          <a:bodyPr wrap="square" rtlCol="0">
            <a:spAutoFit/>
          </a:bodyPr>
          <a:lstStyle/>
          <a:p>
            <a:r>
              <a:rPr lang="en-US" dirty="0" smtClean="0"/>
              <a:t>This week we will be planning and then writing our own dragon story, a step at a time! </a:t>
            </a:r>
          </a:p>
          <a:p>
            <a:endParaRPr lang="en-US" dirty="0"/>
          </a:p>
          <a:p>
            <a:r>
              <a:rPr lang="en-US" b="1" dirty="0" smtClean="0"/>
              <a:t>Tuesday: </a:t>
            </a:r>
            <a:r>
              <a:rPr lang="en-US" dirty="0" smtClean="0"/>
              <a:t>Think about Characters and setting.</a:t>
            </a:r>
          </a:p>
          <a:p>
            <a:endParaRPr lang="en-US" dirty="0"/>
          </a:p>
          <a:p>
            <a:r>
              <a:rPr lang="en-US" b="1" dirty="0" smtClean="0"/>
              <a:t>Wednesday: </a:t>
            </a:r>
            <a:r>
              <a:rPr lang="en-US" dirty="0" smtClean="0"/>
              <a:t>Plan the story using a story mountain. </a:t>
            </a:r>
          </a:p>
          <a:p>
            <a:endParaRPr lang="en-US" dirty="0"/>
          </a:p>
          <a:p>
            <a:r>
              <a:rPr lang="en-US" b="1" dirty="0" smtClean="0"/>
              <a:t>Thursday: </a:t>
            </a:r>
            <a:r>
              <a:rPr lang="en-US" dirty="0" smtClean="0"/>
              <a:t>Write the first part of the story.</a:t>
            </a:r>
          </a:p>
          <a:p>
            <a:endParaRPr lang="en-US" dirty="0"/>
          </a:p>
          <a:p>
            <a:r>
              <a:rPr lang="en-US" b="1" dirty="0" smtClean="0"/>
              <a:t>Friday: </a:t>
            </a:r>
            <a:r>
              <a:rPr lang="en-US" dirty="0" smtClean="0"/>
              <a:t>Write the second part of the story. </a:t>
            </a:r>
          </a:p>
          <a:p>
            <a:endParaRPr lang="en-US" dirty="0" smtClean="0"/>
          </a:p>
          <a:p>
            <a:r>
              <a:rPr lang="en-US" dirty="0" smtClean="0"/>
              <a:t>A Year 1 target is ‘sequencing sentences to form short narratives.’</a:t>
            </a:r>
          </a:p>
          <a:p>
            <a:endParaRPr lang="en-US" dirty="0" smtClean="0"/>
          </a:p>
          <a:p>
            <a:r>
              <a:rPr lang="en-US" dirty="0" smtClean="0"/>
              <a:t>Spring term is partially about building the children’s stamina in writing. </a:t>
            </a:r>
          </a:p>
        </p:txBody>
      </p:sp>
      <p:pic>
        <p:nvPicPr>
          <p:cNvPr id="4" name="Picture 3"/>
          <p:cNvPicPr>
            <a:picLocks noChangeAspect="1"/>
          </p:cNvPicPr>
          <p:nvPr/>
        </p:nvPicPr>
        <p:blipFill>
          <a:blip r:embed="rId2"/>
          <a:stretch>
            <a:fillRect/>
          </a:stretch>
        </p:blipFill>
        <p:spPr>
          <a:xfrm>
            <a:off x="3062941" y="4736353"/>
            <a:ext cx="2669491" cy="2002118"/>
          </a:xfrm>
          <a:prstGeom prst="rect">
            <a:avLst/>
          </a:prstGeom>
        </p:spPr>
      </p:pic>
      <p:sp>
        <p:nvSpPr>
          <p:cNvPr id="7"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Story writing</a:t>
            </a:r>
            <a:endParaRPr lang="en-US" dirty="0"/>
          </a:p>
        </p:txBody>
      </p:sp>
    </p:spTree>
    <p:extLst>
      <p:ext uri="{BB962C8B-B14F-4D97-AF65-F5344CB8AC3E}">
        <p14:creationId xmlns:p14="http://schemas.microsoft.com/office/powerpoint/2010/main" val="81358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 writing</a:t>
            </a:r>
            <a:endParaRPr lang="en-US" dirty="0"/>
          </a:p>
        </p:txBody>
      </p:sp>
      <p:sp>
        <p:nvSpPr>
          <p:cNvPr id="3" name="Content Placeholder 2"/>
          <p:cNvSpPr>
            <a:spLocks noGrp="1"/>
          </p:cNvSpPr>
          <p:nvPr>
            <p:ph idx="1"/>
          </p:nvPr>
        </p:nvSpPr>
        <p:spPr>
          <a:xfrm>
            <a:off x="457200" y="1240118"/>
            <a:ext cx="8229600" cy="5617882"/>
          </a:xfrm>
        </p:spPr>
        <p:txBody>
          <a:bodyPr>
            <a:normAutofit lnSpcReduction="10000"/>
          </a:bodyPr>
          <a:lstStyle/>
          <a:p>
            <a:r>
              <a:rPr lang="en-US" dirty="0" smtClean="0"/>
              <a:t>We are going to write our own story about a dragon!</a:t>
            </a:r>
          </a:p>
          <a:p>
            <a:r>
              <a:rPr lang="en-US" dirty="0" smtClean="0"/>
              <a:t>When we write a story we need to think about: </a:t>
            </a:r>
          </a:p>
          <a:p>
            <a:pPr marL="0" indent="0" algn="ctr">
              <a:buNone/>
            </a:pPr>
            <a:r>
              <a:rPr lang="en-US" dirty="0" smtClean="0"/>
              <a:t>The Beginning </a:t>
            </a:r>
          </a:p>
          <a:p>
            <a:pPr marL="0" indent="0" algn="ctr">
              <a:buNone/>
            </a:pPr>
            <a:r>
              <a:rPr lang="en-US" dirty="0" smtClean="0"/>
              <a:t>The Middle </a:t>
            </a:r>
          </a:p>
          <a:p>
            <a:pPr marL="0" indent="0" algn="ctr">
              <a:buNone/>
            </a:pPr>
            <a:r>
              <a:rPr lang="en-US" dirty="0" smtClean="0"/>
              <a:t>The End</a:t>
            </a:r>
          </a:p>
          <a:p>
            <a:r>
              <a:rPr lang="en-US" dirty="0" smtClean="0"/>
              <a:t>A year one target is ‘to sequence sentences to form short narratives’. So over the next few weeks we are going to try really hard to write longer stories and pieces of work.  </a:t>
            </a:r>
            <a:endParaRPr lang="en-US" dirty="0"/>
          </a:p>
        </p:txBody>
      </p:sp>
      <p:pic>
        <p:nvPicPr>
          <p:cNvPr id="7" name="Picture 6"/>
          <p:cNvPicPr>
            <a:picLocks noChangeAspect="1"/>
          </p:cNvPicPr>
          <p:nvPr/>
        </p:nvPicPr>
        <p:blipFill>
          <a:blip r:embed="rId2"/>
          <a:stretch>
            <a:fillRect/>
          </a:stretch>
        </p:blipFill>
        <p:spPr>
          <a:xfrm>
            <a:off x="896471" y="3122706"/>
            <a:ext cx="2231216" cy="1673412"/>
          </a:xfrm>
          <a:prstGeom prst="rect">
            <a:avLst/>
          </a:prstGeom>
        </p:spPr>
      </p:pic>
      <p:pic>
        <p:nvPicPr>
          <p:cNvPr id="8" name="Picture 7"/>
          <p:cNvPicPr>
            <a:picLocks noChangeAspect="1"/>
          </p:cNvPicPr>
          <p:nvPr/>
        </p:nvPicPr>
        <p:blipFill>
          <a:blip r:embed="rId3"/>
          <a:stretch>
            <a:fillRect/>
          </a:stretch>
        </p:blipFill>
        <p:spPr>
          <a:xfrm>
            <a:off x="6919259" y="2878346"/>
            <a:ext cx="1767541" cy="1951246"/>
          </a:xfrm>
          <a:prstGeom prst="rect">
            <a:avLst/>
          </a:prstGeom>
        </p:spPr>
      </p:pic>
    </p:spTree>
    <p:extLst>
      <p:ext uri="{BB962C8B-B14F-4D97-AF65-F5344CB8AC3E}">
        <p14:creationId xmlns:p14="http://schemas.microsoft.com/office/powerpoint/2010/main" val="2075898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Planning a story</a:t>
            </a:r>
            <a:endParaRPr lang="en-US" dirty="0"/>
          </a:p>
        </p:txBody>
      </p:sp>
      <p:sp>
        <p:nvSpPr>
          <p:cNvPr id="3" name="Content Placeholder 2"/>
          <p:cNvSpPr>
            <a:spLocks noGrp="1"/>
          </p:cNvSpPr>
          <p:nvPr>
            <p:ph idx="1"/>
          </p:nvPr>
        </p:nvSpPr>
        <p:spPr>
          <a:xfrm>
            <a:off x="457200" y="1032435"/>
            <a:ext cx="8229600" cy="4525963"/>
          </a:xfrm>
        </p:spPr>
        <p:txBody>
          <a:bodyPr/>
          <a:lstStyle/>
          <a:p>
            <a:r>
              <a:rPr lang="en-US" dirty="0" smtClean="0"/>
              <a:t>Planning our story before we write it, is the easiest way to make the BEST story. </a:t>
            </a:r>
          </a:p>
          <a:p>
            <a:r>
              <a:rPr lang="en-US" dirty="0" smtClean="0"/>
              <a:t>First we need to think about the characters in our story. </a:t>
            </a:r>
          </a:p>
          <a:p>
            <a:r>
              <a:rPr lang="en-US" dirty="0" smtClean="0"/>
              <a:t>Then we think about the setting. That means where does the story take place. </a:t>
            </a:r>
          </a:p>
          <a:p>
            <a:r>
              <a:rPr lang="en-US" dirty="0" smtClean="0"/>
              <a:t>Then can use a story mountain to help us. </a:t>
            </a:r>
            <a:endParaRPr lang="en-US" dirty="0"/>
          </a:p>
        </p:txBody>
      </p:sp>
    </p:spTree>
    <p:extLst>
      <p:ext uri="{BB962C8B-B14F-4D97-AF65-F5344CB8AC3E}">
        <p14:creationId xmlns:p14="http://schemas.microsoft.com/office/powerpoint/2010/main" val="304623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167"/>
            <a:ext cx="8229600" cy="1143000"/>
          </a:xfrm>
        </p:spPr>
        <p:txBody>
          <a:bodyPr>
            <a:normAutofit/>
          </a:bodyPr>
          <a:lstStyle/>
          <a:p>
            <a:r>
              <a:rPr lang="en-US" sz="3000" b="1" dirty="0" smtClean="0"/>
              <a:t>Characters – Who is in your story?</a:t>
            </a:r>
            <a:endParaRPr lang="en-US" sz="3000" b="1" dirty="0"/>
          </a:p>
        </p:txBody>
      </p:sp>
      <p:sp>
        <p:nvSpPr>
          <p:cNvPr id="8" name="Text Placeholder 7"/>
          <p:cNvSpPr>
            <a:spLocks noGrp="1"/>
          </p:cNvSpPr>
          <p:nvPr>
            <p:ph type="body" sz="half" idx="4294967295"/>
          </p:nvPr>
        </p:nvSpPr>
        <p:spPr>
          <a:xfrm>
            <a:off x="416575" y="4930588"/>
            <a:ext cx="8270225" cy="1644043"/>
          </a:xfrm>
        </p:spPr>
        <p:txBody>
          <a:bodyPr>
            <a:normAutofit fontScale="70000" lnSpcReduction="20000"/>
          </a:bodyPr>
          <a:lstStyle/>
          <a:p>
            <a:r>
              <a:rPr lang="en-US" dirty="0" smtClean="0"/>
              <a:t>Can you use adjectives to describe your dragon and the other characters? </a:t>
            </a:r>
          </a:p>
          <a:p>
            <a:pPr marL="0" indent="0">
              <a:buNone/>
            </a:pPr>
            <a:r>
              <a:rPr lang="en-US" dirty="0" smtClean="0"/>
              <a:t>The dragon has </a:t>
            </a:r>
            <a:r>
              <a:rPr lang="en-US" dirty="0" smtClean="0">
                <a:solidFill>
                  <a:srgbClr val="008000"/>
                </a:solidFill>
              </a:rPr>
              <a:t>shiny and smooth </a:t>
            </a:r>
            <a:r>
              <a:rPr lang="en-US" dirty="0" smtClean="0"/>
              <a:t>scales.</a:t>
            </a:r>
          </a:p>
          <a:p>
            <a:r>
              <a:rPr lang="en-US" dirty="0" smtClean="0"/>
              <a:t>Challenge: use a simile.</a:t>
            </a:r>
          </a:p>
          <a:p>
            <a:r>
              <a:rPr lang="en-US" dirty="0" smtClean="0"/>
              <a:t>The dragon has teeth </a:t>
            </a:r>
            <a:r>
              <a:rPr lang="en-US" dirty="0" smtClean="0">
                <a:solidFill>
                  <a:srgbClr val="008000"/>
                </a:solidFill>
              </a:rPr>
              <a:t>as sharp as a knife</a:t>
            </a:r>
            <a:r>
              <a:rPr lang="en-US" dirty="0" smtClean="0"/>
              <a:t>. </a:t>
            </a:r>
            <a:endParaRPr lang="en-US" dirty="0"/>
          </a:p>
        </p:txBody>
      </p:sp>
      <p:pic>
        <p:nvPicPr>
          <p:cNvPr id="5" name="Picture 4"/>
          <p:cNvPicPr>
            <a:picLocks noChangeAspect="1"/>
          </p:cNvPicPr>
          <p:nvPr/>
        </p:nvPicPr>
        <p:blipFill>
          <a:blip r:embed="rId2"/>
          <a:stretch>
            <a:fillRect/>
          </a:stretch>
        </p:blipFill>
        <p:spPr>
          <a:xfrm>
            <a:off x="416575" y="2346040"/>
            <a:ext cx="3651035" cy="2584548"/>
          </a:xfrm>
          <a:prstGeom prst="rect">
            <a:avLst/>
          </a:prstGeom>
        </p:spPr>
      </p:pic>
      <p:pic>
        <p:nvPicPr>
          <p:cNvPr id="10" name="Picture 9"/>
          <p:cNvPicPr>
            <a:picLocks noChangeAspect="1"/>
          </p:cNvPicPr>
          <p:nvPr/>
        </p:nvPicPr>
        <p:blipFill>
          <a:blip r:embed="rId3"/>
          <a:stretch>
            <a:fillRect/>
          </a:stretch>
        </p:blipFill>
        <p:spPr>
          <a:xfrm>
            <a:off x="5826864" y="1792384"/>
            <a:ext cx="3196060" cy="3048000"/>
          </a:xfrm>
          <a:prstGeom prst="rect">
            <a:avLst/>
          </a:prstGeom>
        </p:spPr>
      </p:pic>
      <p:pic>
        <p:nvPicPr>
          <p:cNvPr id="9" name="Picture 8"/>
          <p:cNvPicPr>
            <a:picLocks noChangeAspect="1"/>
          </p:cNvPicPr>
          <p:nvPr/>
        </p:nvPicPr>
        <p:blipFill>
          <a:blip r:embed="rId4"/>
          <a:stretch>
            <a:fillRect/>
          </a:stretch>
        </p:blipFill>
        <p:spPr>
          <a:xfrm>
            <a:off x="3152394" y="932123"/>
            <a:ext cx="2898588" cy="1921085"/>
          </a:xfrm>
          <a:prstGeom prst="rect">
            <a:avLst/>
          </a:prstGeom>
        </p:spPr>
      </p:pic>
    </p:spTree>
    <p:extLst>
      <p:ext uri="{BB962C8B-B14F-4D97-AF65-F5344CB8AC3E}">
        <p14:creationId xmlns:p14="http://schemas.microsoft.com/office/powerpoint/2010/main" val="4275495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TotalTime>
  <Words>459</Words>
  <Application>Microsoft Macintosh PowerPoint</Application>
  <PresentationFormat>On-screen Show (4:3)</PresentationFormat>
  <Paragraphs>51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English  Week 3 Week Commencing 18.01.2021</vt:lpstr>
      <vt:lpstr>Monday </vt:lpstr>
      <vt:lpstr>Monday – Lesson 1 OLI: to write a postcard.</vt:lpstr>
      <vt:lpstr>PowerPoint Presentation</vt:lpstr>
      <vt:lpstr>Tuesday </vt:lpstr>
      <vt:lpstr>PowerPoint Presentation</vt:lpstr>
      <vt:lpstr>Story writing</vt:lpstr>
      <vt:lpstr>Planning a story</vt:lpstr>
      <vt:lpstr>Characters – Who is in your story?</vt:lpstr>
      <vt:lpstr>Setting – Where does the story take place?</vt:lpstr>
      <vt:lpstr>Your turn!</vt:lpstr>
      <vt:lpstr>Wednesday </vt:lpstr>
      <vt:lpstr>PowerPoint Presentation</vt:lpstr>
      <vt:lpstr>Thursday and Friday </vt:lpstr>
      <vt:lpstr>PowerPoint Presentation</vt:lpstr>
      <vt:lpstr>PowerPoint Presentation</vt:lpstr>
      <vt:lpstr>Well done!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Sharpe</dc:creator>
  <cp:lastModifiedBy>Emma Sharpe</cp:lastModifiedBy>
  <cp:revision>5</cp:revision>
  <dcterms:created xsi:type="dcterms:W3CDTF">2021-01-15T18:56:21Z</dcterms:created>
  <dcterms:modified xsi:type="dcterms:W3CDTF">2021-01-15T19:44:00Z</dcterms:modified>
</cp:coreProperties>
</file>