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75" r:id="rId2"/>
    <p:sldId id="276" r:id="rId3"/>
    <p:sldId id="278" r:id="rId4"/>
    <p:sldId id="279" r:id="rId5"/>
    <p:sldId id="289" r:id="rId6"/>
    <p:sldId id="290" r:id="rId7"/>
    <p:sldId id="282" r:id="rId8"/>
    <p:sldId id="291" r:id="rId9"/>
    <p:sldId id="292" r:id="rId10"/>
    <p:sldId id="284" r:id="rId11"/>
    <p:sldId id="294" r:id="rId12"/>
    <p:sldId id="293" r:id="rId13"/>
    <p:sldId id="288" r:id="rId14"/>
    <p:sldId id="277" r:id="rId15"/>
    <p:sldId id="286" r:id="rId16"/>
  </p:sldIdLst>
  <p:sldSz cx="9144000" cy="6858000" type="screen4x3"/>
  <p:notesSz cx="6858000" cy="9144000"/>
  <p:embeddedFontLst>
    <p:embeddedFont>
      <p:font typeface="Twinkl" pitchFamily="2" charset="0"/>
      <p:regular r:id="rId19"/>
      <p:bold r:id="rId20"/>
    </p:embeddedFont>
    <p:embeddedFont>
      <p:font typeface="Tuffy-TTF" panose="020B0603060100000000"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Kalam" panose="02000000000000000000" pitchFamily="2" charset="0"/>
      <p:regular r:id="rId29"/>
    </p:embeddedFont>
    <p:embeddedFont>
      <p:font typeface="Tuffy" panose="020B0603060100000000"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32" userDrawn="1">
          <p15:clr>
            <a:srgbClr val="A4A3A4"/>
          </p15:clr>
        </p15:guide>
        <p15:guide id="8" pos="476" userDrawn="1">
          <p15:clr>
            <a:srgbClr val="A4A3A4"/>
          </p15:clr>
        </p15:guide>
        <p15:guide id="9" orient="horz" pos="47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98D0"/>
    <a:srgbClr val="FCF7F2"/>
    <a:srgbClr val="ED9349"/>
    <a:srgbClr val="6AA9D4"/>
    <a:srgbClr val="6CCA90"/>
    <a:srgbClr val="E75D5D"/>
    <a:srgbClr val="FFDD4C"/>
    <a:srgbClr val="B98CD4"/>
    <a:srgbClr val="AB76CC"/>
    <a:srgbClr val="87B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5" autoAdjust="0"/>
    <p:restoredTop sz="94660"/>
  </p:normalViewPr>
  <p:slideViewPr>
    <p:cSldViewPr snapToGrid="0" showGuides="1">
      <p:cViewPr varScale="1">
        <p:scale>
          <a:sx n="113" d="100"/>
          <a:sy n="113" d="100"/>
        </p:scale>
        <p:origin x="546" y="96"/>
      </p:cViewPr>
      <p:guideLst>
        <p:guide orient="horz" pos="2160"/>
        <p:guide pos="2880"/>
        <p:guide pos="340"/>
        <p:guide orient="horz" pos="3974"/>
        <p:guide pos="5420"/>
        <p:guide orient="horz" pos="332"/>
        <p:guide pos="476"/>
        <p:guide orient="horz" pos="47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s://www.twinkl.co.uk/resources/white-rose-maths-resources/year-4-white-rose-maths-resources-key-stage-1-year-1-year-2/spring-block-2-area-year-4-white-rose-maths-supporting-resources-key-stage-1" TargetMode="External"/><Relationship Id="rId4" Type="http://schemas.openxmlformats.org/officeDocument/2006/relationships/hyperlink" Target="https://www.twinkl.co.uk/resources/white-rose-maths-resources/year-5-white-rose-maths-resources-key-stage-1-year-1-year-2/autumn-block-3-statistics-year-5-white-rose-maths-resources-key-stage-1-year-1-year-2"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s://www.twinkl.co.uk/resources/white-rose-maths-resources/year-4-white-rose-maths-resources-key-stage-1-year-1-year-2/spring-block-2-area-year-4-white-rose-maths-supporting-resources-key-stage-1" TargetMode="External"/><Relationship Id="rId4" Type="http://schemas.openxmlformats.org/officeDocument/2006/relationships/hyperlink" Target="https://www.twinkl.co.uk/resources/white-rose-maths-resources/year-5-white-rose-maths-resources-key-stage-1-year-1-year-2/autumn-block-3-statistics-year-5-white-rose-maths-resources-key-stage-1-year-1-year-2"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394855" y="5763277"/>
            <a:ext cx="1005840" cy="723207"/>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Rectangle 4">
            <a:hlinkClick r:id="rId5"/>
          </p:cNvPr>
          <p:cNvSpPr/>
          <p:nvPr userDrawn="1"/>
        </p:nvSpPr>
        <p:spPr>
          <a:xfrm>
            <a:off x="304800" y="5758248"/>
            <a:ext cx="1194486" cy="716692"/>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069080" y="3067397"/>
            <a:ext cx="1005840" cy="723207"/>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Rectangle 4">
            <a:hlinkClick r:id="rId5"/>
          </p:cNvPr>
          <p:cNvSpPr/>
          <p:nvPr userDrawn="1"/>
        </p:nvSpPr>
        <p:spPr>
          <a:xfrm>
            <a:off x="3979701" y="3067397"/>
            <a:ext cx="1194486" cy="716692"/>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twinkl.co.uk/resources/planit-maths-primary-teaching-resources-year-4/planit-maths-primary-teaching-resources-year-4-measurement/planit-maths-primary-teaching-resources-year-4-measurement-find-the-area-of-rectilinear-shapes-by-counting-squares" TargetMode="Externa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2392593"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sp>
        <p:nvSpPr>
          <p:cNvPr id="8" name="Rectangle 7"/>
          <p:cNvSpPr/>
          <p:nvPr/>
        </p:nvSpPr>
        <p:spPr>
          <a:xfrm>
            <a:off x="445574" y="702863"/>
            <a:ext cx="19470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Comparing Area</a:t>
            </a:r>
          </a:p>
        </p:txBody>
      </p:sp>
      <p:cxnSp>
        <p:nvCxnSpPr>
          <p:cNvPr id="9" name="Straight Connector 8"/>
          <p:cNvCxnSpPr/>
          <p:nvPr/>
        </p:nvCxnSpPr>
        <p:spPr>
          <a:xfrm>
            <a:off x="2395606"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0"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1822861880"/>
              </p:ext>
            </p:extLst>
          </p:nvPr>
        </p:nvGraphicFramePr>
        <p:xfrm>
          <a:off x="2880282" y="1641755"/>
          <a:ext cx="1620000" cy="1944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xmlns="" val="716186639"/>
                    </a:ext>
                  </a:extLst>
                </a:gridCol>
                <a:gridCol w="324000">
                  <a:extLst>
                    <a:ext uri="{9D8B030D-6E8A-4147-A177-3AD203B41FA5}">
                      <a16:colId xmlns:a16="http://schemas.microsoft.com/office/drawing/2014/main" xmlns="" val="259031993"/>
                    </a:ext>
                  </a:extLst>
                </a:gridCol>
                <a:gridCol w="324000">
                  <a:extLst>
                    <a:ext uri="{9D8B030D-6E8A-4147-A177-3AD203B41FA5}">
                      <a16:colId xmlns:a16="http://schemas.microsoft.com/office/drawing/2014/main" xmlns="" val="1865385186"/>
                    </a:ext>
                  </a:extLst>
                </a:gridCol>
                <a:gridCol w="324000">
                  <a:extLst>
                    <a:ext uri="{9D8B030D-6E8A-4147-A177-3AD203B41FA5}">
                      <a16:colId xmlns:a16="http://schemas.microsoft.com/office/drawing/2014/main" xmlns="" val="3275894173"/>
                    </a:ext>
                  </a:extLst>
                </a:gridCol>
                <a:gridCol w="324000">
                  <a:extLst>
                    <a:ext uri="{9D8B030D-6E8A-4147-A177-3AD203B41FA5}">
                      <a16:colId xmlns:a16="http://schemas.microsoft.com/office/drawing/2014/main" xmlns="" val="1584356491"/>
                    </a:ext>
                  </a:extLst>
                </a:gridCol>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0200291"/>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graphicFrame>
        <p:nvGraphicFramePr>
          <p:cNvPr id="11"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1611626904"/>
              </p:ext>
            </p:extLst>
          </p:nvPr>
        </p:nvGraphicFramePr>
        <p:xfrm>
          <a:off x="4824316" y="1641755"/>
          <a:ext cx="1620000" cy="1944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xmlns="" val="716186639"/>
                    </a:ext>
                  </a:extLst>
                </a:gridCol>
                <a:gridCol w="324000">
                  <a:extLst>
                    <a:ext uri="{9D8B030D-6E8A-4147-A177-3AD203B41FA5}">
                      <a16:colId xmlns:a16="http://schemas.microsoft.com/office/drawing/2014/main" xmlns="" val="259031993"/>
                    </a:ext>
                  </a:extLst>
                </a:gridCol>
                <a:gridCol w="324000">
                  <a:extLst>
                    <a:ext uri="{9D8B030D-6E8A-4147-A177-3AD203B41FA5}">
                      <a16:colId xmlns:a16="http://schemas.microsoft.com/office/drawing/2014/main" xmlns="" val="1865385186"/>
                    </a:ext>
                  </a:extLst>
                </a:gridCol>
                <a:gridCol w="324000">
                  <a:extLst>
                    <a:ext uri="{9D8B030D-6E8A-4147-A177-3AD203B41FA5}">
                      <a16:colId xmlns:a16="http://schemas.microsoft.com/office/drawing/2014/main" xmlns="" val="3275894173"/>
                    </a:ext>
                  </a:extLst>
                </a:gridCol>
                <a:gridCol w="324000">
                  <a:extLst>
                    <a:ext uri="{9D8B030D-6E8A-4147-A177-3AD203B41FA5}">
                      <a16:colId xmlns:a16="http://schemas.microsoft.com/office/drawing/2014/main" xmlns="" val="1584356491"/>
                    </a:ext>
                  </a:extLst>
                </a:gridCol>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graphicFrame>
        <p:nvGraphicFramePr>
          <p:cNvPr id="12"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2688857093"/>
              </p:ext>
            </p:extLst>
          </p:nvPr>
        </p:nvGraphicFramePr>
        <p:xfrm>
          <a:off x="6768350" y="1641755"/>
          <a:ext cx="1620000" cy="1944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xmlns="" val="716186639"/>
                    </a:ext>
                  </a:extLst>
                </a:gridCol>
                <a:gridCol w="324000">
                  <a:extLst>
                    <a:ext uri="{9D8B030D-6E8A-4147-A177-3AD203B41FA5}">
                      <a16:colId xmlns:a16="http://schemas.microsoft.com/office/drawing/2014/main" xmlns="" val="259031993"/>
                    </a:ext>
                  </a:extLst>
                </a:gridCol>
                <a:gridCol w="324000">
                  <a:extLst>
                    <a:ext uri="{9D8B030D-6E8A-4147-A177-3AD203B41FA5}">
                      <a16:colId xmlns:a16="http://schemas.microsoft.com/office/drawing/2014/main" xmlns="" val="1865385186"/>
                    </a:ext>
                  </a:extLst>
                </a:gridCol>
                <a:gridCol w="324000">
                  <a:extLst>
                    <a:ext uri="{9D8B030D-6E8A-4147-A177-3AD203B41FA5}">
                      <a16:colId xmlns:a16="http://schemas.microsoft.com/office/drawing/2014/main" xmlns="" val="3275894173"/>
                    </a:ext>
                  </a:extLst>
                </a:gridCol>
                <a:gridCol w="324000">
                  <a:extLst>
                    <a:ext uri="{9D8B030D-6E8A-4147-A177-3AD203B41FA5}">
                      <a16:colId xmlns:a16="http://schemas.microsoft.com/office/drawing/2014/main" xmlns="" val="1584356491"/>
                    </a:ext>
                  </a:extLst>
                </a:gridCol>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AA9D4"/>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AA9D4"/>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AA9D4"/>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AA9D4"/>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AA9D4"/>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sp>
        <p:nvSpPr>
          <p:cNvPr id="2" name="Rectangle 1"/>
          <p:cNvSpPr/>
          <p:nvPr/>
        </p:nvSpPr>
        <p:spPr>
          <a:xfrm>
            <a:off x="655484" y="1143708"/>
            <a:ext cx="6578693" cy="369332"/>
          </a:xfrm>
          <a:prstGeom prst="rect">
            <a:avLst/>
          </a:prstGeom>
        </p:spPr>
        <p:txBody>
          <a:bodyPr wrap="square">
            <a:spAutoFit/>
          </a:bodyPr>
          <a:lstStyle/>
          <a:p>
            <a:r>
              <a:rPr lang="en-GB" dirty="0"/>
              <a:t>Mya has been comparing the areas of the shapes. </a:t>
            </a:r>
            <a:endParaRPr lang="en-GB" dirty="0" smtClean="0"/>
          </a:p>
        </p:txBody>
      </p:sp>
      <p:sp>
        <p:nvSpPr>
          <p:cNvPr id="13" name="Rectangle 12"/>
          <p:cNvSpPr/>
          <p:nvPr/>
        </p:nvSpPr>
        <p:spPr>
          <a:xfrm>
            <a:off x="6416756" y="2376556"/>
            <a:ext cx="371945" cy="461665"/>
          </a:xfrm>
          <a:prstGeom prst="rect">
            <a:avLst/>
          </a:prstGeom>
        </p:spPr>
        <p:txBody>
          <a:bodyPr wrap="square">
            <a:spAutoFit/>
          </a:bodyPr>
          <a:lstStyle/>
          <a:p>
            <a:pPr algn="ctr"/>
            <a:r>
              <a:rPr lang="en-GB" sz="2400" dirty="0" smtClean="0"/>
              <a:t>=</a:t>
            </a:r>
            <a:endParaRPr lang="en-GB" sz="2400" dirty="0"/>
          </a:p>
        </p:txBody>
      </p:sp>
      <p:sp>
        <p:nvSpPr>
          <p:cNvPr id="14" name="Rectangle 13"/>
          <p:cNvSpPr/>
          <p:nvPr/>
        </p:nvSpPr>
        <p:spPr>
          <a:xfrm>
            <a:off x="4476327" y="2376556"/>
            <a:ext cx="371945" cy="461665"/>
          </a:xfrm>
          <a:prstGeom prst="rect">
            <a:avLst/>
          </a:prstGeom>
        </p:spPr>
        <p:txBody>
          <a:bodyPr wrap="square">
            <a:spAutoFit/>
          </a:bodyPr>
          <a:lstStyle/>
          <a:p>
            <a:pPr algn="ctr"/>
            <a:r>
              <a:rPr lang="en-GB" sz="2400" dirty="0" smtClean="0"/>
              <a:t>&gt;</a:t>
            </a:r>
            <a:endParaRPr lang="en-GB" sz="2400" dirty="0"/>
          </a:p>
        </p:txBody>
      </p:sp>
      <p:sp>
        <p:nvSpPr>
          <p:cNvPr id="3" name="Rectangle 2"/>
          <p:cNvSpPr/>
          <p:nvPr/>
        </p:nvSpPr>
        <p:spPr>
          <a:xfrm>
            <a:off x="659582" y="4061500"/>
            <a:ext cx="2224799" cy="2031325"/>
          </a:xfrm>
          <a:prstGeom prst="rect">
            <a:avLst/>
          </a:prstGeom>
        </p:spPr>
        <p:txBody>
          <a:bodyPr wrap="square">
            <a:spAutoFit/>
          </a:bodyPr>
          <a:lstStyle/>
          <a:p>
            <a:r>
              <a:rPr lang="en-GB" dirty="0">
                <a:solidFill>
                  <a:srgbClr val="00B050"/>
                </a:solidFill>
              </a:rPr>
              <a:t>Your shapes should each have an area of 5 squares. </a:t>
            </a:r>
            <a:r>
              <a:rPr lang="en-GB" dirty="0">
                <a:solidFill>
                  <a:srgbClr val="00B050"/>
                </a:solidFill>
              </a:rPr>
              <a:t>M</a:t>
            </a:r>
            <a:r>
              <a:rPr lang="en-GB" dirty="0" smtClean="0">
                <a:solidFill>
                  <a:srgbClr val="00B050"/>
                </a:solidFill>
              </a:rPr>
              <a:t>any </a:t>
            </a:r>
            <a:r>
              <a:rPr lang="en-GB" dirty="0">
                <a:solidFill>
                  <a:srgbClr val="00B050"/>
                </a:solidFill>
              </a:rPr>
              <a:t>possible </a:t>
            </a:r>
            <a:r>
              <a:rPr lang="en-GB" dirty="0" smtClean="0">
                <a:solidFill>
                  <a:srgbClr val="00B050"/>
                </a:solidFill>
              </a:rPr>
              <a:t>shapes can </a:t>
            </a:r>
            <a:r>
              <a:rPr lang="en-GB" dirty="0">
                <a:solidFill>
                  <a:srgbClr val="00B050"/>
                </a:solidFill>
              </a:rPr>
              <a:t>be created with 5 </a:t>
            </a:r>
            <a:r>
              <a:rPr lang="en-GB" dirty="0" smtClean="0">
                <a:solidFill>
                  <a:srgbClr val="00B050"/>
                </a:solidFill>
              </a:rPr>
              <a:t>squares. Here </a:t>
            </a:r>
            <a:r>
              <a:rPr lang="en-GB" dirty="0">
                <a:solidFill>
                  <a:srgbClr val="00B050"/>
                </a:solidFill>
              </a:rPr>
              <a:t>are some </a:t>
            </a:r>
            <a:r>
              <a:rPr lang="en-GB" dirty="0" smtClean="0">
                <a:solidFill>
                  <a:srgbClr val="00B050"/>
                </a:solidFill>
              </a:rPr>
              <a:t>examples:</a:t>
            </a:r>
            <a:endParaRPr lang="en-GB" dirty="0">
              <a:solidFill>
                <a:srgbClr val="00B050"/>
              </a:solidFill>
            </a:endParaRPr>
          </a:p>
        </p:txBody>
      </p:sp>
      <p:sp>
        <p:nvSpPr>
          <p:cNvPr id="16" name="Rectangle 15"/>
          <p:cNvSpPr/>
          <p:nvPr/>
        </p:nvSpPr>
        <p:spPr>
          <a:xfrm>
            <a:off x="655483" y="1525214"/>
            <a:ext cx="2202987" cy="2308324"/>
          </a:xfrm>
          <a:prstGeom prst="rect">
            <a:avLst/>
          </a:prstGeom>
        </p:spPr>
        <p:txBody>
          <a:bodyPr wrap="square">
            <a:spAutoFit/>
          </a:bodyPr>
          <a:lstStyle/>
          <a:p>
            <a:r>
              <a:rPr lang="en-GB" dirty="0" smtClean="0"/>
              <a:t>One </a:t>
            </a:r>
            <a:r>
              <a:rPr lang="en-GB" dirty="0"/>
              <a:t>shape is missing from the </a:t>
            </a:r>
            <a:r>
              <a:rPr lang="en-GB" dirty="0" smtClean="0"/>
              <a:t>statement. </a:t>
            </a:r>
            <a:endParaRPr lang="en-GB" dirty="0" smtClean="0"/>
          </a:p>
          <a:p>
            <a:r>
              <a:rPr lang="en-GB" dirty="0" smtClean="0"/>
              <a:t>Can </a:t>
            </a:r>
            <a:r>
              <a:rPr lang="en-GB" dirty="0"/>
              <a:t>you work out what its area could be and what it could look like. </a:t>
            </a:r>
            <a:endParaRPr lang="en-GB" dirty="0" smtClean="0"/>
          </a:p>
          <a:p>
            <a:r>
              <a:rPr lang="en-GB" dirty="0" smtClean="0"/>
              <a:t>Find </a:t>
            </a:r>
            <a:r>
              <a:rPr lang="en-GB" dirty="0"/>
              <a:t>6 possibilities.</a:t>
            </a:r>
          </a:p>
        </p:txBody>
      </p:sp>
      <p:graphicFrame>
        <p:nvGraphicFramePr>
          <p:cNvPr id="17"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2134745613"/>
              </p:ext>
            </p:extLst>
          </p:nvPr>
        </p:nvGraphicFramePr>
        <p:xfrm>
          <a:off x="2880350" y="3951313"/>
          <a:ext cx="5508000" cy="2142000"/>
        </p:xfrm>
        <a:graphic>
          <a:graphicData uri="http://schemas.openxmlformats.org/drawingml/2006/table">
            <a:tbl>
              <a:tblPr firstRow="1" bandRow="1">
                <a:tableStyleId>{5940675A-B579-460E-94D1-54222C63F5DA}</a:tableStyleId>
              </a:tblPr>
              <a:tblGrid>
                <a:gridCol w="306000">
                  <a:extLst>
                    <a:ext uri="{9D8B030D-6E8A-4147-A177-3AD203B41FA5}">
                      <a16:colId xmlns:a16="http://schemas.microsoft.com/office/drawing/2014/main" xmlns="" val="716186639"/>
                    </a:ext>
                  </a:extLst>
                </a:gridCol>
                <a:gridCol w="306000">
                  <a:extLst>
                    <a:ext uri="{9D8B030D-6E8A-4147-A177-3AD203B41FA5}">
                      <a16:colId xmlns:a16="http://schemas.microsoft.com/office/drawing/2014/main" xmlns="" val="259031993"/>
                    </a:ext>
                  </a:extLst>
                </a:gridCol>
                <a:gridCol w="306000">
                  <a:extLst>
                    <a:ext uri="{9D8B030D-6E8A-4147-A177-3AD203B41FA5}">
                      <a16:colId xmlns:a16="http://schemas.microsoft.com/office/drawing/2014/main" xmlns="" val="1865385186"/>
                    </a:ext>
                  </a:extLst>
                </a:gridCol>
                <a:gridCol w="306000">
                  <a:extLst>
                    <a:ext uri="{9D8B030D-6E8A-4147-A177-3AD203B41FA5}">
                      <a16:colId xmlns:a16="http://schemas.microsoft.com/office/drawing/2014/main" xmlns="" val="3275894173"/>
                    </a:ext>
                  </a:extLst>
                </a:gridCol>
                <a:gridCol w="306000">
                  <a:extLst>
                    <a:ext uri="{9D8B030D-6E8A-4147-A177-3AD203B41FA5}">
                      <a16:colId xmlns:a16="http://schemas.microsoft.com/office/drawing/2014/main" xmlns="" val="1584356491"/>
                    </a:ext>
                  </a:extLst>
                </a:gridCol>
                <a:gridCol w="306000"/>
                <a:gridCol w="306000"/>
                <a:gridCol w="306000"/>
                <a:gridCol w="306000"/>
                <a:gridCol w="306000"/>
                <a:gridCol w="306000"/>
                <a:gridCol w="306000"/>
                <a:gridCol w="306000"/>
                <a:gridCol w="306000"/>
                <a:gridCol w="306000"/>
                <a:gridCol w="306000"/>
                <a:gridCol w="306000"/>
                <a:gridCol w="306000"/>
              </a:tblGrid>
              <a:tr h="306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06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7751316"/>
                  </a:ext>
                </a:extLst>
              </a:tr>
              <a:tr h="306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5038788"/>
                  </a:ext>
                </a:extLst>
              </a:tr>
              <a:tr h="306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0243579"/>
                  </a:ext>
                </a:extLst>
              </a:tr>
              <a:tr h="306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0200291"/>
                  </a:ext>
                </a:extLst>
              </a:tr>
              <a:tr h="306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06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4812044" y="4697492"/>
            <a:ext cx="1757675" cy="101402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7019365" y="4697492"/>
            <a:ext cx="1368985" cy="1014020"/>
          </a:xfrm>
          <a:prstGeom prst="roundRect">
            <a:avLst/>
          </a:prstGeom>
          <a:solidFill>
            <a:srgbClr val="6C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2694376" y="4697492"/>
            <a:ext cx="1438354" cy="1014020"/>
          </a:xfrm>
          <a:prstGeom prst="roundRect">
            <a:avLst/>
          </a:prstGeom>
          <a:solidFill>
            <a:srgbClr val="B98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766270" y="4697492"/>
            <a:ext cx="1365999" cy="1014020"/>
          </a:xfrm>
          <a:prstGeom prst="roundRect">
            <a:avLst/>
          </a:prstGeom>
          <a:solidFill>
            <a:srgbClr val="FFD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2392593"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sp>
        <p:nvSpPr>
          <p:cNvPr id="8" name="Rectangle 7"/>
          <p:cNvSpPr/>
          <p:nvPr/>
        </p:nvSpPr>
        <p:spPr>
          <a:xfrm>
            <a:off x="445574" y="702863"/>
            <a:ext cx="19470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Comparing Area</a:t>
            </a:r>
          </a:p>
        </p:txBody>
      </p:sp>
      <p:cxnSp>
        <p:nvCxnSpPr>
          <p:cNvPr id="9" name="Straight Connector 8"/>
          <p:cNvCxnSpPr/>
          <p:nvPr/>
        </p:nvCxnSpPr>
        <p:spPr>
          <a:xfrm>
            <a:off x="2395606"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55484" y="1191333"/>
            <a:ext cx="7394822" cy="646331"/>
          </a:xfrm>
          <a:prstGeom prst="rect">
            <a:avLst/>
          </a:prstGeom>
        </p:spPr>
        <p:txBody>
          <a:bodyPr wrap="square">
            <a:spAutoFit/>
          </a:bodyPr>
          <a:lstStyle/>
          <a:p>
            <a:r>
              <a:rPr lang="en-GB" dirty="0"/>
              <a:t>Complete the table by matching </a:t>
            </a:r>
            <a:r>
              <a:rPr lang="en-GB" dirty="0" smtClean="0"/>
              <a:t>each child’s </a:t>
            </a:r>
            <a:r>
              <a:rPr lang="en-GB" dirty="0"/>
              <a:t>description of the area of their </a:t>
            </a:r>
            <a:r>
              <a:rPr lang="en-GB" dirty="0" smtClean="0"/>
              <a:t>shape </a:t>
            </a:r>
            <a:r>
              <a:rPr lang="en-GB" dirty="0"/>
              <a:t>to the correct </a:t>
            </a:r>
            <a:r>
              <a:rPr lang="en-GB" dirty="0" smtClean="0"/>
              <a:t>shape.</a:t>
            </a:r>
            <a:endParaRPr lang="en-GB" dirty="0"/>
          </a:p>
        </p:txBody>
      </p:sp>
      <p:graphicFrame>
        <p:nvGraphicFramePr>
          <p:cNvPr id="15"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3308598167"/>
              </p:ext>
            </p:extLst>
          </p:nvPr>
        </p:nvGraphicFramePr>
        <p:xfrm>
          <a:off x="755650" y="2037533"/>
          <a:ext cx="5832000" cy="2268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xmlns="" val="716186639"/>
                    </a:ext>
                  </a:extLst>
                </a:gridCol>
                <a:gridCol w="324000">
                  <a:extLst>
                    <a:ext uri="{9D8B030D-6E8A-4147-A177-3AD203B41FA5}">
                      <a16:colId xmlns:a16="http://schemas.microsoft.com/office/drawing/2014/main" xmlns="" val="259031993"/>
                    </a:ext>
                  </a:extLst>
                </a:gridCol>
                <a:gridCol w="324000">
                  <a:extLst>
                    <a:ext uri="{9D8B030D-6E8A-4147-A177-3AD203B41FA5}">
                      <a16:colId xmlns:a16="http://schemas.microsoft.com/office/drawing/2014/main" xmlns="" val="1865385186"/>
                    </a:ext>
                  </a:extLst>
                </a:gridCol>
                <a:gridCol w="324000">
                  <a:extLst>
                    <a:ext uri="{9D8B030D-6E8A-4147-A177-3AD203B41FA5}">
                      <a16:colId xmlns:a16="http://schemas.microsoft.com/office/drawing/2014/main" xmlns="" val="3275894173"/>
                    </a:ext>
                  </a:extLst>
                </a:gridCol>
                <a:gridCol w="324000">
                  <a:extLst>
                    <a:ext uri="{9D8B030D-6E8A-4147-A177-3AD203B41FA5}">
                      <a16:colId xmlns:a16="http://schemas.microsoft.com/office/drawing/2014/main" xmlns="" val="1584356491"/>
                    </a:ext>
                  </a:extLst>
                </a:gridCol>
                <a:gridCol w="324000">
                  <a:extLst>
                    <a:ext uri="{9D8B030D-6E8A-4147-A177-3AD203B41FA5}">
                      <a16:colId xmlns:a16="http://schemas.microsoft.com/office/drawing/2014/main" xmlns="" val="2877818911"/>
                    </a:ext>
                  </a:extLst>
                </a:gridCol>
                <a:gridCol w="324000">
                  <a:extLst>
                    <a:ext uri="{9D8B030D-6E8A-4147-A177-3AD203B41FA5}">
                      <a16:colId xmlns:a16="http://schemas.microsoft.com/office/drawing/2014/main" xmlns="" val="3749983284"/>
                    </a:ext>
                  </a:extLst>
                </a:gridCol>
                <a:gridCol w="324000">
                  <a:extLst>
                    <a:ext uri="{9D8B030D-6E8A-4147-A177-3AD203B41FA5}">
                      <a16:colId xmlns:a16="http://schemas.microsoft.com/office/drawing/2014/main" xmlns="" val="2642411918"/>
                    </a:ext>
                  </a:extLst>
                </a:gridCol>
                <a:gridCol w="324000">
                  <a:extLst>
                    <a:ext uri="{9D8B030D-6E8A-4147-A177-3AD203B41FA5}">
                      <a16:colId xmlns:a16="http://schemas.microsoft.com/office/drawing/2014/main" xmlns="" val="3755648257"/>
                    </a:ext>
                  </a:extLst>
                </a:gridCol>
                <a:gridCol w="324000"/>
                <a:gridCol w="324000"/>
                <a:gridCol w="324000"/>
                <a:gridCol w="324000"/>
                <a:gridCol w="324000"/>
                <a:gridCol w="324000"/>
                <a:gridCol w="324000"/>
                <a:gridCol w="324000"/>
                <a:gridCol w="324000"/>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A</a:t>
                      </a:r>
                      <a:endParaRPr lang="en-GB" dirty="0">
                        <a:solidFill>
                          <a:schemeClr val="tx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t>B</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t>C</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t>D</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solidFill>
                          <a:srgbClr val="8298D0"/>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solidFill>
                          <a:srgbClr val="8298D0"/>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0200291"/>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smtClean="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543947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09714650"/>
                  </a:ext>
                </a:extLst>
              </a:tr>
            </a:tbl>
          </a:graphicData>
        </a:graphic>
      </p:graphicFrame>
      <p:graphicFrame>
        <p:nvGraphicFramePr>
          <p:cNvPr id="18"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4241056883"/>
              </p:ext>
            </p:extLst>
          </p:nvPr>
        </p:nvGraphicFramePr>
        <p:xfrm>
          <a:off x="6705595" y="2042015"/>
          <a:ext cx="1667440" cy="1620000"/>
        </p:xfrm>
        <a:graphic>
          <a:graphicData uri="http://schemas.openxmlformats.org/drawingml/2006/table">
            <a:tbl>
              <a:tblPr firstRow="1" bandRow="1">
                <a:tableStyleId>{5940675A-B579-460E-94D1-54222C63F5DA}</a:tableStyleId>
              </a:tblPr>
              <a:tblGrid>
                <a:gridCol w="560918">
                  <a:extLst>
                    <a:ext uri="{9D8B030D-6E8A-4147-A177-3AD203B41FA5}">
                      <a16:colId xmlns:a16="http://schemas.microsoft.com/office/drawing/2014/main" xmlns="" val="716186639"/>
                    </a:ext>
                  </a:extLst>
                </a:gridCol>
                <a:gridCol w="496922">
                  <a:extLst>
                    <a:ext uri="{9D8B030D-6E8A-4147-A177-3AD203B41FA5}">
                      <a16:colId xmlns:a16="http://schemas.microsoft.com/office/drawing/2014/main" xmlns="" val="259031993"/>
                    </a:ext>
                  </a:extLst>
                </a:gridCol>
                <a:gridCol w="609600">
                  <a:extLst>
                    <a:ext uri="{9D8B030D-6E8A-4147-A177-3AD203B41FA5}">
                      <a16:colId xmlns:a16="http://schemas.microsoft.com/office/drawing/2014/main" xmlns="" val="1865385186"/>
                    </a:ext>
                  </a:extLst>
                </a:gridCol>
              </a:tblGrid>
              <a:tr h="324000">
                <a:tc>
                  <a:txBody>
                    <a:bodyPr/>
                    <a:lstStyle/>
                    <a:p>
                      <a:pPr algn="ctr"/>
                      <a:r>
                        <a:rPr lang="en-GB" sz="1600" dirty="0" smtClean="0">
                          <a:solidFill>
                            <a:schemeClr val="bg1"/>
                          </a:solidFill>
                        </a:rPr>
                        <a:t>Child</a:t>
                      </a:r>
                      <a:endParaRPr lang="en-GB" sz="1600" dirty="0">
                        <a:solidFill>
                          <a:schemeClr val="bg1"/>
                        </a:solidFill>
                      </a:endParaRPr>
                    </a:p>
                  </a:txBody>
                  <a:tcPr marL="0" marR="0" marT="0" marB="0"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solidFill>
                      <a:srgbClr val="8298D0"/>
                    </a:solidFill>
                  </a:tcPr>
                </a:tc>
                <a:tc>
                  <a:txBody>
                    <a:bodyPr/>
                    <a:lstStyle/>
                    <a:p>
                      <a:pPr algn="ctr"/>
                      <a:r>
                        <a:rPr lang="en-GB" sz="1600" dirty="0" smtClean="0">
                          <a:solidFill>
                            <a:schemeClr val="bg1"/>
                          </a:solidFill>
                        </a:rPr>
                        <a:t>Area</a:t>
                      </a:r>
                      <a:endParaRPr lang="en-GB" sz="1600" dirty="0">
                        <a:solidFill>
                          <a:schemeClr val="bg1"/>
                        </a:solidFill>
                      </a:endParaRPr>
                    </a:p>
                  </a:txBody>
                  <a:tcPr marL="0" marR="0" marT="0" marB="0"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solidFill>
                      <a:srgbClr val="8298D0"/>
                    </a:solidFill>
                  </a:tcPr>
                </a:tc>
                <a:tc>
                  <a:txBody>
                    <a:bodyPr/>
                    <a:lstStyle/>
                    <a:p>
                      <a:pPr algn="ctr"/>
                      <a:r>
                        <a:rPr lang="en-GB" sz="1600" dirty="0" smtClean="0">
                          <a:solidFill>
                            <a:schemeClr val="bg1"/>
                          </a:solidFill>
                        </a:rPr>
                        <a:t>Shape</a:t>
                      </a:r>
                      <a:endParaRPr lang="en-GB" sz="1600" dirty="0">
                        <a:solidFill>
                          <a:schemeClr val="bg1"/>
                        </a:solidFill>
                      </a:endParaRPr>
                    </a:p>
                  </a:txBody>
                  <a:tcPr marL="0" marR="0" marT="0" marB="0"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solidFill>
                      <a:srgbClr val="8298D0"/>
                    </a:solidFill>
                  </a:tcPr>
                </a:tc>
              </a:tr>
              <a:tr h="324000">
                <a:tc>
                  <a:txBody>
                    <a:bodyPr/>
                    <a:lstStyle/>
                    <a:p>
                      <a:pPr algn="ctr"/>
                      <a:r>
                        <a:rPr lang="en-GB" sz="1600" dirty="0" smtClean="0"/>
                        <a:t>Luke</a:t>
                      </a:r>
                      <a:endParaRPr lang="en-GB" sz="1600" dirty="0"/>
                    </a:p>
                  </a:txBody>
                  <a:tcPr marL="0" marR="0" marT="0" marB="0"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noFill/>
                  </a:tcPr>
                </a:tc>
                <a:tc>
                  <a:txBody>
                    <a:bodyPr/>
                    <a:lstStyle/>
                    <a:p>
                      <a:pPr algn="ctr"/>
                      <a:endParaRPr lang="en-GB" sz="1600" dirty="0"/>
                    </a:p>
                  </a:txBody>
                  <a:tcPr marL="0" marR="0" marT="0" marB="0"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noFill/>
                  </a:tcPr>
                </a:tc>
                <a:tc>
                  <a:txBody>
                    <a:bodyPr/>
                    <a:lstStyle/>
                    <a:p>
                      <a:pPr algn="ctr"/>
                      <a:endParaRPr lang="en-GB" sz="1600" dirty="0"/>
                    </a:p>
                  </a:txBody>
                  <a:tcPr marL="0" marR="0" marT="0" marB="0"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noFill/>
                  </a:tcPr>
                </a:tc>
                <a:extLst>
                  <a:ext uri="{0D108BD9-81ED-4DB2-BD59-A6C34878D82A}">
                    <a16:rowId xmlns:a16="http://schemas.microsoft.com/office/drawing/2014/main" xmlns="" val="2597751316"/>
                  </a:ext>
                </a:extLst>
              </a:tr>
              <a:tr h="324000">
                <a:tc>
                  <a:txBody>
                    <a:bodyPr/>
                    <a:lstStyle/>
                    <a:p>
                      <a:pPr algn="ctr"/>
                      <a:r>
                        <a:rPr lang="en-GB" sz="1600" dirty="0" smtClean="0"/>
                        <a:t>Una</a:t>
                      </a:r>
                      <a:endParaRPr lang="en-GB" sz="1600" dirty="0"/>
                    </a:p>
                  </a:txBody>
                  <a:tcPr marL="0" marR="0" marT="0" marB="0"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noFill/>
                  </a:tcPr>
                </a:tc>
                <a:tc>
                  <a:txBody>
                    <a:bodyPr/>
                    <a:lstStyle/>
                    <a:p>
                      <a:pPr algn="ctr"/>
                      <a:endParaRPr lang="en-GB" sz="1600" dirty="0"/>
                    </a:p>
                  </a:txBody>
                  <a:tcPr marL="0" marR="0" marT="0" marB="0"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noFill/>
                  </a:tcPr>
                </a:tc>
                <a:tc>
                  <a:txBody>
                    <a:bodyPr/>
                    <a:lstStyle/>
                    <a:p>
                      <a:pPr algn="ctr"/>
                      <a:endParaRPr lang="en-GB" sz="1600" dirty="0"/>
                    </a:p>
                  </a:txBody>
                  <a:tcPr marL="0" marR="0" marT="0" marB="0"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noFill/>
                  </a:tcPr>
                </a:tc>
                <a:extLst>
                  <a:ext uri="{0D108BD9-81ED-4DB2-BD59-A6C34878D82A}">
                    <a16:rowId xmlns:a16="http://schemas.microsoft.com/office/drawing/2014/main" xmlns="" val="1665038788"/>
                  </a:ext>
                </a:extLst>
              </a:tr>
              <a:tr h="324000">
                <a:tc>
                  <a:txBody>
                    <a:bodyPr/>
                    <a:lstStyle/>
                    <a:p>
                      <a:pPr algn="ctr"/>
                      <a:r>
                        <a:rPr lang="en-GB" sz="1600" dirty="0" smtClean="0"/>
                        <a:t>Ned</a:t>
                      </a:r>
                      <a:endParaRPr lang="en-GB" sz="1600" dirty="0"/>
                    </a:p>
                  </a:txBody>
                  <a:tcPr marL="0" marR="0" marT="0" marB="0"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noFill/>
                  </a:tcPr>
                </a:tc>
                <a:tc>
                  <a:txBody>
                    <a:bodyPr/>
                    <a:lstStyle/>
                    <a:p>
                      <a:pPr algn="ctr"/>
                      <a:endParaRPr lang="en-GB" sz="1600" dirty="0"/>
                    </a:p>
                  </a:txBody>
                  <a:tcPr marL="0" marR="0" marT="0" marB="0"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noFill/>
                  </a:tcPr>
                </a:tc>
                <a:tc>
                  <a:txBody>
                    <a:bodyPr/>
                    <a:lstStyle/>
                    <a:p>
                      <a:pPr algn="ctr"/>
                      <a:endParaRPr lang="en-GB" sz="1600" dirty="0"/>
                    </a:p>
                  </a:txBody>
                  <a:tcPr marL="0" marR="0" marT="0" marB="0"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noFill/>
                  </a:tcPr>
                </a:tc>
                <a:extLst>
                  <a:ext uri="{0D108BD9-81ED-4DB2-BD59-A6C34878D82A}">
                    <a16:rowId xmlns:a16="http://schemas.microsoft.com/office/drawing/2014/main" xmlns="" val="900243579"/>
                  </a:ext>
                </a:extLst>
              </a:tr>
              <a:tr h="324000">
                <a:tc>
                  <a:txBody>
                    <a:bodyPr/>
                    <a:lstStyle/>
                    <a:p>
                      <a:pPr algn="ctr"/>
                      <a:r>
                        <a:rPr lang="en-GB" sz="1600" dirty="0" smtClean="0"/>
                        <a:t>Lila</a:t>
                      </a:r>
                      <a:endParaRPr lang="en-GB" sz="1600" dirty="0"/>
                    </a:p>
                  </a:txBody>
                  <a:tcPr marL="0" marR="0" marT="0" marB="0"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noFill/>
                  </a:tcPr>
                </a:tc>
                <a:tc>
                  <a:txBody>
                    <a:bodyPr/>
                    <a:lstStyle/>
                    <a:p>
                      <a:pPr algn="ctr"/>
                      <a:endParaRPr lang="en-GB" sz="1600" dirty="0"/>
                    </a:p>
                  </a:txBody>
                  <a:tcPr marL="0" marR="0" marT="0" marB="0"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noFill/>
                  </a:tcPr>
                </a:tc>
                <a:tc>
                  <a:txBody>
                    <a:bodyPr/>
                    <a:lstStyle/>
                    <a:p>
                      <a:pPr algn="ctr"/>
                      <a:endParaRPr lang="en-GB" sz="1600" dirty="0"/>
                    </a:p>
                  </a:txBody>
                  <a:tcPr marL="0" marR="0" marT="0" marB="0"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noFill/>
                  </a:tcPr>
                </a:tc>
              </a:tr>
            </a:tbl>
          </a:graphicData>
        </a:graphic>
      </p:graphicFrame>
      <p:sp>
        <p:nvSpPr>
          <p:cNvPr id="19" name="Rectangle 18"/>
          <p:cNvSpPr/>
          <p:nvPr/>
        </p:nvSpPr>
        <p:spPr>
          <a:xfrm>
            <a:off x="755651" y="4711662"/>
            <a:ext cx="1376618" cy="981423"/>
          </a:xfrm>
          <a:prstGeom prst="rect">
            <a:avLst/>
          </a:prstGeom>
        </p:spPr>
        <p:txBody>
          <a:bodyPr wrap="square">
            <a:spAutoFit/>
          </a:bodyPr>
          <a:lstStyle/>
          <a:p>
            <a:pPr algn="ctr">
              <a:lnSpc>
                <a:spcPct val="107000"/>
              </a:lnSpc>
              <a:spcAft>
                <a:spcPts val="800"/>
              </a:spcAft>
            </a:pPr>
            <a:r>
              <a:rPr lang="en-GB" dirty="0">
                <a:ea typeface="Calibri" panose="020F0502020204030204" pitchFamily="34" charset="0"/>
                <a:cs typeface="Times New Roman" panose="02020603050405020304" pitchFamily="18" charset="0"/>
              </a:rPr>
              <a:t>The area of my shape is even.  </a:t>
            </a:r>
            <a:endParaRPr lang="en-GB" dirty="0">
              <a:latin typeface="Arial" panose="020B0604020202020204" pitchFamily="34" charset="0"/>
            </a:endParaRPr>
          </a:p>
        </p:txBody>
      </p:sp>
      <p:sp>
        <p:nvSpPr>
          <p:cNvPr id="20" name="Rectangle 19"/>
          <p:cNvSpPr/>
          <p:nvPr/>
        </p:nvSpPr>
        <p:spPr>
          <a:xfrm>
            <a:off x="2677778" y="4703194"/>
            <a:ext cx="1454952" cy="981423"/>
          </a:xfrm>
          <a:prstGeom prst="rect">
            <a:avLst/>
          </a:prstGeom>
        </p:spPr>
        <p:txBody>
          <a:bodyPr wrap="square">
            <a:spAutoFit/>
          </a:bodyPr>
          <a:lstStyle/>
          <a:p>
            <a:pPr algn="ctr">
              <a:lnSpc>
                <a:spcPct val="107000"/>
              </a:lnSpc>
              <a:spcAft>
                <a:spcPts val="800"/>
              </a:spcAft>
            </a:pPr>
            <a:r>
              <a:rPr lang="en-GB" dirty="0">
                <a:ea typeface="Calibri" panose="020F0502020204030204" pitchFamily="34" charset="0"/>
                <a:cs typeface="Times New Roman" panose="02020603050405020304" pitchFamily="18" charset="0"/>
              </a:rPr>
              <a:t>The area of my shape is less than 12.</a:t>
            </a:r>
          </a:p>
        </p:txBody>
      </p:sp>
      <p:sp>
        <p:nvSpPr>
          <p:cNvPr id="21" name="Rectangle 20"/>
          <p:cNvSpPr/>
          <p:nvPr/>
        </p:nvSpPr>
        <p:spPr>
          <a:xfrm>
            <a:off x="4775447" y="4711662"/>
            <a:ext cx="1812203" cy="981423"/>
          </a:xfrm>
          <a:prstGeom prst="rect">
            <a:avLst/>
          </a:prstGeom>
        </p:spPr>
        <p:txBody>
          <a:bodyPr wrap="square">
            <a:spAutoFit/>
          </a:bodyPr>
          <a:lstStyle/>
          <a:p>
            <a:pPr algn="ctr">
              <a:lnSpc>
                <a:spcPct val="107000"/>
              </a:lnSpc>
              <a:spcAft>
                <a:spcPts val="800"/>
              </a:spcAft>
            </a:pPr>
            <a:r>
              <a:rPr lang="en-GB" dirty="0">
                <a:ea typeface="Calibri" panose="020F0502020204030204" pitchFamily="34" charset="0"/>
                <a:cs typeface="Times New Roman" panose="02020603050405020304" pitchFamily="18" charset="0"/>
              </a:rPr>
              <a:t>The area of my shape has a digit sum of 5.</a:t>
            </a:r>
          </a:p>
        </p:txBody>
      </p:sp>
      <p:sp>
        <p:nvSpPr>
          <p:cNvPr id="22" name="Rectangle 21"/>
          <p:cNvSpPr/>
          <p:nvPr/>
        </p:nvSpPr>
        <p:spPr>
          <a:xfrm>
            <a:off x="7019365" y="4713737"/>
            <a:ext cx="1353670" cy="981423"/>
          </a:xfrm>
          <a:prstGeom prst="rect">
            <a:avLst/>
          </a:prstGeom>
        </p:spPr>
        <p:txBody>
          <a:bodyPr wrap="square">
            <a:spAutoFit/>
          </a:bodyPr>
          <a:lstStyle/>
          <a:p>
            <a:pPr algn="ctr">
              <a:lnSpc>
                <a:spcPct val="107000"/>
              </a:lnSpc>
              <a:spcAft>
                <a:spcPts val="800"/>
              </a:spcAft>
            </a:pPr>
            <a:r>
              <a:rPr lang="en-GB" dirty="0">
                <a:ea typeface="Calibri" panose="020F0502020204030204" pitchFamily="34" charset="0"/>
                <a:cs typeface="Times New Roman" panose="02020603050405020304" pitchFamily="18" charset="0"/>
              </a:rPr>
              <a:t>The area of my shape is double 5. </a:t>
            </a:r>
          </a:p>
        </p:txBody>
      </p:sp>
      <p:sp>
        <p:nvSpPr>
          <p:cNvPr id="4" name="Isosceles Triangle 3"/>
          <p:cNvSpPr/>
          <p:nvPr/>
        </p:nvSpPr>
        <p:spPr>
          <a:xfrm rot="10800000">
            <a:off x="5274608" y="5684617"/>
            <a:ext cx="130829" cy="43030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p:cNvSpPr/>
          <p:nvPr/>
        </p:nvSpPr>
        <p:spPr>
          <a:xfrm rot="10800000">
            <a:off x="7984891" y="5662519"/>
            <a:ext cx="130829" cy="430306"/>
          </a:xfrm>
          <a:prstGeom prst="triangle">
            <a:avLst/>
          </a:prstGeom>
          <a:solidFill>
            <a:srgbClr val="6C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p:cNvSpPr/>
          <p:nvPr/>
        </p:nvSpPr>
        <p:spPr>
          <a:xfrm rot="10800000">
            <a:off x="3471963" y="5693085"/>
            <a:ext cx="130829" cy="430306"/>
          </a:xfrm>
          <a:prstGeom prst="triangle">
            <a:avLst/>
          </a:prstGeom>
          <a:solidFill>
            <a:srgbClr val="B98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Isosceles Triangle 28"/>
          <p:cNvSpPr/>
          <p:nvPr/>
        </p:nvSpPr>
        <p:spPr>
          <a:xfrm rot="10800000">
            <a:off x="1107250" y="5693085"/>
            <a:ext cx="130829" cy="430306"/>
          </a:xfrm>
          <a:prstGeom prst="triangle">
            <a:avLst/>
          </a:prstGeom>
          <a:solidFill>
            <a:srgbClr val="FFD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280000" y="5822950"/>
            <a:ext cx="1155700" cy="369332"/>
          </a:xfrm>
          <a:prstGeom prst="rect">
            <a:avLst/>
          </a:prstGeom>
          <a:noFill/>
        </p:spPr>
        <p:txBody>
          <a:bodyPr wrap="square" rtlCol="0">
            <a:spAutoFit/>
          </a:bodyPr>
          <a:lstStyle/>
          <a:p>
            <a:r>
              <a:rPr lang="en-GB" dirty="0" smtClean="0"/>
              <a:t>Luke</a:t>
            </a:r>
            <a:endParaRPr lang="en-GB" dirty="0"/>
          </a:p>
        </p:txBody>
      </p:sp>
      <p:sp>
        <p:nvSpPr>
          <p:cNvPr id="30" name="TextBox 29"/>
          <p:cNvSpPr txBox="1"/>
          <p:nvPr/>
        </p:nvSpPr>
        <p:spPr>
          <a:xfrm>
            <a:off x="2885671" y="5822950"/>
            <a:ext cx="1155700" cy="369332"/>
          </a:xfrm>
          <a:prstGeom prst="rect">
            <a:avLst/>
          </a:prstGeom>
          <a:noFill/>
        </p:spPr>
        <p:txBody>
          <a:bodyPr wrap="square" rtlCol="0">
            <a:spAutoFit/>
          </a:bodyPr>
          <a:lstStyle/>
          <a:p>
            <a:r>
              <a:rPr lang="en-GB" dirty="0" smtClean="0"/>
              <a:t>Una</a:t>
            </a:r>
            <a:endParaRPr lang="en-GB" dirty="0"/>
          </a:p>
        </p:txBody>
      </p:sp>
      <p:sp>
        <p:nvSpPr>
          <p:cNvPr id="31" name="TextBox 30"/>
          <p:cNvSpPr txBox="1"/>
          <p:nvPr/>
        </p:nvSpPr>
        <p:spPr>
          <a:xfrm>
            <a:off x="5480571" y="5830332"/>
            <a:ext cx="1155700" cy="369332"/>
          </a:xfrm>
          <a:prstGeom prst="rect">
            <a:avLst/>
          </a:prstGeom>
          <a:noFill/>
        </p:spPr>
        <p:txBody>
          <a:bodyPr wrap="square" rtlCol="0">
            <a:spAutoFit/>
          </a:bodyPr>
          <a:lstStyle/>
          <a:p>
            <a:r>
              <a:rPr lang="en-GB" dirty="0" smtClean="0"/>
              <a:t>Ned</a:t>
            </a:r>
            <a:endParaRPr lang="en-GB" dirty="0"/>
          </a:p>
        </p:txBody>
      </p:sp>
      <p:sp>
        <p:nvSpPr>
          <p:cNvPr id="32" name="TextBox 31"/>
          <p:cNvSpPr txBox="1"/>
          <p:nvPr/>
        </p:nvSpPr>
        <p:spPr>
          <a:xfrm>
            <a:off x="7294608" y="5830332"/>
            <a:ext cx="1155700" cy="369332"/>
          </a:xfrm>
          <a:prstGeom prst="rect">
            <a:avLst/>
          </a:prstGeom>
          <a:noFill/>
        </p:spPr>
        <p:txBody>
          <a:bodyPr wrap="square" rtlCol="0">
            <a:spAutoFit/>
          </a:bodyPr>
          <a:lstStyle/>
          <a:p>
            <a:r>
              <a:rPr lang="en-GB" dirty="0" smtClean="0"/>
              <a:t>Lila</a:t>
            </a:r>
            <a:endParaRPr lang="en-GB" dirty="0"/>
          </a:p>
        </p:txBody>
      </p:sp>
      <p:sp>
        <p:nvSpPr>
          <p:cNvPr id="33" name="TextBox 32"/>
          <p:cNvSpPr txBox="1"/>
          <p:nvPr/>
        </p:nvSpPr>
        <p:spPr>
          <a:xfrm>
            <a:off x="7294608" y="2349632"/>
            <a:ext cx="402875" cy="369332"/>
          </a:xfrm>
          <a:prstGeom prst="rect">
            <a:avLst/>
          </a:prstGeom>
          <a:noFill/>
        </p:spPr>
        <p:txBody>
          <a:bodyPr wrap="square" rtlCol="0">
            <a:spAutoFit/>
          </a:bodyPr>
          <a:lstStyle/>
          <a:p>
            <a:pPr algn="ctr"/>
            <a:r>
              <a:rPr lang="en-GB" dirty="0" smtClean="0">
                <a:solidFill>
                  <a:srgbClr val="00B050"/>
                </a:solidFill>
              </a:rPr>
              <a:t>12</a:t>
            </a:r>
            <a:endParaRPr lang="en-GB" dirty="0">
              <a:solidFill>
                <a:srgbClr val="00B050"/>
              </a:solidFill>
            </a:endParaRPr>
          </a:p>
        </p:txBody>
      </p:sp>
      <p:sp>
        <p:nvSpPr>
          <p:cNvPr id="34" name="TextBox 33"/>
          <p:cNvSpPr txBox="1"/>
          <p:nvPr/>
        </p:nvSpPr>
        <p:spPr>
          <a:xfrm>
            <a:off x="7294608" y="2653118"/>
            <a:ext cx="402875" cy="369332"/>
          </a:xfrm>
          <a:prstGeom prst="rect">
            <a:avLst/>
          </a:prstGeom>
          <a:noFill/>
        </p:spPr>
        <p:txBody>
          <a:bodyPr wrap="square" rtlCol="0">
            <a:spAutoFit/>
          </a:bodyPr>
          <a:lstStyle/>
          <a:p>
            <a:pPr algn="ctr"/>
            <a:r>
              <a:rPr lang="en-GB" dirty="0" smtClean="0">
                <a:solidFill>
                  <a:srgbClr val="00B050"/>
                </a:solidFill>
              </a:rPr>
              <a:t>11</a:t>
            </a:r>
            <a:endParaRPr lang="en-GB" dirty="0">
              <a:solidFill>
                <a:srgbClr val="00B050"/>
              </a:solidFill>
            </a:endParaRPr>
          </a:p>
        </p:txBody>
      </p:sp>
      <p:sp>
        <p:nvSpPr>
          <p:cNvPr id="35" name="TextBox 34"/>
          <p:cNvSpPr txBox="1"/>
          <p:nvPr/>
        </p:nvSpPr>
        <p:spPr>
          <a:xfrm>
            <a:off x="7294608" y="2986190"/>
            <a:ext cx="402875" cy="369332"/>
          </a:xfrm>
          <a:prstGeom prst="rect">
            <a:avLst/>
          </a:prstGeom>
          <a:noFill/>
        </p:spPr>
        <p:txBody>
          <a:bodyPr wrap="square" rtlCol="0">
            <a:spAutoFit/>
          </a:bodyPr>
          <a:lstStyle/>
          <a:p>
            <a:pPr algn="ctr"/>
            <a:r>
              <a:rPr lang="en-GB" dirty="0" smtClean="0">
                <a:solidFill>
                  <a:srgbClr val="00B050"/>
                </a:solidFill>
              </a:rPr>
              <a:t>14</a:t>
            </a:r>
            <a:endParaRPr lang="en-GB" dirty="0">
              <a:solidFill>
                <a:srgbClr val="00B050"/>
              </a:solidFill>
            </a:endParaRPr>
          </a:p>
        </p:txBody>
      </p:sp>
      <p:sp>
        <p:nvSpPr>
          <p:cNvPr id="36" name="TextBox 35"/>
          <p:cNvSpPr txBox="1"/>
          <p:nvPr/>
        </p:nvSpPr>
        <p:spPr>
          <a:xfrm>
            <a:off x="7246983" y="3310384"/>
            <a:ext cx="525417" cy="369332"/>
          </a:xfrm>
          <a:prstGeom prst="rect">
            <a:avLst/>
          </a:prstGeom>
          <a:noFill/>
        </p:spPr>
        <p:txBody>
          <a:bodyPr wrap="square" rtlCol="0">
            <a:spAutoFit/>
          </a:bodyPr>
          <a:lstStyle/>
          <a:p>
            <a:pPr algn="ctr"/>
            <a:r>
              <a:rPr lang="en-GB" dirty="0" smtClean="0">
                <a:solidFill>
                  <a:srgbClr val="00B050"/>
                </a:solidFill>
              </a:rPr>
              <a:t>10</a:t>
            </a:r>
            <a:endParaRPr lang="en-GB" dirty="0">
              <a:solidFill>
                <a:srgbClr val="00B050"/>
              </a:solidFill>
            </a:endParaRPr>
          </a:p>
        </p:txBody>
      </p:sp>
      <p:sp>
        <p:nvSpPr>
          <p:cNvPr id="37" name="TextBox 36"/>
          <p:cNvSpPr txBox="1"/>
          <p:nvPr/>
        </p:nvSpPr>
        <p:spPr>
          <a:xfrm>
            <a:off x="7871280" y="2349632"/>
            <a:ext cx="402875" cy="369332"/>
          </a:xfrm>
          <a:prstGeom prst="rect">
            <a:avLst/>
          </a:prstGeom>
          <a:noFill/>
        </p:spPr>
        <p:txBody>
          <a:bodyPr wrap="square" rtlCol="0">
            <a:spAutoFit/>
          </a:bodyPr>
          <a:lstStyle/>
          <a:p>
            <a:pPr algn="ctr"/>
            <a:r>
              <a:rPr lang="en-GB" dirty="0" smtClean="0">
                <a:solidFill>
                  <a:srgbClr val="00B050"/>
                </a:solidFill>
              </a:rPr>
              <a:t>B</a:t>
            </a:r>
            <a:endParaRPr lang="en-GB" dirty="0">
              <a:solidFill>
                <a:srgbClr val="00B050"/>
              </a:solidFill>
            </a:endParaRPr>
          </a:p>
        </p:txBody>
      </p:sp>
      <p:sp>
        <p:nvSpPr>
          <p:cNvPr id="38" name="TextBox 37"/>
          <p:cNvSpPr txBox="1"/>
          <p:nvPr/>
        </p:nvSpPr>
        <p:spPr>
          <a:xfrm>
            <a:off x="7871280" y="2653118"/>
            <a:ext cx="402875" cy="369332"/>
          </a:xfrm>
          <a:prstGeom prst="rect">
            <a:avLst/>
          </a:prstGeom>
          <a:noFill/>
        </p:spPr>
        <p:txBody>
          <a:bodyPr wrap="square" rtlCol="0">
            <a:spAutoFit/>
          </a:bodyPr>
          <a:lstStyle/>
          <a:p>
            <a:pPr algn="ctr"/>
            <a:r>
              <a:rPr lang="en-GB" dirty="0" smtClean="0">
                <a:solidFill>
                  <a:srgbClr val="00B050"/>
                </a:solidFill>
              </a:rPr>
              <a:t>D</a:t>
            </a:r>
            <a:endParaRPr lang="en-GB" dirty="0">
              <a:solidFill>
                <a:srgbClr val="00B050"/>
              </a:solidFill>
            </a:endParaRPr>
          </a:p>
        </p:txBody>
      </p:sp>
      <p:sp>
        <p:nvSpPr>
          <p:cNvPr id="39" name="TextBox 38"/>
          <p:cNvSpPr txBox="1"/>
          <p:nvPr/>
        </p:nvSpPr>
        <p:spPr>
          <a:xfrm>
            <a:off x="7871280" y="2986190"/>
            <a:ext cx="402875" cy="369332"/>
          </a:xfrm>
          <a:prstGeom prst="rect">
            <a:avLst/>
          </a:prstGeom>
          <a:noFill/>
        </p:spPr>
        <p:txBody>
          <a:bodyPr wrap="square" rtlCol="0">
            <a:spAutoFit/>
          </a:bodyPr>
          <a:lstStyle/>
          <a:p>
            <a:pPr algn="ctr"/>
            <a:r>
              <a:rPr lang="en-GB" dirty="0" smtClean="0">
                <a:solidFill>
                  <a:srgbClr val="00B050"/>
                </a:solidFill>
              </a:rPr>
              <a:t>C</a:t>
            </a:r>
            <a:endParaRPr lang="en-GB" dirty="0">
              <a:solidFill>
                <a:srgbClr val="00B050"/>
              </a:solidFill>
            </a:endParaRPr>
          </a:p>
        </p:txBody>
      </p:sp>
      <p:sp>
        <p:nvSpPr>
          <p:cNvPr id="40" name="TextBox 39"/>
          <p:cNvSpPr txBox="1"/>
          <p:nvPr/>
        </p:nvSpPr>
        <p:spPr>
          <a:xfrm>
            <a:off x="7871280" y="3305053"/>
            <a:ext cx="402875" cy="369332"/>
          </a:xfrm>
          <a:prstGeom prst="rect">
            <a:avLst/>
          </a:prstGeom>
          <a:noFill/>
        </p:spPr>
        <p:txBody>
          <a:bodyPr wrap="square" rtlCol="0">
            <a:spAutoFit/>
          </a:bodyPr>
          <a:lstStyle/>
          <a:p>
            <a:pPr algn="ctr"/>
            <a:r>
              <a:rPr lang="en-GB" dirty="0" smtClean="0">
                <a:solidFill>
                  <a:srgbClr val="00B050"/>
                </a:solidFill>
              </a:rPr>
              <a:t>A</a:t>
            </a:r>
            <a:endParaRPr lang="en-GB" dirty="0">
              <a:solidFill>
                <a:srgbClr val="00B050"/>
              </a:solidFill>
            </a:endParaRPr>
          </a:p>
        </p:txBody>
      </p:sp>
    </p:spTree>
    <p:extLst>
      <p:ext uri="{BB962C8B-B14F-4D97-AF65-F5344CB8AC3E}">
        <p14:creationId xmlns:p14="http://schemas.microsoft.com/office/powerpoint/2010/main" val="325621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2392593"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sp>
        <p:nvSpPr>
          <p:cNvPr id="8" name="Rectangle 7"/>
          <p:cNvSpPr/>
          <p:nvPr/>
        </p:nvSpPr>
        <p:spPr>
          <a:xfrm>
            <a:off x="445574" y="702863"/>
            <a:ext cx="19470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Comparing Area</a:t>
            </a:r>
          </a:p>
        </p:txBody>
      </p:sp>
      <p:cxnSp>
        <p:nvCxnSpPr>
          <p:cNvPr id="9" name="Straight Connector 8"/>
          <p:cNvCxnSpPr/>
          <p:nvPr/>
        </p:nvCxnSpPr>
        <p:spPr>
          <a:xfrm>
            <a:off x="2395606"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55484" y="1191333"/>
            <a:ext cx="3916516" cy="1000274"/>
          </a:xfrm>
          <a:prstGeom prst="rect">
            <a:avLst/>
          </a:prstGeom>
        </p:spPr>
        <p:txBody>
          <a:bodyPr wrap="square">
            <a:spAutoFit/>
          </a:bodyPr>
          <a:lstStyle/>
          <a:p>
            <a:pPr>
              <a:spcAft>
                <a:spcPts val="600"/>
              </a:spcAft>
            </a:pPr>
            <a:r>
              <a:rPr lang="en-GB" dirty="0"/>
              <a:t>Complete the sequence. </a:t>
            </a:r>
            <a:endParaRPr lang="en-GB" dirty="0" smtClean="0"/>
          </a:p>
          <a:p>
            <a:r>
              <a:rPr lang="en-GB" dirty="0" smtClean="0"/>
              <a:t>Fill </a:t>
            </a:r>
            <a:r>
              <a:rPr lang="en-GB" dirty="0"/>
              <a:t>in the next </a:t>
            </a:r>
            <a:r>
              <a:rPr lang="en-GB" dirty="0" smtClean="0"/>
              <a:t>shapes. </a:t>
            </a:r>
          </a:p>
          <a:p>
            <a:r>
              <a:rPr lang="en-GB" dirty="0" smtClean="0"/>
              <a:t>Explain </a:t>
            </a:r>
            <a:r>
              <a:rPr lang="en-GB" dirty="0"/>
              <a:t>the </a:t>
            </a:r>
            <a:r>
              <a:rPr lang="en-GB" dirty="0" smtClean="0"/>
              <a:t>pattern.</a:t>
            </a:r>
            <a:endParaRPr lang="en-GB" dirty="0"/>
          </a:p>
        </p:txBody>
      </p:sp>
      <p:graphicFrame>
        <p:nvGraphicFramePr>
          <p:cNvPr id="15"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3960665037"/>
              </p:ext>
            </p:extLst>
          </p:nvPr>
        </p:nvGraphicFramePr>
        <p:xfrm>
          <a:off x="4069630" y="661025"/>
          <a:ext cx="3564000" cy="5508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xmlns="" val="716186639"/>
                    </a:ext>
                  </a:extLst>
                </a:gridCol>
                <a:gridCol w="324000">
                  <a:extLst>
                    <a:ext uri="{9D8B030D-6E8A-4147-A177-3AD203B41FA5}">
                      <a16:colId xmlns:a16="http://schemas.microsoft.com/office/drawing/2014/main" xmlns="" val="259031993"/>
                    </a:ext>
                  </a:extLst>
                </a:gridCol>
                <a:gridCol w="324000">
                  <a:extLst>
                    <a:ext uri="{9D8B030D-6E8A-4147-A177-3AD203B41FA5}">
                      <a16:colId xmlns:a16="http://schemas.microsoft.com/office/drawing/2014/main" xmlns="" val="1865385186"/>
                    </a:ext>
                  </a:extLst>
                </a:gridCol>
                <a:gridCol w="324000">
                  <a:extLst>
                    <a:ext uri="{9D8B030D-6E8A-4147-A177-3AD203B41FA5}">
                      <a16:colId xmlns:a16="http://schemas.microsoft.com/office/drawing/2014/main" xmlns="" val="3275894173"/>
                    </a:ext>
                  </a:extLst>
                </a:gridCol>
                <a:gridCol w="324000">
                  <a:extLst>
                    <a:ext uri="{9D8B030D-6E8A-4147-A177-3AD203B41FA5}">
                      <a16:colId xmlns:a16="http://schemas.microsoft.com/office/drawing/2014/main" xmlns="" val="1584356491"/>
                    </a:ext>
                  </a:extLst>
                </a:gridCol>
                <a:gridCol w="324000">
                  <a:extLst>
                    <a:ext uri="{9D8B030D-6E8A-4147-A177-3AD203B41FA5}">
                      <a16:colId xmlns:a16="http://schemas.microsoft.com/office/drawing/2014/main" xmlns="" val="2877818911"/>
                    </a:ext>
                  </a:extLst>
                </a:gridCol>
                <a:gridCol w="324000">
                  <a:extLst>
                    <a:ext uri="{9D8B030D-6E8A-4147-A177-3AD203B41FA5}">
                      <a16:colId xmlns:a16="http://schemas.microsoft.com/office/drawing/2014/main" xmlns="" val="3749983284"/>
                    </a:ext>
                  </a:extLst>
                </a:gridCol>
                <a:gridCol w="324000">
                  <a:extLst>
                    <a:ext uri="{9D8B030D-6E8A-4147-A177-3AD203B41FA5}">
                      <a16:colId xmlns:a16="http://schemas.microsoft.com/office/drawing/2014/main" xmlns="" val="2642411918"/>
                    </a:ext>
                  </a:extLst>
                </a:gridCol>
                <a:gridCol w="324000">
                  <a:extLst>
                    <a:ext uri="{9D8B030D-6E8A-4147-A177-3AD203B41FA5}">
                      <a16:colId xmlns:a16="http://schemas.microsoft.com/office/drawing/2014/main" xmlns="" val="3755648257"/>
                    </a:ext>
                  </a:extLst>
                </a:gridCol>
                <a:gridCol w="324000"/>
                <a:gridCol w="324000"/>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chemeClr val="tx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0200291"/>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smtClean="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543947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09714650"/>
                  </a:ext>
                </a:extLst>
              </a:tr>
            </a:tbl>
          </a:graphicData>
        </a:graphic>
      </p:graphicFrame>
      <p:sp>
        <p:nvSpPr>
          <p:cNvPr id="41" name="Rectangle 40"/>
          <p:cNvSpPr/>
          <p:nvPr/>
        </p:nvSpPr>
        <p:spPr>
          <a:xfrm>
            <a:off x="655484" y="2324801"/>
            <a:ext cx="3259291" cy="646331"/>
          </a:xfrm>
          <a:prstGeom prst="rect">
            <a:avLst/>
          </a:prstGeom>
        </p:spPr>
        <p:txBody>
          <a:bodyPr wrap="square">
            <a:spAutoFit/>
          </a:bodyPr>
          <a:lstStyle/>
          <a:p>
            <a:r>
              <a:rPr lang="en-GB" dirty="0">
                <a:solidFill>
                  <a:srgbClr val="00B050"/>
                </a:solidFill>
              </a:rPr>
              <a:t>The </a:t>
            </a:r>
            <a:r>
              <a:rPr lang="en-GB" dirty="0" smtClean="0">
                <a:solidFill>
                  <a:srgbClr val="00B050"/>
                </a:solidFill>
              </a:rPr>
              <a:t>shape’s </a:t>
            </a:r>
            <a:r>
              <a:rPr lang="en-GB" dirty="0">
                <a:solidFill>
                  <a:srgbClr val="00B050"/>
                </a:solidFill>
              </a:rPr>
              <a:t>area is doubling each time. 1, 2, 4, 8, </a:t>
            </a:r>
            <a:r>
              <a:rPr lang="en-GB" dirty="0" smtClean="0">
                <a:solidFill>
                  <a:srgbClr val="00B050"/>
                </a:solidFill>
              </a:rPr>
              <a:t>16, </a:t>
            </a:r>
            <a:r>
              <a:rPr lang="en-GB" dirty="0" smtClean="0">
                <a:solidFill>
                  <a:srgbClr val="00B050"/>
                </a:solidFill>
              </a:rPr>
              <a:t>etc.</a:t>
            </a:r>
            <a:endParaRPr lang="en-GB" dirty="0">
              <a:solidFill>
                <a:srgbClr val="00B050"/>
              </a:solidFill>
            </a:endParaRPr>
          </a:p>
        </p:txBody>
      </p:sp>
      <p:graphicFrame>
        <p:nvGraphicFramePr>
          <p:cNvPr id="42"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2009999602"/>
              </p:ext>
            </p:extLst>
          </p:nvPr>
        </p:nvGraphicFramePr>
        <p:xfrm>
          <a:off x="4066616" y="661025"/>
          <a:ext cx="3564000" cy="5508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xmlns="" val="716186639"/>
                    </a:ext>
                  </a:extLst>
                </a:gridCol>
                <a:gridCol w="324000">
                  <a:extLst>
                    <a:ext uri="{9D8B030D-6E8A-4147-A177-3AD203B41FA5}">
                      <a16:colId xmlns:a16="http://schemas.microsoft.com/office/drawing/2014/main" xmlns="" val="259031993"/>
                    </a:ext>
                  </a:extLst>
                </a:gridCol>
                <a:gridCol w="324000">
                  <a:extLst>
                    <a:ext uri="{9D8B030D-6E8A-4147-A177-3AD203B41FA5}">
                      <a16:colId xmlns:a16="http://schemas.microsoft.com/office/drawing/2014/main" xmlns="" val="1865385186"/>
                    </a:ext>
                  </a:extLst>
                </a:gridCol>
                <a:gridCol w="324000">
                  <a:extLst>
                    <a:ext uri="{9D8B030D-6E8A-4147-A177-3AD203B41FA5}">
                      <a16:colId xmlns:a16="http://schemas.microsoft.com/office/drawing/2014/main" xmlns="" val="3275894173"/>
                    </a:ext>
                  </a:extLst>
                </a:gridCol>
                <a:gridCol w="324000">
                  <a:extLst>
                    <a:ext uri="{9D8B030D-6E8A-4147-A177-3AD203B41FA5}">
                      <a16:colId xmlns:a16="http://schemas.microsoft.com/office/drawing/2014/main" xmlns="" val="1584356491"/>
                    </a:ext>
                  </a:extLst>
                </a:gridCol>
                <a:gridCol w="324000">
                  <a:extLst>
                    <a:ext uri="{9D8B030D-6E8A-4147-A177-3AD203B41FA5}">
                      <a16:colId xmlns:a16="http://schemas.microsoft.com/office/drawing/2014/main" xmlns="" val="2877818911"/>
                    </a:ext>
                  </a:extLst>
                </a:gridCol>
                <a:gridCol w="324000">
                  <a:extLst>
                    <a:ext uri="{9D8B030D-6E8A-4147-A177-3AD203B41FA5}">
                      <a16:colId xmlns:a16="http://schemas.microsoft.com/office/drawing/2014/main" xmlns="" val="3749983284"/>
                    </a:ext>
                  </a:extLst>
                </a:gridCol>
                <a:gridCol w="324000">
                  <a:extLst>
                    <a:ext uri="{9D8B030D-6E8A-4147-A177-3AD203B41FA5}">
                      <a16:colId xmlns:a16="http://schemas.microsoft.com/office/drawing/2014/main" xmlns="" val="2642411918"/>
                    </a:ext>
                  </a:extLst>
                </a:gridCol>
                <a:gridCol w="324000">
                  <a:extLst>
                    <a:ext uri="{9D8B030D-6E8A-4147-A177-3AD203B41FA5}">
                      <a16:colId xmlns:a16="http://schemas.microsoft.com/office/drawing/2014/main" xmlns="" val="3755648257"/>
                    </a:ext>
                  </a:extLst>
                </a:gridCol>
                <a:gridCol w="324000"/>
                <a:gridCol w="324000"/>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00B050"/>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00B050"/>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00B050"/>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chemeClr val="tx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00B050"/>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00B050"/>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00B050"/>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00B050"/>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0200291"/>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smtClean="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298D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00B050"/>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543947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09714650"/>
                  </a:ext>
                </a:extLst>
              </a:tr>
            </a:tbl>
          </a:graphicData>
        </a:graphic>
      </p:graphicFrame>
    </p:spTree>
    <p:extLst>
      <p:ext uri="{BB962C8B-B14F-4D97-AF65-F5344CB8AC3E}">
        <p14:creationId xmlns:p14="http://schemas.microsoft.com/office/powerpoint/2010/main" val="172902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3107"/>
            <a:ext cx="2722090" cy="3849436"/>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3107"/>
            <a:ext cx="2722090" cy="3849436"/>
          </a:xfrm>
          <a:prstGeom prst="rect">
            <a:avLst/>
          </a:prstGeom>
          <a:effectLst>
            <a:outerShdw blurRad="63500" sx="102000" sy="102000" algn="ctr" rotWithShape="0">
              <a:prstClr val="black">
                <a:alpha val="20000"/>
              </a:prstClr>
            </a:outerShdw>
          </a:effectLst>
        </p:spPr>
      </p:pic>
      <p:sp>
        <p:nvSpPr>
          <p:cNvPr id="16" name="Rectangle 15"/>
          <p:cNvSpPr/>
          <p:nvPr/>
        </p:nvSpPr>
        <p:spPr>
          <a:xfrm>
            <a:off x="445574" y="702863"/>
            <a:ext cx="19470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Comparing Area</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290" t="864" r="51222" b="988"/>
          <a:stretch/>
        </p:blipFill>
        <p:spPr>
          <a:xfrm rot="1595573">
            <a:off x="2626988" y="3005668"/>
            <a:ext cx="720000" cy="2104411"/>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3561" t="3580" r="4258" b="7778"/>
          <a:stretch/>
        </p:blipFill>
        <p:spPr>
          <a:xfrm rot="1633752">
            <a:off x="945133" y="2348365"/>
            <a:ext cx="1440000" cy="1958182"/>
          </a:xfrm>
          <a:prstGeom prst="rect">
            <a:avLst/>
          </a:prstGeom>
        </p:spPr>
      </p:pic>
      <p:sp>
        <p:nvSpPr>
          <p:cNvPr id="7" name="Freeform 6"/>
          <p:cNvSpPr/>
          <p:nvPr/>
        </p:nvSpPr>
        <p:spPr>
          <a:xfrm>
            <a:off x="550333" y="3496733"/>
            <a:ext cx="220134" cy="508000"/>
          </a:xfrm>
          <a:custGeom>
            <a:avLst/>
            <a:gdLst>
              <a:gd name="connsiteX0" fmla="*/ 203200 w 220134"/>
              <a:gd name="connsiteY0" fmla="*/ 0 h 508000"/>
              <a:gd name="connsiteX1" fmla="*/ 220134 w 220134"/>
              <a:gd name="connsiteY1" fmla="*/ 508000 h 508000"/>
              <a:gd name="connsiteX2" fmla="*/ 0 w 220134"/>
              <a:gd name="connsiteY2" fmla="*/ 381000 h 508000"/>
              <a:gd name="connsiteX3" fmla="*/ 203200 w 220134"/>
              <a:gd name="connsiteY3" fmla="*/ 0 h 508000"/>
            </a:gdLst>
            <a:ahLst/>
            <a:cxnLst>
              <a:cxn ang="0">
                <a:pos x="connsiteX0" y="connsiteY0"/>
              </a:cxn>
              <a:cxn ang="0">
                <a:pos x="connsiteX1" y="connsiteY1"/>
              </a:cxn>
              <a:cxn ang="0">
                <a:pos x="connsiteX2" y="connsiteY2"/>
              </a:cxn>
              <a:cxn ang="0">
                <a:pos x="connsiteX3" y="connsiteY3"/>
              </a:cxn>
            </a:cxnLst>
            <a:rect l="l" t="t" r="r" b="b"/>
            <a:pathLst>
              <a:path w="220134" h="508000">
                <a:moveTo>
                  <a:pt x="203200" y="0"/>
                </a:moveTo>
                <a:lnTo>
                  <a:pt x="220134" y="508000"/>
                </a:lnTo>
                <a:lnTo>
                  <a:pt x="0" y="381000"/>
                </a:lnTo>
                <a:lnTo>
                  <a:pt x="203200" y="0"/>
                </a:lnTo>
                <a:close/>
              </a:path>
            </a:pathLst>
          </a:custGeom>
          <a:solidFill>
            <a:srgbClr val="FC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Boy Writing">
            <a:extLst>
              <a:ext uri="{FF2B5EF4-FFF2-40B4-BE49-F238E27FC236}">
                <a16:creationId xmlns=""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63552"/>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a:t>
            </a:r>
            <a:r>
              <a:rPr lang="en-GB" sz="2000" dirty="0" smtClean="0">
                <a:solidFill>
                  <a:schemeClr val="bg1"/>
                </a:solidFill>
                <a:latin typeface="Tuffy" panose="020B0603060100000000" pitchFamily="34" charset="0"/>
                <a:ea typeface="Tuffy" panose="020B0603060100000000" pitchFamily="34" charset="0"/>
              </a:rPr>
              <a:t>scheme </a:t>
            </a:r>
            <a:r>
              <a:rPr lang="en-GB" sz="2000" dirty="0">
                <a:solidFill>
                  <a:schemeClr val="bg1"/>
                </a:solidFill>
                <a:latin typeface="Tuffy" panose="020B0603060100000000" pitchFamily="34" charset="0"/>
                <a:ea typeface="Tuffy" panose="020B0603060100000000" pitchFamily="34" charset="0"/>
              </a:rPr>
              <a:t>of work </a:t>
            </a:r>
            <a:r>
              <a:rPr lang="en-GB" sz="2000" dirty="0" smtClean="0">
                <a:solidFill>
                  <a:schemeClr val="bg1"/>
                </a:solidFill>
                <a:latin typeface="Tuffy" panose="020B0603060100000000" pitchFamily="34" charset="0"/>
                <a:ea typeface="Tuffy" panose="020B0603060100000000" pitchFamily="34" charset="0"/>
              </a:rPr>
              <a:t/>
            </a:r>
            <a:br>
              <a:rPr lang="en-GB" sz="2000" dirty="0" smtClean="0">
                <a:solidFill>
                  <a:schemeClr val="bg1"/>
                </a:solidFill>
                <a:latin typeface="Tuffy" panose="020B0603060100000000" pitchFamily="34" charset="0"/>
                <a:ea typeface="Tuffy" panose="020B0603060100000000" pitchFamily="34" charset="0"/>
              </a:rPr>
            </a:br>
            <a:r>
              <a:rPr lang="en-GB" sz="2000" dirty="0" smtClean="0">
                <a:solidFill>
                  <a:schemeClr val="bg1"/>
                </a:solidFill>
                <a:latin typeface="Tuffy" panose="020B0603060100000000" pitchFamily="34" charset="0"/>
                <a:ea typeface="Tuffy" panose="020B0603060100000000" pitchFamily="34" charset="0"/>
              </a:rPr>
              <a:t>with </a:t>
            </a:r>
            <a:r>
              <a:rPr lang="en-GB" sz="2000" dirty="0">
                <a:solidFill>
                  <a:schemeClr val="bg1"/>
                </a:solidFill>
                <a:latin typeface="Tuffy" panose="020B0603060100000000" pitchFamily="34" charset="0"/>
                <a:ea typeface="Tuffy" panose="020B0603060100000000" pitchFamily="34" charset="0"/>
              </a:rPr>
              <a:t>over 4000 </a:t>
            </a:r>
            <a:r>
              <a:rPr lang="en-GB" sz="2000" dirty="0" smtClean="0">
                <a:solidFill>
                  <a:schemeClr val="bg1"/>
                </a:solidFill>
                <a:latin typeface="Tuffy" panose="020B0603060100000000" pitchFamily="34" charset="0"/>
                <a:ea typeface="Tuffy" panose="020B0603060100000000" pitchFamily="34" charset="0"/>
              </a:rPr>
              <a:t>resources.</a:t>
            </a:r>
            <a:endParaRPr lang="en-GB" sz="2000" dirty="0">
              <a:solidFill>
                <a:schemeClr val="bg1"/>
              </a:solidFill>
              <a:latin typeface="Tuffy" panose="020B0603060100000000" pitchFamily="34" charset="0"/>
              <a:ea typeface="Tuffy" panose="020B0603060100000000"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smtClean="0">
                <a:solidFill>
                  <a:schemeClr val="bg1"/>
                </a:solidFill>
                <a:latin typeface="Tuffy" panose="020B0603060100000000" pitchFamily="34" charset="0"/>
                <a:ea typeface="Tuffy" panose="020B0603060100000000" pitchFamily="34" charset="0"/>
              </a:rPr>
              <a:t>Need Planning to Complement this Resource?</a:t>
            </a:r>
            <a:endParaRPr lang="en-GB" sz="2900" b="1" dirty="0">
              <a:solidFill>
                <a:schemeClr val="bg1"/>
              </a:solidFill>
              <a:latin typeface="Tuffy" panose="020B0603060100000000" pitchFamily="34" charset="0"/>
              <a:ea typeface="Tuffy" panose="020B0603060100000000" pitchFamily="34" charset="0"/>
            </a:endParaRPr>
          </a:p>
        </p:txBody>
      </p:sp>
      <p:sp>
        <p:nvSpPr>
          <p:cNvPr id="23" name="Rectangle 22"/>
          <p:cNvSpPr/>
          <p:nvPr/>
        </p:nvSpPr>
        <p:spPr>
          <a:xfrm>
            <a:off x="755650" y="1916805"/>
            <a:ext cx="7632700" cy="430887"/>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Find the area of rectilinear shapes by counting squares.</a:t>
            </a:r>
          </a:p>
        </p:txBody>
      </p:sp>
      <p:sp>
        <p:nvSpPr>
          <p:cNvPr id="24" name="Rectangle 23"/>
          <p:cNvSpPr/>
          <p:nvPr/>
        </p:nvSpPr>
        <p:spPr>
          <a:xfrm>
            <a:off x="3068266" y="1451583"/>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t>
            </a:r>
            <a:r>
              <a:rPr lang="en-GB" sz="2000" b="1" dirty="0" smtClean="0">
                <a:solidFill>
                  <a:schemeClr val="bg1"/>
                </a:solidFill>
                <a:latin typeface="Tuffy" panose="020B0603060100000000" pitchFamily="34" charset="0"/>
                <a:ea typeface="Tuffy" panose="020B0603060100000000" pitchFamily="34" charset="0"/>
              </a:rPr>
              <a:t>Aim</a:t>
            </a:r>
            <a:endParaRPr lang="en-GB" sz="2000" b="1" dirty="0">
              <a:solidFill>
                <a:schemeClr val="bg1"/>
              </a:solidFill>
              <a:latin typeface="Tuffy" panose="020B0603060100000000" pitchFamily="34" charset="0"/>
              <a:ea typeface="Tuffy" panose="020B0603060100000000" pitchFamily="34"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4956" y="3226659"/>
            <a:ext cx="3719568" cy="18601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764" y="3225825"/>
            <a:ext cx="3721238" cy="186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xmlns=""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a:t>
            </a:r>
            <a:r>
              <a:rPr lang="en-GB" sz="1600" dirty="0" smtClean="0">
                <a:latin typeface="Tuffy" panose="020B0603060100000000" pitchFamily="34" charset="0"/>
                <a:ea typeface="Tuffy" panose="020B0603060100000000" pitchFamily="34" charset="0"/>
              </a:rPr>
              <a:t>diving, </a:t>
            </a:r>
            <a:r>
              <a:rPr lang="en-GB" sz="1600" dirty="0">
                <a:latin typeface="Tuffy" panose="020B0603060100000000" pitchFamily="34" charset="0"/>
                <a:ea typeface="Tuffy" panose="020B0603060100000000" pitchFamily="34" charset="0"/>
              </a:rPr>
              <a:t>deeper and deepest, which are represented by the following icons:</a:t>
            </a:r>
          </a:p>
        </p:txBody>
      </p:sp>
      <p:sp>
        <p:nvSpPr>
          <p:cNvPr id="6" name="Rectangle 5">
            <a:extLst>
              <a:ext uri="{FF2B5EF4-FFF2-40B4-BE49-F238E27FC236}">
                <a16:creationId xmlns:a16="http://schemas.microsoft.com/office/drawing/2014/main" xmlns=""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endParaRPr lang="en-GB" sz="1600" dirty="0" smtClean="0">
              <a:latin typeface="Tuffy" panose="020B0603060100000000" pitchFamily="34" charset="0"/>
              <a:ea typeface="Tuffy" panose="020B0603060100000000" pitchFamily="34" charset="0"/>
            </a:endParaRP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xmlns=""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xmlns=""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xmlns=""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xmlns=""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smtClean="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xmlns=""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xmlns=""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mn-lt"/>
              </a:rPr>
              <a:t>Aim</a:t>
            </a:r>
            <a:endParaRPr lang="en-US" sz="3600" dirty="0">
              <a:latin typeface="+mn-lt"/>
            </a:endParaRP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pPr>
            <a:r>
              <a:rPr lang="en-GB" dirty="0">
                <a:solidFill>
                  <a:schemeClr val="tx1"/>
                </a:solidFill>
              </a:rPr>
              <a:t>Find the area of rectilinear shapes by counting squares.</a:t>
            </a:r>
            <a:endPar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93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9470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Comparing Area</a:t>
            </a:r>
          </a:p>
        </p:txBody>
      </p:sp>
      <p:sp>
        <p:nvSpPr>
          <p:cNvPr id="2" name="TextBox 1"/>
          <p:cNvSpPr txBox="1"/>
          <p:nvPr/>
        </p:nvSpPr>
        <p:spPr>
          <a:xfrm>
            <a:off x="4572000" y="1521900"/>
            <a:ext cx="3816350" cy="553998"/>
          </a:xfrm>
          <a:prstGeom prst="rect">
            <a:avLst/>
          </a:prstGeom>
          <a:noFill/>
        </p:spPr>
        <p:txBody>
          <a:bodyPr wrap="square" lIns="0" tIns="0" rIns="0" bIns="0" rtlCol="0">
            <a:spAutoFit/>
          </a:bodyPr>
          <a:lstStyle/>
          <a:p>
            <a:r>
              <a:rPr lang="en-GB" dirty="0"/>
              <a:t>Sort the shapes </a:t>
            </a:r>
            <a:r>
              <a:rPr lang="en-GB" dirty="0" smtClean="0"/>
              <a:t>into </a:t>
            </a:r>
            <a:r>
              <a:rPr lang="en-GB" dirty="0"/>
              <a:t>the </a:t>
            </a:r>
            <a:r>
              <a:rPr lang="en-GB" dirty="0" smtClean="0"/>
              <a:t>correct column of the table.</a:t>
            </a:r>
            <a:endParaRPr lang="en-GB" dirty="0"/>
          </a:p>
        </p:txBody>
      </p:sp>
      <p:sp>
        <p:nvSpPr>
          <p:cNvPr id="97" name="Rectangle 96"/>
          <p:cNvSpPr/>
          <p:nvPr/>
        </p:nvSpPr>
        <p:spPr>
          <a:xfrm>
            <a:off x="239259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cxnSp>
        <p:nvCxnSpPr>
          <p:cNvPr id="103" name="Straight Connector 102"/>
          <p:cNvCxnSpPr/>
          <p:nvPr/>
        </p:nvCxnSpPr>
        <p:spPr>
          <a:xfrm>
            <a:off x="2395606"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2804712779"/>
              </p:ext>
            </p:extLst>
          </p:nvPr>
        </p:nvGraphicFramePr>
        <p:xfrm>
          <a:off x="1145117" y="1521900"/>
          <a:ext cx="2916000" cy="4536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xmlns="" val="716186639"/>
                    </a:ext>
                  </a:extLst>
                </a:gridCol>
                <a:gridCol w="324000">
                  <a:extLst>
                    <a:ext uri="{9D8B030D-6E8A-4147-A177-3AD203B41FA5}">
                      <a16:colId xmlns:a16="http://schemas.microsoft.com/office/drawing/2014/main" xmlns="" val="259031993"/>
                    </a:ext>
                  </a:extLst>
                </a:gridCol>
                <a:gridCol w="324000">
                  <a:extLst>
                    <a:ext uri="{9D8B030D-6E8A-4147-A177-3AD203B41FA5}">
                      <a16:colId xmlns:a16="http://schemas.microsoft.com/office/drawing/2014/main" xmlns="" val="1865385186"/>
                    </a:ext>
                  </a:extLst>
                </a:gridCol>
                <a:gridCol w="324000">
                  <a:extLst>
                    <a:ext uri="{9D8B030D-6E8A-4147-A177-3AD203B41FA5}">
                      <a16:colId xmlns:a16="http://schemas.microsoft.com/office/drawing/2014/main" xmlns="" val="3275894173"/>
                    </a:ext>
                  </a:extLst>
                </a:gridCol>
                <a:gridCol w="324000">
                  <a:extLst>
                    <a:ext uri="{9D8B030D-6E8A-4147-A177-3AD203B41FA5}">
                      <a16:colId xmlns:a16="http://schemas.microsoft.com/office/drawing/2014/main" xmlns="" val="1584356491"/>
                    </a:ext>
                  </a:extLst>
                </a:gridCol>
                <a:gridCol w="324000">
                  <a:extLst>
                    <a:ext uri="{9D8B030D-6E8A-4147-A177-3AD203B41FA5}">
                      <a16:colId xmlns:a16="http://schemas.microsoft.com/office/drawing/2014/main" xmlns="" val="2877818911"/>
                    </a:ext>
                  </a:extLst>
                </a:gridCol>
                <a:gridCol w="324000">
                  <a:extLst>
                    <a:ext uri="{9D8B030D-6E8A-4147-A177-3AD203B41FA5}">
                      <a16:colId xmlns:a16="http://schemas.microsoft.com/office/drawing/2014/main" xmlns="" val="3749983284"/>
                    </a:ext>
                  </a:extLst>
                </a:gridCol>
                <a:gridCol w="324000">
                  <a:extLst>
                    <a:ext uri="{9D8B030D-6E8A-4147-A177-3AD203B41FA5}">
                      <a16:colId xmlns:a16="http://schemas.microsoft.com/office/drawing/2014/main" xmlns="" val="2642411918"/>
                    </a:ext>
                  </a:extLst>
                </a:gridCol>
                <a:gridCol w="324000">
                  <a:extLst>
                    <a:ext uri="{9D8B030D-6E8A-4147-A177-3AD203B41FA5}">
                      <a16:colId xmlns:a16="http://schemas.microsoft.com/office/drawing/2014/main" xmlns="" val="3755648257"/>
                    </a:ext>
                  </a:extLst>
                </a:gridCol>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t>A</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r>
                        <a:rPr lang="en-GB" dirty="0" smtClean="0"/>
                        <a:t>E</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0200291"/>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B</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543947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09714650"/>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11372043"/>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t>C</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t>F</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516834843"/>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30429040"/>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GB" dirty="0" smtClean="0"/>
                        <a:t>D</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3725898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t>G</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380329523"/>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282681417"/>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graphicFrame>
        <p:nvGraphicFramePr>
          <p:cNvPr id="10" name="Table 4">
            <a:extLst>
              <a:ext uri="{FF2B5EF4-FFF2-40B4-BE49-F238E27FC236}">
                <a16:creationId xmlns:a16="http://schemas.microsoft.com/office/drawing/2014/main" xmlns="" id="{45938843-220A-4E82-8C42-A36726CE6190}"/>
              </a:ext>
            </a:extLst>
          </p:cNvPr>
          <p:cNvGraphicFramePr>
            <a:graphicFrameLocks noGrp="1"/>
          </p:cNvGraphicFramePr>
          <p:nvPr>
            <p:extLst>
              <p:ext uri="{D42A27DB-BD31-4B8C-83A1-F6EECF244321}">
                <p14:modId xmlns:p14="http://schemas.microsoft.com/office/powerpoint/2010/main" val="1404602488"/>
              </p:ext>
            </p:extLst>
          </p:nvPr>
        </p:nvGraphicFramePr>
        <p:xfrm>
          <a:off x="4572000" y="2425647"/>
          <a:ext cx="3638798" cy="2644369"/>
        </p:xfrm>
        <a:graphic>
          <a:graphicData uri="http://schemas.openxmlformats.org/drawingml/2006/table">
            <a:tbl>
              <a:tblPr firstRow="1" bandRow="1">
                <a:tableStyleId>{5940675A-B579-460E-94D1-54222C63F5DA}</a:tableStyleId>
              </a:tblPr>
              <a:tblGrid>
                <a:gridCol w="1819399">
                  <a:extLst>
                    <a:ext uri="{9D8B030D-6E8A-4147-A177-3AD203B41FA5}">
                      <a16:colId xmlns:a16="http://schemas.microsoft.com/office/drawing/2014/main" xmlns="" val="1686290643"/>
                    </a:ext>
                  </a:extLst>
                </a:gridCol>
                <a:gridCol w="1819399">
                  <a:extLst>
                    <a:ext uri="{9D8B030D-6E8A-4147-A177-3AD203B41FA5}">
                      <a16:colId xmlns:a16="http://schemas.microsoft.com/office/drawing/2014/main" xmlns="" val="1028006200"/>
                    </a:ext>
                  </a:extLst>
                </a:gridCol>
              </a:tblGrid>
              <a:tr h="695785">
                <a:tc>
                  <a:txBody>
                    <a:bodyPr/>
                    <a:lstStyle/>
                    <a:p>
                      <a:pPr algn="ctr"/>
                      <a:r>
                        <a:rPr lang="en-GB" sz="1800" b="0" i="0" kern="1200" dirty="0" smtClean="0">
                          <a:solidFill>
                            <a:schemeClr val="tx1"/>
                          </a:solidFill>
                          <a:effectLst/>
                          <a:latin typeface="+mn-lt"/>
                          <a:ea typeface="+mn-ea"/>
                          <a:cs typeface="+mn-cs"/>
                        </a:rPr>
                        <a:t>Shapes with an Area </a:t>
                      </a:r>
                      <a:r>
                        <a:rPr lang="en-GB" sz="1800" b="1" i="0" kern="1200" dirty="0" smtClean="0">
                          <a:solidFill>
                            <a:srgbClr val="8298D0"/>
                          </a:solidFill>
                          <a:effectLst/>
                          <a:latin typeface="+mn-lt"/>
                          <a:ea typeface="+mn-ea"/>
                          <a:cs typeface="+mn-cs"/>
                        </a:rPr>
                        <a:t>Greater</a:t>
                      </a:r>
                      <a:r>
                        <a:rPr lang="en-GB" sz="1800" b="0" i="0" kern="1200" dirty="0" smtClean="0">
                          <a:solidFill>
                            <a:schemeClr val="tx1"/>
                          </a:solidFill>
                          <a:effectLst/>
                          <a:latin typeface="+mn-lt"/>
                          <a:ea typeface="+mn-ea"/>
                          <a:cs typeface="+mn-cs"/>
                        </a:rPr>
                        <a:t> Than 6 Squares</a:t>
                      </a:r>
                      <a:endParaRPr lang="en-GB" dirty="0"/>
                    </a:p>
                  </a:txBody>
                  <a:tcP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r>
                        <a:rPr lang="en-GB" sz="1800" b="0" i="0" kern="1200" dirty="0" smtClean="0">
                          <a:solidFill>
                            <a:schemeClr val="tx1"/>
                          </a:solidFill>
                          <a:effectLst/>
                          <a:latin typeface="+mn-lt"/>
                          <a:ea typeface="+mn-ea"/>
                          <a:cs typeface="+mn-cs"/>
                        </a:rPr>
                        <a:t>Shapes with an Area </a:t>
                      </a:r>
                      <a:r>
                        <a:rPr lang="en-GB" sz="1800" b="1" i="0" kern="1200" dirty="0" smtClean="0">
                          <a:solidFill>
                            <a:srgbClr val="8298D0"/>
                          </a:solidFill>
                          <a:effectLst/>
                          <a:latin typeface="+mn-lt"/>
                          <a:ea typeface="+mn-ea"/>
                          <a:cs typeface="+mn-cs"/>
                        </a:rPr>
                        <a:t>Less</a:t>
                      </a:r>
                      <a:r>
                        <a:rPr lang="en-GB" sz="1800" b="0" i="0" kern="1200" dirty="0" smtClean="0">
                          <a:solidFill>
                            <a:schemeClr val="tx1"/>
                          </a:solidFill>
                          <a:effectLst/>
                          <a:latin typeface="+mn-lt"/>
                          <a:ea typeface="+mn-ea"/>
                          <a:cs typeface="+mn-cs"/>
                        </a:rPr>
                        <a:t> Than 6 Squares</a:t>
                      </a:r>
                      <a:endParaRPr lang="en-GB" dirty="0"/>
                    </a:p>
                  </a:txBody>
                  <a:tcP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extLst>
                  <a:ext uri="{0D108BD9-81ED-4DB2-BD59-A6C34878D82A}">
                    <a16:rowId xmlns:a16="http://schemas.microsoft.com/office/drawing/2014/main" xmlns="" val="1603086783"/>
                  </a:ext>
                </a:extLst>
              </a:tr>
              <a:tr h="1729969">
                <a:tc>
                  <a:txBody>
                    <a:bodyPr/>
                    <a:lstStyle/>
                    <a:p>
                      <a:pPr algn="ctr"/>
                      <a:endParaRPr lang="en-GB" sz="2400" dirty="0">
                        <a:solidFill>
                          <a:srgbClr val="00B050"/>
                        </a:solidFill>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endParaRPr lang="en-GB" sz="2400" dirty="0">
                        <a:solidFill>
                          <a:srgbClr val="00B050"/>
                        </a:solidFill>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extLst>
                  <a:ext uri="{0D108BD9-81ED-4DB2-BD59-A6C34878D82A}">
                    <a16:rowId xmlns:a16="http://schemas.microsoft.com/office/drawing/2014/main" xmlns="" val="2262038137"/>
                  </a:ext>
                </a:extLst>
              </a:tr>
            </a:tbl>
          </a:graphicData>
        </a:graphic>
      </p:graphicFrame>
      <p:sp>
        <p:nvSpPr>
          <p:cNvPr id="3" name="TextBox 2"/>
          <p:cNvSpPr txBox="1"/>
          <p:nvPr/>
        </p:nvSpPr>
        <p:spPr>
          <a:xfrm>
            <a:off x="5194300" y="3429000"/>
            <a:ext cx="533400" cy="1200329"/>
          </a:xfrm>
          <a:prstGeom prst="rect">
            <a:avLst/>
          </a:prstGeom>
          <a:noFill/>
        </p:spPr>
        <p:txBody>
          <a:bodyPr wrap="square" rtlCol="0">
            <a:spAutoFit/>
          </a:bodyPr>
          <a:lstStyle/>
          <a:p>
            <a:pPr algn="ctr"/>
            <a:r>
              <a:rPr lang="en-GB" sz="2400" dirty="0" smtClean="0">
                <a:solidFill>
                  <a:srgbClr val="00B050"/>
                </a:solidFill>
              </a:rPr>
              <a:t>A</a:t>
            </a:r>
          </a:p>
          <a:p>
            <a:pPr algn="ctr"/>
            <a:r>
              <a:rPr lang="en-GB" sz="2400" dirty="0" smtClean="0">
                <a:solidFill>
                  <a:srgbClr val="00B050"/>
                </a:solidFill>
              </a:rPr>
              <a:t>D</a:t>
            </a:r>
          </a:p>
          <a:p>
            <a:pPr algn="ctr"/>
            <a:r>
              <a:rPr lang="en-GB" sz="2400" dirty="0">
                <a:solidFill>
                  <a:srgbClr val="00B050"/>
                </a:solidFill>
              </a:rPr>
              <a:t>E</a:t>
            </a:r>
          </a:p>
        </p:txBody>
      </p:sp>
      <p:sp>
        <p:nvSpPr>
          <p:cNvPr id="13" name="TextBox 12"/>
          <p:cNvSpPr txBox="1"/>
          <p:nvPr/>
        </p:nvSpPr>
        <p:spPr>
          <a:xfrm>
            <a:off x="7023100" y="3429000"/>
            <a:ext cx="533400" cy="1569660"/>
          </a:xfrm>
          <a:prstGeom prst="rect">
            <a:avLst/>
          </a:prstGeom>
          <a:noFill/>
        </p:spPr>
        <p:txBody>
          <a:bodyPr wrap="square" rtlCol="0">
            <a:spAutoFit/>
          </a:bodyPr>
          <a:lstStyle/>
          <a:p>
            <a:pPr algn="ctr"/>
            <a:r>
              <a:rPr lang="en-GB" sz="2400" dirty="0" smtClean="0">
                <a:solidFill>
                  <a:srgbClr val="00B050"/>
                </a:solidFill>
              </a:rPr>
              <a:t>B</a:t>
            </a:r>
          </a:p>
          <a:p>
            <a:pPr algn="ctr"/>
            <a:r>
              <a:rPr lang="en-GB" sz="2400" dirty="0" smtClean="0">
                <a:solidFill>
                  <a:srgbClr val="00B050"/>
                </a:solidFill>
              </a:rPr>
              <a:t>C</a:t>
            </a:r>
          </a:p>
          <a:p>
            <a:pPr algn="ctr"/>
            <a:r>
              <a:rPr lang="en-GB" sz="2400" dirty="0" smtClean="0">
                <a:solidFill>
                  <a:srgbClr val="00B050"/>
                </a:solidFill>
              </a:rPr>
              <a:t>F</a:t>
            </a:r>
          </a:p>
          <a:p>
            <a:pPr algn="ctr"/>
            <a:r>
              <a:rPr lang="en-GB" sz="2400" dirty="0" smtClean="0">
                <a:solidFill>
                  <a:srgbClr val="00B050"/>
                </a:solidFill>
              </a:rPr>
              <a:t>G</a:t>
            </a:r>
            <a:endParaRPr lang="en-GB" sz="2400" dirty="0">
              <a:solidFill>
                <a:srgbClr val="00B050"/>
              </a:solidFill>
            </a:endParaRP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fade">
                                      <p:cBhvr>
                                        <p:cTn id="3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4">
            <a:extLst>
              <a:ext uri="{FF2B5EF4-FFF2-40B4-BE49-F238E27FC236}">
                <a16:creationId xmlns:a16="http://schemas.microsoft.com/office/drawing/2014/main" xmlns="" id="{45938843-220A-4E82-8C42-A36726CE6190}"/>
              </a:ext>
            </a:extLst>
          </p:cNvPr>
          <p:cNvGraphicFramePr>
            <a:graphicFrameLocks noGrp="1"/>
          </p:cNvGraphicFramePr>
          <p:nvPr>
            <p:extLst>
              <p:ext uri="{D42A27DB-BD31-4B8C-83A1-F6EECF244321}">
                <p14:modId xmlns:p14="http://schemas.microsoft.com/office/powerpoint/2010/main" val="3394436123"/>
              </p:ext>
            </p:extLst>
          </p:nvPr>
        </p:nvGraphicFramePr>
        <p:xfrm>
          <a:off x="1374012" y="2250589"/>
          <a:ext cx="6395975" cy="3696550"/>
        </p:xfrm>
        <a:graphic>
          <a:graphicData uri="http://schemas.openxmlformats.org/drawingml/2006/table">
            <a:tbl>
              <a:tblPr firstRow="1" bandRow="1">
                <a:tableStyleId>{5940675A-B579-460E-94D1-54222C63F5DA}</a:tableStyleId>
              </a:tblPr>
              <a:tblGrid>
                <a:gridCol w="2378075">
                  <a:extLst>
                    <a:ext uri="{9D8B030D-6E8A-4147-A177-3AD203B41FA5}">
                      <a16:colId xmlns:a16="http://schemas.microsoft.com/office/drawing/2014/main" xmlns="" val="1686290643"/>
                    </a:ext>
                  </a:extLst>
                </a:gridCol>
                <a:gridCol w="1638300">
                  <a:extLst>
                    <a:ext uri="{9D8B030D-6E8A-4147-A177-3AD203B41FA5}">
                      <a16:colId xmlns:a16="http://schemas.microsoft.com/office/drawing/2014/main" xmlns="" val="1028006200"/>
                    </a:ext>
                  </a:extLst>
                </a:gridCol>
                <a:gridCol w="2379600"/>
              </a:tblGrid>
              <a:tr h="626464">
                <a:tc>
                  <a:txBody>
                    <a:bodyPr/>
                    <a:lstStyle/>
                    <a:p>
                      <a:pPr algn="ctr"/>
                      <a:r>
                        <a:rPr lang="en-GB" dirty="0" smtClean="0">
                          <a:latin typeface="+mn-lt"/>
                        </a:rPr>
                        <a:t>Shape</a:t>
                      </a:r>
                      <a:r>
                        <a:rPr lang="en-GB" baseline="0" dirty="0" smtClean="0">
                          <a:latin typeface="+mn-lt"/>
                        </a:rPr>
                        <a:t> 1</a:t>
                      </a:r>
                      <a:endParaRPr lang="en-GB" dirty="0">
                        <a:latin typeface="+mn-lt"/>
                      </a:endParaRPr>
                    </a:p>
                  </a:txBody>
                  <a:tcPr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lnSpc>
                          <a:spcPct val="107000"/>
                        </a:lnSpc>
                        <a:spcAft>
                          <a:spcPts val="0"/>
                        </a:spcAft>
                      </a:pPr>
                      <a:r>
                        <a:rPr lang="en-GB" sz="1800" dirty="0" smtClean="0">
                          <a:effectLst/>
                          <a:latin typeface="+mn-lt"/>
                        </a:rPr>
                        <a:t>Compare </a:t>
                      </a:r>
                      <a:r>
                        <a:rPr lang="en-GB" sz="1800" dirty="0" smtClean="0">
                          <a:effectLst/>
                          <a:latin typeface="+mn-lt"/>
                        </a:rPr>
                        <a:t>Area </a:t>
                      </a:r>
                      <a:endParaRPr lang="en-GB" sz="1800" dirty="0" smtClean="0">
                        <a:effectLst/>
                        <a:latin typeface="+mn-lt"/>
                      </a:endParaRPr>
                    </a:p>
                    <a:p>
                      <a:pPr algn="ctr">
                        <a:lnSpc>
                          <a:spcPct val="107000"/>
                        </a:lnSpc>
                        <a:spcAft>
                          <a:spcPts val="0"/>
                        </a:spcAft>
                      </a:pPr>
                      <a:r>
                        <a:rPr lang="en-GB" sz="1800" dirty="0" smtClean="0">
                          <a:effectLst/>
                          <a:latin typeface="+mn-lt"/>
                        </a:rPr>
                        <a:t>&gt;, </a:t>
                      </a:r>
                      <a:r>
                        <a:rPr lang="en-GB" sz="1800" dirty="0" smtClean="0">
                          <a:effectLst/>
                          <a:latin typeface="+mn-lt"/>
                        </a:rPr>
                        <a:t>&lt; or </a:t>
                      </a:r>
                      <a:r>
                        <a:rPr lang="en-GB" sz="1800" dirty="0" smtClean="0">
                          <a:effectLst/>
                          <a:latin typeface="+mn-lt"/>
                        </a:rPr>
                        <a:t>=</a:t>
                      </a:r>
                      <a:endParaRPr lang="en-GB" sz="1800" dirty="0">
                        <a:effectLst/>
                        <a:latin typeface="+mn-lt"/>
                        <a:ea typeface="Calibri" panose="020F0502020204030204" pitchFamily="34" charset="0"/>
                        <a:cs typeface="Times New Roman" panose="02020603050405020304" pitchFamily="18" charset="0"/>
                      </a:endParaRPr>
                    </a:p>
                  </a:txBody>
                  <a:tcPr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lnSpc>
                          <a:spcPct val="107000"/>
                        </a:lnSpc>
                        <a:spcAft>
                          <a:spcPts val="0"/>
                        </a:spcAft>
                      </a:pPr>
                      <a:r>
                        <a:rPr lang="en-GB" sz="1800" dirty="0" smtClean="0">
                          <a:effectLst/>
                          <a:latin typeface="+mn-lt"/>
                          <a:ea typeface="Calibri" panose="020F0502020204030204" pitchFamily="34" charset="0"/>
                          <a:cs typeface="Times New Roman" panose="02020603050405020304" pitchFamily="18" charset="0"/>
                        </a:rPr>
                        <a:t>Shape 2</a:t>
                      </a:r>
                      <a:endParaRPr lang="en-GB" sz="1800" dirty="0">
                        <a:effectLst/>
                        <a:latin typeface="+mn-lt"/>
                        <a:ea typeface="Calibri" panose="020F0502020204030204" pitchFamily="34" charset="0"/>
                        <a:cs typeface="Times New Roman" panose="02020603050405020304" pitchFamily="18" charset="0"/>
                      </a:endParaRPr>
                    </a:p>
                  </a:txBody>
                  <a:tcPr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extLst>
                  <a:ext uri="{0D108BD9-81ED-4DB2-BD59-A6C34878D82A}">
                    <a16:rowId xmlns:a16="http://schemas.microsoft.com/office/drawing/2014/main" xmlns="" val="1603086783"/>
                  </a:ext>
                </a:extLst>
              </a:tr>
              <a:tr h="2394228">
                <a:tc>
                  <a:txBody>
                    <a:bodyPr/>
                    <a:lstStyle/>
                    <a:p>
                      <a:pPr algn="ctr"/>
                      <a:endParaRPr lang="en-GB" sz="2400" dirty="0">
                        <a:solidFill>
                          <a:srgbClr val="00B050"/>
                        </a:solidFill>
                        <a:latin typeface="+mn-lt"/>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endParaRPr lang="en-GB" sz="2400" dirty="0">
                        <a:solidFill>
                          <a:srgbClr val="00B050"/>
                        </a:solidFill>
                        <a:latin typeface="+mn-lt"/>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endParaRPr lang="en-GB" sz="2400" dirty="0">
                        <a:solidFill>
                          <a:srgbClr val="00B050"/>
                        </a:solidFill>
                        <a:latin typeface="+mn-lt"/>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extLst>
                  <a:ext uri="{0D108BD9-81ED-4DB2-BD59-A6C34878D82A}">
                    <a16:rowId xmlns:a16="http://schemas.microsoft.com/office/drawing/2014/main" xmlns="" val="2262038137"/>
                  </a:ext>
                </a:extLst>
              </a:tr>
              <a:tr h="431800">
                <a:tc>
                  <a:txBody>
                    <a:bodyPr/>
                    <a:lstStyle/>
                    <a:p>
                      <a:pPr algn="ctr"/>
                      <a:endParaRPr lang="en-GB" sz="2400" dirty="0">
                        <a:solidFill>
                          <a:srgbClr val="00B050"/>
                        </a:solidFill>
                        <a:latin typeface="+mn-lt"/>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endParaRPr lang="en-GB" sz="2400" dirty="0">
                        <a:solidFill>
                          <a:srgbClr val="00B050"/>
                        </a:solidFill>
                        <a:latin typeface="+mn-lt"/>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endParaRPr lang="en-GB" sz="2400" dirty="0">
                        <a:solidFill>
                          <a:srgbClr val="00B050"/>
                        </a:solidFill>
                        <a:latin typeface="+mn-lt"/>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r>
            </a:tbl>
          </a:graphicData>
        </a:graphic>
      </p:graphicFrame>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9470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Comparing Area</a:t>
            </a:r>
          </a:p>
        </p:txBody>
      </p:sp>
      <p:sp>
        <p:nvSpPr>
          <p:cNvPr id="2" name="TextBox 1"/>
          <p:cNvSpPr txBox="1"/>
          <p:nvPr/>
        </p:nvSpPr>
        <p:spPr>
          <a:xfrm>
            <a:off x="755650" y="1344100"/>
            <a:ext cx="7632700" cy="553998"/>
          </a:xfrm>
          <a:prstGeom prst="rect">
            <a:avLst/>
          </a:prstGeom>
          <a:noFill/>
        </p:spPr>
        <p:txBody>
          <a:bodyPr wrap="square" lIns="0" tIns="0" rIns="0" bIns="0" rtlCol="0">
            <a:spAutoFit/>
          </a:bodyPr>
          <a:lstStyle/>
          <a:p>
            <a:r>
              <a:rPr lang="en-GB" dirty="0"/>
              <a:t>Complete the table. Use the squares to calculate the area of each shape. Compare the areas of the shapes using </a:t>
            </a:r>
            <a:r>
              <a:rPr lang="en-GB" dirty="0" smtClean="0"/>
              <a:t>&gt;, </a:t>
            </a:r>
            <a:r>
              <a:rPr lang="en-GB" dirty="0"/>
              <a:t>&lt; or </a:t>
            </a:r>
            <a:r>
              <a:rPr lang="en-GB" dirty="0" smtClean="0"/>
              <a:t>=.</a:t>
            </a:r>
            <a:endParaRPr lang="en-GB" dirty="0"/>
          </a:p>
        </p:txBody>
      </p:sp>
      <p:sp>
        <p:nvSpPr>
          <p:cNvPr id="97" name="Rectangle 96"/>
          <p:cNvSpPr/>
          <p:nvPr/>
        </p:nvSpPr>
        <p:spPr>
          <a:xfrm>
            <a:off x="239259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cxnSp>
        <p:nvCxnSpPr>
          <p:cNvPr id="103" name="Straight Connector 102"/>
          <p:cNvCxnSpPr/>
          <p:nvPr/>
        </p:nvCxnSpPr>
        <p:spPr>
          <a:xfrm>
            <a:off x="2395606"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819131379"/>
              </p:ext>
            </p:extLst>
          </p:nvPr>
        </p:nvGraphicFramePr>
        <p:xfrm>
          <a:off x="1431162" y="2995424"/>
          <a:ext cx="2268000" cy="2268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xmlns="" val="716186639"/>
                    </a:ext>
                  </a:extLst>
                </a:gridCol>
                <a:gridCol w="324000">
                  <a:extLst>
                    <a:ext uri="{9D8B030D-6E8A-4147-A177-3AD203B41FA5}">
                      <a16:colId xmlns:a16="http://schemas.microsoft.com/office/drawing/2014/main" xmlns="" val="259031993"/>
                    </a:ext>
                  </a:extLst>
                </a:gridCol>
                <a:gridCol w="324000">
                  <a:extLst>
                    <a:ext uri="{9D8B030D-6E8A-4147-A177-3AD203B41FA5}">
                      <a16:colId xmlns:a16="http://schemas.microsoft.com/office/drawing/2014/main" xmlns="" val="1865385186"/>
                    </a:ext>
                  </a:extLst>
                </a:gridCol>
                <a:gridCol w="324000">
                  <a:extLst>
                    <a:ext uri="{9D8B030D-6E8A-4147-A177-3AD203B41FA5}">
                      <a16:colId xmlns:a16="http://schemas.microsoft.com/office/drawing/2014/main" xmlns="" val="3275894173"/>
                    </a:ext>
                  </a:extLst>
                </a:gridCol>
                <a:gridCol w="324000">
                  <a:extLst>
                    <a:ext uri="{9D8B030D-6E8A-4147-A177-3AD203B41FA5}">
                      <a16:colId xmlns:a16="http://schemas.microsoft.com/office/drawing/2014/main" xmlns="" val="1584356491"/>
                    </a:ext>
                  </a:extLst>
                </a:gridCol>
                <a:gridCol w="324000">
                  <a:extLst>
                    <a:ext uri="{9D8B030D-6E8A-4147-A177-3AD203B41FA5}">
                      <a16:colId xmlns:a16="http://schemas.microsoft.com/office/drawing/2014/main" xmlns="" val="2877818911"/>
                    </a:ext>
                  </a:extLst>
                </a:gridCol>
                <a:gridCol w="324000">
                  <a:extLst>
                    <a:ext uri="{9D8B030D-6E8A-4147-A177-3AD203B41FA5}">
                      <a16:colId xmlns:a16="http://schemas.microsoft.com/office/drawing/2014/main" xmlns="" val="3749983284"/>
                    </a:ext>
                  </a:extLst>
                </a:gridCol>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0200291"/>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smtClean="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543947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09714650"/>
                  </a:ext>
                </a:extLst>
              </a:tr>
            </a:tbl>
          </a:graphicData>
        </a:graphic>
      </p:graphicFrame>
      <p:graphicFrame>
        <p:nvGraphicFramePr>
          <p:cNvPr id="11"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1915841569"/>
              </p:ext>
            </p:extLst>
          </p:nvPr>
        </p:nvGraphicFramePr>
        <p:xfrm>
          <a:off x="5442612" y="2995424"/>
          <a:ext cx="2268000" cy="2268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xmlns="" val="716186639"/>
                    </a:ext>
                  </a:extLst>
                </a:gridCol>
                <a:gridCol w="324000">
                  <a:extLst>
                    <a:ext uri="{9D8B030D-6E8A-4147-A177-3AD203B41FA5}">
                      <a16:colId xmlns:a16="http://schemas.microsoft.com/office/drawing/2014/main" xmlns="" val="259031993"/>
                    </a:ext>
                  </a:extLst>
                </a:gridCol>
                <a:gridCol w="324000">
                  <a:extLst>
                    <a:ext uri="{9D8B030D-6E8A-4147-A177-3AD203B41FA5}">
                      <a16:colId xmlns:a16="http://schemas.microsoft.com/office/drawing/2014/main" xmlns="" val="1865385186"/>
                    </a:ext>
                  </a:extLst>
                </a:gridCol>
                <a:gridCol w="324000">
                  <a:extLst>
                    <a:ext uri="{9D8B030D-6E8A-4147-A177-3AD203B41FA5}">
                      <a16:colId xmlns:a16="http://schemas.microsoft.com/office/drawing/2014/main" xmlns="" val="3275894173"/>
                    </a:ext>
                  </a:extLst>
                </a:gridCol>
                <a:gridCol w="324000">
                  <a:extLst>
                    <a:ext uri="{9D8B030D-6E8A-4147-A177-3AD203B41FA5}">
                      <a16:colId xmlns:a16="http://schemas.microsoft.com/office/drawing/2014/main" xmlns="" val="1584356491"/>
                    </a:ext>
                  </a:extLst>
                </a:gridCol>
                <a:gridCol w="324000">
                  <a:extLst>
                    <a:ext uri="{9D8B030D-6E8A-4147-A177-3AD203B41FA5}">
                      <a16:colId xmlns:a16="http://schemas.microsoft.com/office/drawing/2014/main" xmlns="" val="2877818911"/>
                    </a:ext>
                  </a:extLst>
                </a:gridCol>
                <a:gridCol w="324000">
                  <a:extLst>
                    <a:ext uri="{9D8B030D-6E8A-4147-A177-3AD203B41FA5}">
                      <a16:colId xmlns:a16="http://schemas.microsoft.com/office/drawing/2014/main" xmlns="" val="3749983284"/>
                    </a:ext>
                  </a:extLst>
                </a:gridCol>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0200291"/>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smtClean="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543947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09714650"/>
                  </a:ext>
                </a:extLst>
              </a:tr>
            </a:tbl>
          </a:graphicData>
        </a:graphic>
      </p:graphicFrame>
      <p:sp>
        <p:nvSpPr>
          <p:cNvPr id="4" name="TextBox 3"/>
          <p:cNvSpPr txBox="1"/>
          <p:nvPr/>
        </p:nvSpPr>
        <p:spPr>
          <a:xfrm>
            <a:off x="2261810" y="5411120"/>
            <a:ext cx="619125" cy="461665"/>
          </a:xfrm>
          <a:prstGeom prst="rect">
            <a:avLst/>
          </a:prstGeom>
          <a:noFill/>
        </p:spPr>
        <p:txBody>
          <a:bodyPr wrap="square" rtlCol="0">
            <a:spAutoFit/>
          </a:bodyPr>
          <a:lstStyle/>
          <a:p>
            <a:pPr algn="ctr"/>
            <a:r>
              <a:rPr lang="en-GB" sz="2400" dirty="0" smtClean="0">
                <a:solidFill>
                  <a:srgbClr val="00B050"/>
                </a:solidFill>
              </a:rPr>
              <a:t>11</a:t>
            </a:r>
            <a:endParaRPr lang="en-GB" sz="2400" dirty="0">
              <a:solidFill>
                <a:srgbClr val="00B050"/>
              </a:solidFill>
            </a:endParaRPr>
          </a:p>
        </p:txBody>
      </p:sp>
      <p:sp>
        <p:nvSpPr>
          <p:cNvPr id="14" name="TextBox 13"/>
          <p:cNvSpPr txBox="1"/>
          <p:nvPr/>
        </p:nvSpPr>
        <p:spPr>
          <a:xfrm>
            <a:off x="4262436" y="5411120"/>
            <a:ext cx="619125" cy="461665"/>
          </a:xfrm>
          <a:prstGeom prst="rect">
            <a:avLst/>
          </a:prstGeom>
          <a:noFill/>
        </p:spPr>
        <p:txBody>
          <a:bodyPr wrap="square" rtlCol="0">
            <a:spAutoFit/>
          </a:bodyPr>
          <a:lstStyle/>
          <a:p>
            <a:pPr algn="ctr"/>
            <a:r>
              <a:rPr lang="en-GB" sz="2400" dirty="0" smtClean="0">
                <a:solidFill>
                  <a:srgbClr val="00B050"/>
                </a:solidFill>
              </a:rPr>
              <a:t>&gt;</a:t>
            </a:r>
            <a:endParaRPr lang="en-GB" sz="2400" dirty="0">
              <a:solidFill>
                <a:srgbClr val="00B050"/>
              </a:solidFill>
            </a:endParaRPr>
          </a:p>
        </p:txBody>
      </p:sp>
      <p:sp>
        <p:nvSpPr>
          <p:cNvPr id="15" name="TextBox 14"/>
          <p:cNvSpPr txBox="1"/>
          <p:nvPr/>
        </p:nvSpPr>
        <p:spPr>
          <a:xfrm>
            <a:off x="6263062" y="5411120"/>
            <a:ext cx="619125" cy="461665"/>
          </a:xfrm>
          <a:prstGeom prst="rect">
            <a:avLst/>
          </a:prstGeom>
          <a:noFill/>
        </p:spPr>
        <p:txBody>
          <a:bodyPr wrap="square" rtlCol="0">
            <a:spAutoFit/>
          </a:bodyPr>
          <a:lstStyle/>
          <a:p>
            <a:pPr algn="ctr"/>
            <a:r>
              <a:rPr lang="en-GB" sz="2400" dirty="0" smtClean="0">
                <a:solidFill>
                  <a:srgbClr val="00B050"/>
                </a:solidFill>
              </a:rPr>
              <a:t>10</a:t>
            </a:r>
            <a:endParaRPr lang="en-GB" sz="2400" dirty="0">
              <a:solidFill>
                <a:srgbClr val="00B050"/>
              </a:solidFill>
            </a:endParaRPr>
          </a:p>
        </p:txBody>
      </p:sp>
      <p:sp>
        <p:nvSpPr>
          <p:cNvPr id="16" name="TextBox 15"/>
          <p:cNvSpPr txBox="1"/>
          <p:nvPr/>
        </p:nvSpPr>
        <p:spPr>
          <a:xfrm>
            <a:off x="4262436" y="3898591"/>
            <a:ext cx="619125" cy="461665"/>
          </a:xfrm>
          <a:prstGeom prst="rect">
            <a:avLst/>
          </a:prstGeom>
          <a:noFill/>
        </p:spPr>
        <p:txBody>
          <a:bodyPr wrap="square" rtlCol="0">
            <a:spAutoFit/>
          </a:bodyPr>
          <a:lstStyle/>
          <a:p>
            <a:pPr algn="ctr"/>
            <a:r>
              <a:rPr lang="en-GB" sz="2400" dirty="0" smtClean="0">
                <a:solidFill>
                  <a:srgbClr val="00B050"/>
                </a:solidFill>
              </a:rPr>
              <a:t>&gt;</a:t>
            </a:r>
            <a:endParaRPr lang="en-GB" sz="2400" dirty="0">
              <a:solidFill>
                <a:srgbClr val="00B050"/>
              </a:solidFill>
            </a:endParaRPr>
          </a:p>
        </p:txBody>
      </p:sp>
    </p:spTree>
    <p:extLst>
      <p:ext uri="{BB962C8B-B14F-4D97-AF65-F5344CB8AC3E}">
        <p14:creationId xmlns:p14="http://schemas.microsoft.com/office/powerpoint/2010/main" val="330423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9470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Comparing Area</a:t>
            </a:r>
          </a:p>
        </p:txBody>
      </p:sp>
      <p:sp>
        <p:nvSpPr>
          <p:cNvPr id="2" name="TextBox 1"/>
          <p:cNvSpPr txBox="1"/>
          <p:nvPr/>
        </p:nvSpPr>
        <p:spPr>
          <a:xfrm>
            <a:off x="6010274" y="1521900"/>
            <a:ext cx="2378075" cy="1384995"/>
          </a:xfrm>
          <a:prstGeom prst="rect">
            <a:avLst/>
          </a:prstGeom>
          <a:noFill/>
        </p:spPr>
        <p:txBody>
          <a:bodyPr wrap="square" lIns="0" tIns="0" rIns="0" bIns="0" rtlCol="0">
            <a:spAutoFit/>
          </a:bodyPr>
          <a:lstStyle/>
          <a:p>
            <a:r>
              <a:rPr lang="en-GB" dirty="0" smtClean="0"/>
              <a:t>Order </a:t>
            </a:r>
            <a:r>
              <a:rPr lang="en-GB" dirty="0"/>
              <a:t>these shapes from the shape with the smallest area to the shape with the largest area.</a:t>
            </a:r>
          </a:p>
        </p:txBody>
      </p:sp>
      <p:sp>
        <p:nvSpPr>
          <p:cNvPr id="97" name="Rectangle 96"/>
          <p:cNvSpPr/>
          <p:nvPr/>
        </p:nvSpPr>
        <p:spPr>
          <a:xfrm>
            <a:off x="239259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cxnSp>
        <p:nvCxnSpPr>
          <p:cNvPr id="103" name="Straight Connector 102"/>
          <p:cNvCxnSpPr/>
          <p:nvPr/>
        </p:nvCxnSpPr>
        <p:spPr>
          <a:xfrm>
            <a:off x="2395606"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3942686536"/>
              </p:ext>
            </p:extLst>
          </p:nvPr>
        </p:nvGraphicFramePr>
        <p:xfrm>
          <a:off x="755650" y="1521900"/>
          <a:ext cx="4860000" cy="2916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xmlns="" val="716186639"/>
                    </a:ext>
                  </a:extLst>
                </a:gridCol>
                <a:gridCol w="324000">
                  <a:extLst>
                    <a:ext uri="{9D8B030D-6E8A-4147-A177-3AD203B41FA5}">
                      <a16:colId xmlns:a16="http://schemas.microsoft.com/office/drawing/2014/main" xmlns="" val="259031993"/>
                    </a:ext>
                  </a:extLst>
                </a:gridCol>
                <a:gridCol w="324000">
                  <a:extLst>
                    <a:ext uri="{9D8B030D-6E8A-4147-A177-3AD203B41FA5}">
                      <a16:colId xmlns:a16="http://schemas.microsoft.com/office/drawing/2014/main" xmlns="" val="1865385186"/>
                    </a:ext>
                  </a:extLst>
                </a:gridCol>
                <a:gridCol w="324000">
                  <a:extLst>
                    <a:ext uri="{9D8B030D-6E8A-4147-A177-3AD203B41FA5}">
                      <a16:colId xmlns:a16="http://schemas.microsoft.com/office/drawing/2014/main" xmlns="" val="3275894173"/>
                    </a:ext>
                  </a:extLst>
                </a:gridCol>
                <a:gridCol w="324000">
                  <a:extLst>
                    <a:ext uri="{9D8B030D-6E8A-4147-A177-3AD203B41FA5}">
                      <a16:colId xmlns:a16="http://schemas.microsoft.com/office/drawing/2014/main" xmlns="" val="1584356491"/>
                    </a:ext>
                  </a:extLst>
                </a:gridCol>
                <a:gridCol w="324000">
                  <a:extLst>
                    <a:ext uri="{9D8B030D-6E8A-4147-A177-3AD203B41FA5}">
                      <a16:colId xmlns:a16="http://schemas.microsoft.com/office/drawing/2014/main" xmlns="" val="2877818911"/>
                    </a:ext>
                  </a:extLst>
                </a:gridCol>
                <a:gridCol w="324000">
                  <a:extLst>
                    <a:ext uri="{9D8B030D-6E8A-4147-A177-3AD203B41FA5}">
                      <a16:colId xmlns:a16="http://schemas.microsoft.com/office/drawing/2014/main" xmlns="" val="3749983284"/>
                    </a:ext>
                  </a:extLst>
                </a:gridCol>
                <a:gridCol w="324000">
                  <a:extLst>
                    <a:ext uri="{9D8B030D-6E8A-4147-A177-3AD203B41FA5}">
                      <a16:colId xmlns:a16="http://schemas.microsoft.com/office/drawing/2014/main" xmlns="" val="2642411918"/>
                    </a:ext>
                  </a:extLst>
                </a:gridCol>
                <a:gridCol w="324000">
                  <a:extLst>
                    <a:ext uri="{9D8B030D-6E8A-4147-A177-3AD203B41FA5}">
                      <a16:colId xmlns:a16="http://schemas.microsoft.com/office/drawing/2014/main" xmlns="" val="3755648257"/>
                    </a:ext>
                  </a:extLst>
                </a:gridCol>
                <a:gridCol w="324000"/>
                <a:gridCol w="324000"/>
                <a:gridCol w="324000"/>
                <a:gridCol w="324000"/>
                <a:gridCol w="324000"/>
                <a:gridCol w="324000"/>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t>A</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GB" dirty="0" smtClean="0"/>
                        <a:t>B</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r>
                        <a:rPr lang="en-GB" dirty="0" smtClean="0"/>
                        <a:t>C</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0200291"/>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smtClean="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543947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09714650"/>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11372043"/>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516834843"/>
                  </a:ext>
                </a:extLst>
              </a:tr>
            </a:tbl>
          </a:graphicData>
        </a:graphic>
      </p:graphicFrame>
      <p:sp>
        <p:nvSpPr>
          <p:cNvPr id="11" name="TextBox 10"/>
          <p:cNvSpPr txBox="1"/>
          <p:nvPr/>
        </p:nvSpPr>
        <p:spPr>
          <a:xfrm>
            <a:off x="5784471" y="3096545"/>
            <a:ext cx="1395790" cy="461665"/>
          </a:xfrm>
          <a:prstGeom prst="rect">
            <a:avLst/>
          </a:prstGeom>
          <a:noFill/>
        </p:spPr>
        <p:txBody>
          <a:bodyPr wrap="square" rtlCol="0">
            <a:spAutoFit/>
          </a:bodyPr>
          <a:lstStyle/>
          <a:p>
            <a:pPr algn="ctr"/>
            <a:r>
              <a:rPr lang="en-GB" sz="2400" dirty="0" smtClean="0">
                <a:solidFill>
                  <a:srgbClr val="00B050"/>
                </a:solidFill>
              </a:rPr>
              <a:t>C, A, B</a:t>
            </a:r>
            <a:endParaRPr lang="en-GB" sz="2400" dirty="0">
              <a:solidFill>
                <a:srgbClr val="00B050"/>
              </a:solidFill>
            </a:endParaRPr>
          </a:p>
        </p:txBody>
      </p:sp>
    </p:spTree>
    <p:extLst>
      <p:ext uri="{BB962C8B-B14F-4D97-AF65-F5344CB8AC3E}">
        <p14:creationId xmlns:p14="http://schemas.microsoft.com/office/powerpoint/2010/main" val="233962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30" name="Rectangle 29"/>
          <p:cNvSpPr/>
          <p:nvPr/>
        </p:nvSpPr>
        <p:spPr>
          <a:xfrm>
            <a:off x="2392593"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smtClean="0">
                <a:solidFill>
                  <a:schemeClr val="bg1"/>
                </a:solidFill>
              </a:rPr>
              <a:t>Deeper</a:t>
            </a:r>
            <a:endParaRPr lang="en-GB" sz="1600" b="1" dirty="0">
              <a:solidFill>
                <a:schemeClr val="bg1"/>
              </a:solidFill>
            </a:endParaRPr>
          </a:p>
        </p:txBody>
      </p:sp>
      <p:sp>
        <p:nvSpPr>
          <p:cNvPr id="7" name="Rectangle 6"/>
          <p:cNvSpPr/>
          <p:nvPr/>
        </p:nvSpPr>
        <p:spPr>
          <a:xfrm>
            <a:off x="445574" y="702863"/>
            <a:ext cx="19470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Comparing Area</a:t>
            </a:r>
          </a:p>
        </p:txBody>
      </p:sp>
      <p:cxnSp>
        <p:nvCxnSpPr>
          <p:cNvPr id="8" name="Straight Connector 7"/>
          <p:cNvCxnSpPr/>
          <p:nvPr/>
        </p:nvCxnSpPr>
        <p:spPr>
          <a:xfrm>
            <a:off x="2395606"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115084175"/>
              </p:ext>
            </p:extLst>
          </p:nvPr>
        </p:nvGraphicFramePr>
        <p:xfrm>
          <a:off x="755650" y="1521900"/>
          <a:ext cx="5184000" cy="1620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xmlns="" val="716186639"/>
                    </a:ext>
                  </a:extLst>
                </a:gridCol>
                <a:gridCol w="324000">
                  <a:extLst>
                    <a:ext uri="{9D8B030D-6E8A-4147-A177-3AD203B41FA5}">
                      <a16:colId xmlns:a16="http://schemas.microsoft.com/office/drawing/2014/main" xmlns="" val="259031993"/>
                    </a:ext>
                  </a:extLst>
                </a:gridCol>
                <a:gridCol w="324000">
                  <a:extLst>
                    <a:ext uri="{9D8B030D-6E8A-4147-A177-3AD203B41FA5}">
                      <a16:colId xmlns:a16="http://schemas.microsoft.com/office/drawing/2014/main" xmlns="" val="1865385186"/>
                    </a:ext>
                  </a:extLst>
                </a:gridCol>
                <a:gridCol w="324000">
                  <a:extLst>
                    <a:ext uri="{9D8B030D-6E8A-4147-A177-3AD203B41FA5}">
                      <a16:colId xmlns:a16="http://schemas.microsoft.com/office/drawing/2014/main" xmlns="" val="3275894173"/>
                    </a:ext>
                  </a:extLst>
                </a:gridCol>
                <a:gridCol w="324000">
                  <a:extLst>
                    <a:ext uri="{9D8B030D-6E8A-4147-A177-3AD203B41FA5}">
                      <a16:colId xmlns:a16="http://schemas.microsoft.com/office/drawing/2014/main" xmlns="" val="1584356491"/>
                    </a:ext>
                  </a:extLst>
                </a:gridCol>
                <a:gridCol w="324000">
                  <a:extLst>
                    <a:ext uri="{9D8B030D-6E8A-4147-A177-3AD203B41FA5}">
                      <a16:colId xmlns:a16="http://schemas.microsoft.com/office/drawing/2014/main" xmlns="" val="2877818911"/>
                    </a:ext>
                  </a:extLst>
                </a:gridCol>
                <a:gridCol w="324000">
                  <a:extLst>
                    <a:ext uri="{9D8B030D-6E8A-4147-A177-3AD203B41FA5}">
                      <a16:colId xmlns:a16="http://schemas.microsoft.com/office/drawing/2014/main" xmlns="" val="3749983284"/>
                    </a:ext>
                  </a:extLst>
                </a:gridCol>
                <a:gridCol w="324000">
                  <a:extLst>
                    <a:ext uri="{9D8B030D-6E8A-4147-A177-3AD203B41FA5}">
                      <a16:colId xmlns:a16="http://schemas.microsoft.com/office/drawing/2014/main" xmlns="" val="2642411918"/>
                    </a:ext>
                  </a:extLst>
                </a:gridCol>
                <a:gridCol w="324000">
                  <a:extLst>
                    <a:ext uri="{9D8B030D-6E8A-4147-A177-3AD203B41FA5}">
                      <a16:colId xmlns:a16="http://schemas.microsoft.com/office/drawing/2014/main" xmlns="" val="3755648257"/>
                    </a:ext>
                  </a:extLst>
                </a:gridCol>
                <a:gridCol w="324000"/>
                <a:gridCol w="324000"/>
                <a:gridCol w="324000"/>
                <a:gridCol w="324000"/>
                <a:gridCol w="324000"/>
                <a:gridCol w="324000"/>
                <a:gridCol w="324000"/>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A</a:t>
                      </a:r>
                      <a:endParaRPr lang="en-GB" dirty="0">
                        <a:solidFill>
                          <a:schemeClr val="tx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t>B</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t>C</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t>D</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0200291"/>
                  </a:ext>
                </a:extLst>
              </a:tr>
            </a:tbl>
          </a:graphicData>
        </a:graphic>
      </p:graphicFrame>
      <p:sp>
        <p:nvSpPr>
          <p:cNvPr id="10" name="TextBox 9"/>
          <p:cNvSpPr txBox="1"/>
          <p:nvPr/>
        </p:nvSpPr>
        <p:spPr>
          <a:xfrm>
            <a:off x="755650" y="3824591"/>
            <a:ext cx="2639483" cy="2015936"/>
          </a:xfrm>
          <a:prstGeom prst="rect">
            <a:avLst/>
          </a:prstGeom>
          <a:noFill/>
        </p:spPr>
        <p:txBody>
          <a:bodyPr wrap="square" lIns="0" tIns="0" rIns="0" bIns="0" rtlCol="0">
            <a:spAutoFit/>
          </a:bodyPr>
          <a:lstStyle/>
          <a:p>
            <a:pPr>
              <a:spcAft>
                <a:spcPts val="600"/>
              </a:spcAft>
            </a:pPr>
            <a:r>
              <a:rPr lang="en-GB" dirty="0"/>
              <a:t>Jessica has been asked to order the shapes </a:t>
            </a:r>
            <a:r>
              <a:rPr lang="en-GB" dirty="0"/>
              <a:t>from the shape with the smallest area to the shape with the largest </a:t>
            </a:r>
            <a:r>
              <a:rPr lang="en-GB" dirty="0" smtClean="0"/>
              <a:t>area.</a:t>
            </a:r>
            <a:endParaRPr lang="en-GB" dirty="0"/>
          </a:p>
          <a:p>
            <a:pPr>
              <a:spcAft>
                <a:spcPts val="600"/>
              </a:spcAft>
            </a:pPr>
            <a:r>
              <a:rPr lang="en-GB" dirty="0" smtClean="0"/>
              <a:t>She </a:t>
            </a:r>
            <a:r>
              <a:rPr lang="en-GB" dirty="0"/>
              <a:t>has got confused. Explain </a:t>
            </a:r>
            <a:r>
              <a:rPr lang="en-GB" dirty="0" smtClean="0"/>
              <a:t>her </a:t>
            </a:r>
            <a:r>
              <a:rPr lang="en-GB" dirty="0"/>
              <a:t>mistake.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8625">
            <a:off x="5937303" y="1312027"/>
            <a:ext cx="2366253" cy="24268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97893" flipH="1">
            <a:off x="7479512" y="2578019"/>
            <a:ext cx="185655" cy="3762375"/>
          </a:xfrm>
          <a:prstGeom prst="rect">
            <a:avLst/>
          </a:prstGeom>
        </p:spPr>
      </p:pic>
      <p:sp>
        <p:nvSpPr>
          <p:cNvPr id="12" name="TextBox 11"/>
          <p:cNvSpPr txBox="1"/>
          <p:nvPr/>
        </p:nvSpPr>
        <p:spPr>
          <a:xfrm rot="275147">
            <a:off x="6342753" y="1639402"/>
            <a:ext cx="980513" cy="1384995"/>
          </a:xfrm>
          <a:prstGeom prst="rect">
            <a:avLst/>
          </a:prstGeom>
          <a:noFill/>
        </p:spPr>
        <p:txBody>
          <a:bodyPr wrap="square" rtlCol="0">
            <a:spAutoFit/>
          </a:bodyPr>
          <a:lstStyle/>
          <a:p>
            <a:r>
              <a:rPr lang="en-GB" sz="2800" dirty="0" smtClean="0">
                <a:latin typeface="Kalam" panose="02000000000000000000" pitchFamily="2" charset="0"/>
                <a:cs typeface="Kalam" panose="02000000000000000000" pitchFamily="2" charset="0"/>
              </a:rPr>
              <a:t>A</a:t>
            </a:r>
          </a:p>
          <a:p>
            <a:r>
              <a:rPr lang="en-GB" sz="2800" dirty="0" smtClean="0">
                <a:latin typeface="Kalam" panose="02000000000000000000" pitchFamily="2" charset="0"/>
                <a:cs typeface="Kalam" panose="02000000000000000000" pitchFamily="2" charset="0"/>
              </a:rPr>
              <a:t>C </a:t>
            </a:r>
          </a:p>
          <a:p>
            <a:r>
              <a:rPr lang="en-GB" sz="2800" dirty="0" smtClean="0">
                <a:latin typeface="Kalam" panose="02000000000000000000" pitchFamily="2" charset="0"/>
                <a:cs typeface="Kalam" panose="02000000000000000000" pitchFamily="2" charset="0"/>
              </a:rPr>
              <a:t>D</a:t>
            </a:r>
          </a:p>
        </p:txBody>
      </p:sp>
      <p:sp>
        <p:nvSpPr>
          <p:cNvPr id="16" name="TextBox 15"/>
          <p:cNvSpPr txBox="1"/>
          <p:nvPr/>
        </p:nvSpPr>
        <p:spPr>
          <a:xfrm>
            <a:off x="3564604" y="3824591"/>
            <a:ext cx="3874422" cy="2215991"/>
          </a:xfrm>
          <a:prstGeom prst="rect">
            <a:avLst/>
          </a:prstGeom>
          <a:noFill/>
        </p:spPr>
        <p:txBody>
          <a:bodyPr wrap="square" lIns="0" tIns="0" rIns="0" bIns="0" rtlCol="0">
            <a:spAutoFit/>
          </a:bodyPr>
          <a:lstStyle/>
          <a:p>
            <a:r>
              <a:rPr lang="en-GB" dirty="0">
                <a:solidFill>
                  <a:srgbClr val="00B050"/>
                </a:solidFill>
              </a:rPr>
              <a:t>Jessica has ordered the shapes correctly from the </a:t>
            </a:r>
            <a:r>
              <a:rPr lang="en-GB" dirty="0" smtClean="0">
                <a:solidFill>
                  <a:srgbClr val="00B050"/>
                </a:solidFill>
              </a:rPr>
              <a:t>one with the smallest </a:t>
            </a:r>
            <a:r>
              <a:rPr lang="en-GB" dirty="0">
                <a:solidFill>
                  <a:srgbClr val="00B050"/>
                </a:solidFill>
              </a:rPr>
              <a:t>area to the </a:t>
            </a:r>
            <a:r>
              <a:rPr lang="en-GB" dirty="0" smtClean="0">
                <a:solidFill>
                  <a:srgbClr val="00B050"/>
                </a:solidFill>
              </a:rPr>
              <a:t>one with the greatest </a:t>
            </a:r>
            <a:r>
              <a:rPr lang="en-GB" dirty="0">
                <a:solidFill>
                  <a:srgbClr val="00B050"/>
                </a:solidFill>
              </a:rPr>
              <a:t>area but she has only included 3 shapes in her sequence when there should be </a:t>
            </a:r>
            <a:r>
              <a:rPr lang="en-GB" dirty="0" smtClean="0">
                <a:solidFill>
                  <a:srgbClr val="00B050"/>
                </a:solidFill>
              </a:rPr>
              <a:t>4. </a:t>
            </a:r>
            <a:r>
              <a:rPr lang="en-GB" dirty="0">
                <a:solidFill>
                  <a:srgbClr val="00B050"/>
                </a:solidFill>
              </a:rPr>
              <a:t>She has missed shape B out. The correct answer is: A, C, D and B.</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30" name="Rectangle 29"/>
          <p:cNvSpPr/>
          <p:nvPr/>
        </p:nvSpPr>
        <p:spPr>
          <a:xfrm>
            <a:off x="2392593"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smtClean="0">
                <a:solidFill>
                  <a:schemeClr val="bg1"/>
                </a:solidFill>
              </a:rPr>
              <a:t>Deeper</a:t>
            </a:r>
            <a:endParaRPr lang="en-GB" sz="1600" b="1" dirty="0">
              <a:solidFill>
                <a:schemeClr val="bg1"/>
              </a:solidFill>
            </a:endParaRPr>
          </a:p>
        </p:txBody>
      </p:sp>
      <p:sp>
        <p:nvSpPr>
          <p:cNvPr id="7" name="Rectangle 6"/>
          <p:cNvSpPr/>
          <p:nvPr/>
        </p:nvSpPr>
        <p:spPr>
          <a:xfrm>
            <a:off x="445574" y="702863"/>
            <a:ext cx="19470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Comparing Area</a:t>
            </a:r>
          </a:p>
        </p:txBody>
      </p:sp>
      <p:cxnSp>
        <p:nvCxnSpPr>
          <p:cNvPr id="8" name="Straight Connector 7"/>
          <p:cNvCxnSpPr/>
          <p:nvPr/>
        </p:nvCxnSpPr>
        <p:spPr>
          <a:xfrm>
            <a:off x="2395606"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253854260"/>
              </p:ext>
            </p:extLst>
          </p:nvPr>
        </p:nvGraphicFramePr>
        <p:xfrm>
          <a:off x="757468" y="1607072"/>
          <a:ext cx="4212000" cy="3888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xmlns="" val="716186639"/>
                    </a:ext>
                  </a:extLst>
                </a:gridCol>
                <a:gridCol w="324000">
                  <a:extLst>
                    <a:ext uri="{9D8B030D-6E8A-4147-A177-3AD203B41FA5}">
                      <a16:colId xmlns:a16="http://schemas.microsoft.com/office/drawing/2014/main" xmlns="" val="259031993"/>
                    </a:ext>
                  </a:extLst>
                </a:gridCol>
                <a:gridCol w="324000">
                  <a:extLst>
                    <a:ext uri="{9D8B030D-6E8A-4147-A177-3AD203B41FA5}">
                      <a16:colId xmlns:a16="http://schemas.microsoft.com/office/drawing/2014/main" xmlns="" val="1865385186"/>
                    </a:ext>
                  </a:extLst>
                </a:gridCol>
                <a:gridCol w="324000">
                  <a:extLst>
                    <a:ext uri="{9D8B030D-6E8A-4147-A177-3AD203B41FA5}">
                      <a16:colId xmlns:a16="http://schemas.microsoft.com/office/drawing/2014/main" xmlns="" val="3275894173"/>
                    </a:ext>
                  </a:extLst>
                </a:gridCol>
                <a:gridCol w="324000">
                  <a:extLst>
                    <a:ext uri="{9D8B030D-6E8A-4147-A177-3AD203B41FA5}">
                      <a16:colId xmlns:a16="http://schemas.microsoft.com/office/drawing/2014/main" xmlns="" val="1584356491"/>
                    </a:ext>
                  </a:extLst>
                </a:gridCol>
                <a:gridCol w="324000">
                  <a:extLst>
                    <a:ext uri="{9D8B030D-6E8A-4147-A177-3AD203B41FA5}">
                      <a16:colId xmlns:a16="http://schemas.microsoft.com/office/drawing/2014/main" xmlns="" val="2877818911"/>
                    </a:ext>
                  </a:extLst>
                </a:gridCol>
                <a:gridCol w="324000">
                  <a:extLst>
                    <a:ext uri="{9D8B030D-6E8A-4147-A177-3AD203B41FA5}">
                      <a16:colId xmlns:a16="http://schemas.microsoft.com/office/drawing/2014/main" xmlns="" val="3749983284"/>
                    </a:ext>
                  </a:extLst>
                </a:gridCol>
                <a:gridCol w="324000">
                  <a:extLst>
                    <a:ext uri="{9D8B030D-6E8A-4147-A177-3AD203B41FA5}">
                      <a16:colId xmlns:a16="http://schemas.microsoft.com/office/drawing/2014/main" xmlns="" val="2642411918"/>
                    </a:ext>
                  </a:extLst>
                </a:gridCol>
                <a:gridCol w="324000">
                  <a:extLst>
                    <a:ext uri="{9D8B030D-6E8A-4147-A177-3AD203B41FA5}">
                      <a16:colId xmlns:a16="http://schemas.microsoft.com/office/drawing/2014/main" xmlns="" val="3755648257"/>
                    </a:ext>
                  </a:extLst>
                </a:gridCol>
                <a:gridCol w="324000"/>
                <a:gridCol w="324000"/>
                <a:gridCol w="324000"/>
                <a:gridCol w="324000"/>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A</a:t>
                      </a:r>
                      <a:endParaRPr lang="en-GB" dirty="0">
                        <a:solidFill>
                          <a:schemeClr val="tx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t>B</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0200291"/>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smtClean="0"/>
                        <a:t>C</a:t>
                      </a: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757468" y="1203703"/>
            <a:ext cx="4576532" cy="276999"/>
          </a:xfrm>
          <a:prstGeom prst="rect">
            <a:avLst/>
          </a:prstGeom>
          <a:noFill/>
        </p:spPr>
        <p:txBody>
          <a:bodyPr wrap="square" lIns="0" tIns="0" rIns="0" bIns="0" rtlCol="0">
            <a:spAutoFit/>
          </a:bodyPr>
          <a:lstStyle/>
          <a:p>
            <a:pPr lvl="0" eaLnBrk="0" fontAlgn="base" hangingPunct="0">
              <a:spcBef>
                <a:spcPct val="0"/>
              </a:spcBef>
              <a:spcAft>
                <a:spcPct val="0"/>
              </a:spcAft>
            </a:pPr>
            <a:r>
              <a:rPr lang="en-GB" altLang="en-US" dirty="0"/>
              <a:t>Which one is the odd one out? Explain why.</a:t>
            </a:r>
          </a:p>
        </p:txBody>
      </p:sp>
      <p:sp>
        <p:nvSpPr>
          <p:cNvPr id="13" name="TextBox 12"/>
          <p:cNvSpPr txBox="1"/>
          <p:nvPr/>
        </p:nvSpPr>
        <p:spPr>
          <a:xfrm>
            <a:off x="5225278" y="2148979"/>
            <a:ext cx="3277372" cy="2723823"/>
          </a:xfrm>
          <a:prstGeom prst="rect">
            <a:avLst/>
          </a:prstGeom>
          <a:noFill/>
        </p:spPr>
        <p:txBody>
          <a:bodyPr wrap="square" lIns="0" tIns="0" rIns="0" bIns="0" rtlCol="0">
            <a:spAutoFit/>
          </a:bodyPr>
          <a:lstStyle/>
          <a:p>
            <a:pPr>
              <a:spcAft>
                <a:spcPts val="600"/>
              </a:spcAft>
            </a:pPr>
            <a:r>
              <a:rPr lang="en-GB" dirty="0" smtClean="0">
                <a:solidFill>
                  <a:srgbClr val="00B050"/>
                </a:solidFill>
              </a:rPr>
              <a:t>Possible </a:t>
            </a:r>
            <a:r>
              <a:rPr lang="en-GB" dirty="0">
                <a:solidFill>
                  <a:srgbClr val="00B050"/>
                </a:solidFill>
              </a:rPr>
              <a:t>answers:</a:t>
            </a:r>
          </a:p>
          <a:p>
            <a:r>
              <a:rPr lang="en-GB" dirty="0">
                <a:solidFill>
                  <a:srgbClr val="00B050"/>
                </a:solidFill>
              </a:rPr>
              <a:t>A is the odd one out because:</a:t>
            </a:r>
          </a:p>
          <a:p>
            <a:pPr marL="285750" indent="-285750">
              <a:buFont typeface="Arial" panose="020B0604020202020204" pitchFamily="34" charset="0"/>
              <a:buChar char="•"/>
            </a:pPr>
            <a:r>
              <a:rPr lang="en-GB" dirty="0" smtClean="0">
                <a:solidFill>
                  <a:srgbClr val="00B050"/>
                </a:solidFill>
              </a:rPr>
              <a:t>it </a:t>
            </a:r>
            <a:r>
              <a:rPr lang="en-GB" dirty="0">
                <a:solidFill>
                  <a:srgbClr val="00B050"/>
                </a:solidFill>
              </a:rPr>
              <a:t>has the greatest </a:t>
            </a:r>
            <a:r>
              <a:rPr lang="en-GB" dirty="0" smtClean="0">
                <a:solidFill>
                  <a:srgbClr val="00B050"/>
                </a:solidFill>
              </a:rPr>
              <a:t>area;</a:t>
            </a:r>
            <a:endParaRPr lang="en-GB" dirty="0">
              <a:solidFill>
                <a:srgbClr val="00B050"/>
              </a:solidFill>
            </a:endParaRPr>
          </a:p>
          <a:p>
            <a:pPr marL="285750" indent="-285750">
              <a:spcAft>
                <a:spcPts val="600"/>
              </a:spcAft>
              <a:buFont typeface="Arial" panose="020B0604020202020204" pitchFamily="34" charset="0"/>
              <a:buChar char="•"/>
            </a:pPr>
            <a:r>
              <a:rPr lang="en-GB" dirty="0" smtClean="0">
                <a:solidFill>
                  <a:srgbClr val="00B050"/>
                </a:solidFill>
              </a:rPr>
              <a:t>it </a:t>
            </a:r>
            <a:r>
              <a:rPr lang="en-GB" dirty="0">
                <a:solidFill>
                  <a:srgbClr val="00B050"/>
                </a:solidFill>
              </a:rPr>
              <a:t>is not </a:t>
            </a:r>
            <a:r>
              <a:rPr lang="en-GB" dirty="0" smtClean="0">
                <a:solidFill>
                  <a:srgbClr val="00B050"/>
                </a:solidFill>
              </a:rPr>
              <a:t>symmetrical.</a:t>
            </a:r>
          </a:p>
          <a:p>
            <a:r>
              <a:rPr lang="en-GB" dirty="0">
                <a:solidFill>
                  <a:srgbClr val="00B050"/>
                </a:solidFill>
              </a:rPr>
              <a:t>B is the odd one out because:</a:t>
            </a:r>
          </a:p>
          <a:p>
            <a:pPr marL="285750" indent="-285750">
              <a:spcAft>
                <a:spcPts val="600"/>
              </a:spcAft>
              <a:buFont typeface="Arial" panose="020B0604020202020204" pitchFamily="34" charset="0"/>
              <a:buChar char="•"/>
            </a:pPr>
            <a:r>
              <a:rPr lang="en-GB" dirty="0" smtClean="0">
                <a:solidFill>
                  <a:srgbClr val="00B050"/>
                </a:solidFill>
              </a:rPr>
              <a:t>its </a:t>
            </a:r>
            <a:r>
              <a:rPr lang="en-GB" dirty="0">
                <a:solidFill>
                  <a:srgbClr val="00B050"/>
                </a:solidFill>
              </a:rPr>
              <a:t>area is </a:t>
            </a:r>
            <a:r>
              <a:rPr lang="en-GB" dirty="0" smtClean="0">
                <a:solidFill>
                  <a:srgbClr val="00B050"/>
                </a:solidFill>
              </a:rPr>
              <a:t>even </a:t>
            </a:r>
            <a:r>
              <a:rPr lang="en-GB" dirty="0">
                <a:solidFill>
                  <a:srgbClr val="00B050"/>
                </a:solidFill>
              </a:rPr>
              <a:t>but the other </a:t>
            </a:r>
            <a:r>
              <a:rPr lang="en-GB" dirty="0" smtClean="0">
                <a:solidFill>
                  <a:srgbClr val="00B050"/>
                </a:solidFill>
              </a:rPr>
              <a:t>shapes’ </a:t>
            </a:r>
            <a:r>
              <a:rPr lang="en-GB" dirty="0">
                <a:solidFill>
                  <a:srgbClr val="00B050"/>
                </a:solidFill>
              </a:rPr>
              <a:t>areas are odd.</a:t>
            </a:r>
          </a:p>
          <a:p>
            <a:r>
              <a:rPr lang="en-GB" dirty="0">
                <a:solidFill>
                  <a:srgbClr val="00B050"/>
                </a:solidFill>
              </a:rPr>
              <a:t>C is the odd one out because:</a:t>
            </a:r>
          </a:p>
          <a:p>
            <a:pPr marL="285750" indent="-285750">
              <a:spcAft>
                <a:spcPts val="600"/>
              </a:spcAft>
              <a:buFont typeface="Arial" panose="020B0604020202020204" pitchFamily="34" charset="0"/>
              <a:buChar char="•"/>
            </a:pPr>
            <a:r>
              <a:rPr lang="en-GB" dirty="0" smtClean="0">
                <a:solidFill>
                  <a:srgbClr val="00B050"/>
                </a:solidFill>
              </a:rPr>
              <a:t>it </a:t>
            </a:r>
            <a:r>
              <a:rPr lang="en-GB" dirty="0">
                <a:solidFill>
                  <a:srgbClr val="00B050"/>
                </a:solidFill>
              </a:rPr>
              <a:t>has the smallest area</a:t>
            </a:r>
            <a:r>
              <a:rPr lang="en-GB" dirty="0" smtClean="0">
                <a:solidFill>
                  <a:srgbClr val="00B050"/>
                </a:solidFill>
              </a:rPr>
              <a:t>.</a:t>
            </a:r>
            <a:endParaRPr lang="en-GB" dirty="0">
              <a:solidFill>
                <a:srgbClr val="00B050"/>
              </a:solidFill>
            </a:endParaRPr>
          </a:p>
        </p:txBody>
      </p:sp>
      <p:sp>
        <p:nvSpPr>
          <p:cNvPr id="15" name="TextBox 14"/>
          <p:cNvSpPr txBox="1"/>
          <p:nvPr/>
        </p:nvSpPr>
        <p:spPr>
          <a:xfrm>
            <a:off x="1542908" y="2888526"/>
            <a:ext cx="369657" cy="369332"/>
          </a:xfrm>
          <a:prstGeom prst="rect">
            <a:avLst/>
          </a:prstGeom>
          <a:noFill/>
        </p:spPr>
        <p:txBody>
          <a:bodyPr wrap="square" lIns="0" tIns="0" rIns="0" bIns="0" rtlCol="0">
            <a:spAutoFit/>
          </a:bodyPr>
          <a:lstStyle/>
          <a:p>
            <a:pPr lvl="0" algn="ctr" eaLnBrk="0" fontAlgn="base" hangingPunct="0">
              <a:spcBef>
                <a:spcPct val="0"/>
              </a:spcBef>
              <a:spcAft>
                <a:spcPct val="0"/>
              </a:spcAft>
            </a:pPr>
            <a:r>
              <a:rPr lang="en-GB" altLang="en-US" sz="2400" dirty="0" smtClean="0">
                <a:solidFill>
                  <a:srgbClr val="00B050"/>
                </a:solidFill>
              </a:rPr>
              <a:t>23</a:t>
            </a:r>
            <a:endParaRPr lang="en-GB" altLang="en-US" sz="2400" dirty="0">
              <a:solidFill>
                <a:srgbClr val="00B050"/>
              </a:solidFill>
            </a:endParaRPr>
          </a:p>
        </p:txBody>
      </p:sp>
      <p:sp>
        <p:nvSpPr>
          <p:cNvPr id="17" name="TextBox 16"/>
          <p:cNvSpPr txBox="1"/>
          <p:nvPr/>
        </p:nvSpPr>
        <p:spPr>
          <a:xfrm>
            <a:off x="4387171" y="2240826"/>
            <a:ext cx="369657" cy="369332"/>
          </a:xfrm>
          <a:prstGeom prst="rect">
            <a:avLst/>
          </a:prstGeom>
          <a:noFill/>
        </p:spPr>
        <p:txBody>
          <a:bodyPr wrap="square" lIns="0" tIns="0" rIns="0" bIns="0" rtlCol="0">
            <a:spAutoFit/>
          </a:bodyPr>
          <a:lstStyle/>
          <a:p>
            <a:pPr lvl="0" algn="ctr" eaLnBrk="0" fontAlgn="base" hangingPunct="0">
              <a:spcBef>
                <a:spcPct val="0"/>
              </a:spcBef>
              <a:spcAft>
                <a:spcPct val="0"/>
              </a:spcAft>
            </a:pPr>
            <a:r>
              <a:rPr lang="en-GB" altLang="en-US" sz="2400" dirty="0" smtClean="0">
                <a:solidFill>
                  <a:srgbClr val="00B050"/>
                </a:solidFill>
              </a:rPr>
              <a:t>20</a:t>
            </a:r>
            <a:endParaRPr lang="en-GB" altLang="en-US" sz="2400" dirty="0">
              <a:solidFill>
                <a:srgbClr val="00B050"/>
              </a:solidFill>
            </a:endParaRPr>
          </a:p>
        </p:txBody>
      </p:sp>
      <p:sp>
        <p:nvSpPr>
          <p:cNvPr id="18" name="TextBox 17"/>
          <p:cNvSpPr txBox="1"/>
          <p:nvPr/>
        </p:nvSpPr>
        <p:spPr>
          <a:xfrm>
            <a:off x="2022936" y="4833940"/>
            <a:ext cx="369657" cy="369332"/>
          </a:xfrm>
          <a:prstGeom prst="rect">
            <a:avLst/>
          </a:prstGeom>
          <a:noFill/>
        </p:spPr>
        <p:txBody>
          <a:bodyPr wrap="square" lIns="0" tIns="0" rIns="0" bIns="0" rtlCol="0">
            <a:spAutoFit/>
          </a:bodyPr>
          <a:lstStyle/>
          <a:p>
            <a:pPr lvl="0" algn="ctr" eaLnBrk="0" fontAlgn="base" hangingPunct="0">
              <a:spcBef>
                <a:spcPct val="0"/>
              </a:spcBef>
              <a:spcAft>
                <a:spcPct val="0"/>
              </a:spcAft>
            </a:pPr>
            <a:r>
              <a:rPr lang="en-GB" altLang="en-US" sz="2400" dirty="0" smtClean="0">
                <a:solidFill>
                  <a:srgbClr val="00B050"/>
                </a:solidFill>
              </a:rPr>
              <a:t>15</a:t>
            </a:r>
            <a:endParaRPr lang="en-GB" altLang="en-US" sz="2400" dirty="0">
              <a:solidFill>
                <a:srgbClr val="00B050"/>
              </a:solidFill>
            </a:endParaRPr>
          </a:p>
        </p:txBody>
      </p:sp>
    </p:spTree>
    <p:extLst>
      <p:ext uri="{BB962C8B-B14F-4D97-AF65-F5344CB8AC3E}">
        <p14:creationId xmlns:p14="http://schemas.microsoft.com/office/powerpoint/2010/main" val="3877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30" name="Rectangle 29"/>
          <p:cNvSpPr/>
          <p:nvPr/>
        </p:nvSpPr>
        <p:spPr>
          <a:xfrm>
            <a:off x="2392593"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smtClean="0">
                <a:solidFill>
                  <a:schemeClr val="bg1"/>
                </a:solidFill>
              </a:rPr>
              <a:t>Deeper</a:t>
            </a:r>
            <a:endParaRPr lang="en-GB" sz="1600" b="1" dirty="0">
              <a:solidFill>
                <a:schemeClr val="bg1"/>
              </a:solidFill>
            </a:endParaRPr>
          </a:p>
        </p:txBody>
      </p:sp>
      <p:sp>
        <p:nvSpPr>
          <p:cNvPr id="7" name="Rectangle 6"/>
          <p:cNvSpPr/>
          <p:nvPr/>
        </p:nvSpPr>
        <p:spPr>
          <a:xfrm>
            <a:off x="445574" y="702863"/>
            <a:ext cx="19470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Comparing Area</a:t>
            </a:r>
          </a:p>
        </p:txBody>
      </p:sp>
      <p:cxnSp>
        <p:nvCxnSpPr>
          <p:cNvPr id="8" name="Straight Connector 7"/>
          <p:cNvCxnSpPr/>
          <p:nvPr/>
        </p:nvCxnSpPr>
        <p:spPr>
          <a:xfrm>
            <a:off x="2395606"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2374222796"/>
              </p:ext>
            </p:extLst>
          </p:nvPr>
        </p:nvGraphicFramePr>
        <p:xfrm>
          <a:off x="2152976" y="3008913"/>
          <a:ext cx="2268000" cy="1620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xmlns="" val="716186639"/>
                    </a:ext>
                  </a:extLst>
                </a:gridCol>
                <a:gridCol w="324000">
                  <a:extLst>
                    <a:ext uri="{9D8B030D-6E8A-4147-A177-3AD203B41FA5}">
                      <a16:colId xmlns:a16="http://schemas.microsoft.com/office/drawing/2014/main" xmlns="" val="259031993"/>
                    </a:ext>
                  </a:extLst>
                </a:gridCol>
                <a:gridCol w="324000">
                  <a:extLst>
                    <a:ext uri="{9D8B030D-6E8A-4147-A177-3AD203B41FA5}">
                      <a16:colId xmlns:a16="http://schemas.microsoft.com/office/drawing/2014/main" xmlns="" val="1865385186"/>
                    </a:ext>
                  </a:extLst>
                </a:gridCol>
                <a:gridCol w="324000">
                  <a:extLst>
                    <a:ext uri="{9D8B030D-6E8A-4147-A177-3AD203B41FA5}">
                      <a16:colId xmlns:a16="http://schemas.microsoft.com/office/drawing/2014/main" xmlns="" val="3275894173"/>
                    </a:ext>
                  </a:extLst>
                </a:gridCol>
                <a:gridCol w="324000">
                  <a:extLst>
                    <a:ext uri="{9D8B030D-6E8A-4147-A177-3AD203B41FA5}">
                      <a16:colId xmlns:a16="http://schemas.microsoft.com/office/drawing/2014/main" xmlns="" val="1584356491"/>
                    </a:ext>
                  </a:extLst>
                </a:gridCol>
                <a:gridCol w="324000">
                  <a:extLst>
                    <a:ext uri="{9D8B030D-6E8A-4147-A177-3AD203B41FA5}">
                      <a16:colId xmlns:a16="http://schemas.microsoft.com/office/drawing/2014/main" xmlns="" val="2877818911"/>
                    </a:ext>
                  </a:extLst>
                </a:gridCol>
                <a:gridCol w="324000"/>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chemeClr val="tx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0200291"/>
                  </a:ext>
                </a:extLst>
              </a:tr>
            </a:tbl>
          </a:graphicData>
        </a:graphic>
      </p:graphicFrame>
      <p:sp>
        <p:nvSpPr>
          <p:cNvPr id="10" name="TextBox 9"/>
          <p:cNvSpPr txBox="1"/>
          <p:nvPr/>
        </p:nvSpPr>
        <p:spPr>
          <a:xfrm>
            <a:off x="757467" y="1176808"/>
            <a:ext cx="7291158" cy="553998"/>
          </a:xfrm>
          <a:prstGeom prst="rect">
            <a:avLst/>
          </a:prstGeom>
          <a:noFill/>
        </p:spPr>
        <p:txBody>
          <a:bodyPr wrap="square" lIns="0" tIns="0" rIns="0" bIns="0" rtlCol="0">
            <a:spAutoFit/>
          </a:bodyPr>
          <a:lstStyle/>
          <a:p>
            <a:pPr lvl="0" eaLnBrk="0" fontAlgn="base" hangingPunct="0">
              <a:spcBef>
                <a:spcPct val="0"/>
              </a:spcBef>
              <a:spcAft>
                <a:spcPct val="0"/>
              </a:spcAft>
            </a:pPr>
            <a:r>
              <a:rPr lang="en-GB" altLang="en-US" dirty="0"/>
              <a:t>Josie and Lyle are having a disagreement over the area of their shapes. Read their statements. Who is correct? Explain </a:t>
            </a:r>
            <a:r>
              <a:rPr lang="en-GB" altLang="en-US" dirty="0" smtClean="0"/>
              <a:t>why</a:t>
            </a:r>
            <a:r>
              <a:rPr lang="en-GB" altLang="en-US" dirty="0"/>
              <a:t>.</a:t>
            </a:r>
          </a:p>
        </p:txBody>
      </p:sp>
      <p:graphicFrame>
        <p:nvGraphicFramePr>
          <p:cNvPr id="11" name="Table 4">
            <a:extLst>
              <a:ext uri="{FF2B5EF4-FFF2-40B4-BE49-F238E27FC236}">
                <a16:creationId xmlns:a16="http://schemas.microsoft.com/office/drawing/2014/main" xmlns="" id="{1F3AA3D0-91CB-46B4-B54C-4C53E7861B7B}"/>
              </a:ext>
            </a:extLst>
          </p:cNvPr>
          <p:cNvGraphicFramePr>
            <a:graphicFrameLocks noGrp="1"/>
          </p:cNvGraphicFramePr>
          <p:nvPr>
            <p:extLst>
              <p:ext uri="{D42A27DB-BD31-4B8C-83A1-F6EECF244321}">
                <p14:modId xmlns:p14="http://schemas.microsoft.com/office/powerpoint/2010/main" val="1608131580"/>
              </p:ext>
            </p:extLst>
          </p:nvPr>
        </p:nvGraphicFramePr>
        <p:xfrm>
          <a:off x="4719576" y="2998714"/>
          <a:ext cx="2268000" cy="1620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xmlns="" val="716186639"/>
                    </a:ext>
                  </a:extLst>
                </a:gridCol>
                <a:gridCol w="324000">
                  <a:extLst>
                    <a:ext uri="{9D8B030D-6E8A-4147-A177-3AD203B41FA5}">
                      <a16:colId xmlns:a16="http://schemas.microsoft.com/office/drawing/2014/main" xmlns="" val="259031993"/>
                    </a:ext>
                  </a:extLst>
                </a:gridCol>
                <a:gridCol w="324000">
                  <a:extLst>
                    <a:ext uri="{9D8B030D-6E8A-4147-A177-3AD203B41FA5}">
                      <a16:colId xmlns:a16="http://schemas.microsoft.com/office/drawing/2014/main" xmlns="" val="1865385186"/>
                    </a:ext>
                  </a:extLst>
                </a:gridCol>
                <a:gridCol w="324000">
                  <a:extLst>
                    <a:ext uri="{9D8B030D-6E8A-4147-A177-3AD203B41FA5}">
                      <a16:colId xmlns:a16="http://schemas.microsoft.com/office/drawing/2014/main" xmlns="" val="3275894173"/>
                    </a:ext>
                  </a:extLst>
                </a:gridCol>
                <a:gridCol w="324000">
                  <a:extLst>
                    <a:ext uri="{9D8B030D-6E8A-4147-A177-3AD203B41FA5}">
                      <a16:colId xmlns:a16="http://schemas.microsoft.com/office/drawing/2014/main" xmlns="" val="1584356491"/>
                    </a:ext>
                  </a:extLst>
                </a:gridCol>
                <a:gridCol w="324000">
                  <a:extLst>
                    <a:ext uri="{9D8B030D-6E8A-4147-A177-3AD203B41FA5}">
                      <a16:colId xmlns:a16="http://schemas.microsoft.com/office/drawing/2014/main" xmlns="" val="2877818911"/>
                    </a:ext>
                  </a:extLst>
                </a:gridCol>
                <a:gridCol w="324000"/>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chemeClr val="tx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0200291"/>
                  </a:ext>
                </a:extLst>
              </a:tr>
            </a:tbl>
          </a:graphicData>
        </a:graphic>
      </p:graphicFrame>
      <p:grpSp>
        <p:nvGrpSpPr>
          <p:cNvPr id="18" name="Group 17"/>
          <p:cNvGrpSpPr/>
          <p:nvPr/>
        </p:nvGrpSpPr>
        <p:grpSpPr>
          <a:xfrm>
            <a:off x="2099311" y="1847129"/>
            <a:ext cx="2388212" cy="1014020"/>
            <a:chOff x="2099311" y="2257265"/>
            <a:chExt cx="2388212" cy="1014020"/>
          </a:xfrm>
        </p:grpSpPr>
        <p:sp>
          <p:nvSpPr>
            <p:cNvPr id="2" name="Rounded Rectangle 1"/>
            <p:cNvSpPr/>
            <p:nvPr/>
          </p:nvSpPr>
          <p:spPr>
            <a:xfrm>
              <a:off x="2099311" y="2257265"/>
              <a:ext cx="2388212" cy="1014020"/>
            </a:xfrm>
            <a:prstGeom prst="roundRect">
              <a:avLst/>
            </a:prstGeom>
            <a:solidFill>
              <a:srgbClr val="6AA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183788" y="2319730"/>
              <a:ext cx="2219258" cy="889090"/>
            </a:xfrm>
            <a:prstGeom prst="rect">
              <a:avLst/>
            </a:prstGeom>
            <a:noFill/>
          </p:spPr>
          <p:txBody>
            <a:bodyPr wrap="square" lIns="0" tIns="0" rIns="0" bIns="0" rtlCol="0">
              <a:spAutoFit/>
            </a:bodyPr>
            <a:lstStyle/>
            <a:p>
              <a:pPr algn="ctr">
                <a:lnSpc>
                  <a:spcPct val="107000"/>
                </a:lnSpc>
                <a:spcAft>
                  <a:spcPts val="800"/>
                </a:spcAft>
              </a:pPr>
              <a:r>
                <a:rPr lang="en-GB" dirty="0">
                  <a:solidFill>
                    <a:schemeClr val="bg1"/>
                  </a:solidFill>
                  <a:ea typeface="Calibri" panose="020F0502020204030204" pitchFamily="34" charset="0"/>
                  <a:cs typeface="Times New Roman" panose="02020603050405020304" pitchFamily="18" charset="0"/>
                </a:rPr>
                <a:t>The area of my shape is double the area of Lyle’s shape.</a:t>
              </a:r>
            </a:p>
          </p:txBody>
        </p:sp>
      </p:grpSp>
      <p:grpSp>
        <p:nvGrpSpPr>
          <p:cNvPr id="19" name="Group 18"/>
          <p:cNvGrpSpPr/>
          <p:nvPr/>
        </p:nvGrpSpPr>
        <p:grpSpPr>
          <a:xfrm>
            <a:off x="4676843" y="1847129"/>
            <a:ext cx="2388212" cy="1014020"/>
            <a:chOff x="4676843" y="2257265"/>
            <a:chExt cx="2388212" cy="1014020"/>
          </a:xfrm>
        </p:grpSpPr>
        <p:sp>
          <p:nvSpPr>
            <p:cNvPr id="15" name="Rounded Rectangle 14"/>
            <p:cNvSpPr/>
            <p:nvPr/>
          </p:nvSpPr>
          <p:spPr>
            <a:xfrm>
              <a:off x="4676843" y="2257265"/>
              <a:ext cx="2388212" cy="1014020"/>
            </a:xfrm>
            <a:prstGeom prst="roundRect">
              <a:avLst/>
            </a:prstGeom>
            <a:solidFill>
              <a:srgbClr val="E7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772093" y="2319730"/>
              <a:ext cx="2219258" cy="889090"/>
            </a:xfrm>
            <a:prstGeom prst="rect">
              <a:avLst/>
            </a:prstGeom>
            <a:noFill/>
          </p:spPr>
          <p:txBody>
            <a:bodyPr wrap="square" lIns="0" tIns="0" rIns="0" bIns="0" rtlCol="0">
              <a:spAutoFit/>
            </a:bodyPr>
            <a:lstStyle/>
            <a:p>
              <a:pPr algn="ctr">
                <a:lnSpc>
                  <a:spcPct val="107000"/>
                </a:lnSpc>
                <a:spcAft>
                  <a:spcPts val="800"/>
                </a:spcAft>
              </a:pPr>
              <a:r>
                <a:rPr lang="en-GB" dirty="0">
                  <a:solidFill>
                    <a:schemeClr val="bg1"/>
                  </a:solidFill>
                  <a:ea typeface="Calibri" panose="020F0502020204030204" pitchFamily="34" charset="0"/>
                  <a:cs typeface="Times New Roman" panose="02020603050405020304" pitchFamily="18" charset="0"/>
                </a:rPr>
                <a:t>The area of my shape </a:t>
              </a:r>
              <a:r>
                <a:rPr lang="en-GB" dirty="0" smtClean="0">
                  <a:solidFill>
                    <a:schemeClr val="bg1"/>
                  </a:solidFill>
                  <a:ea typeface="Calibri" panose="020F0502020204030204" pitchFamily="34" charset="0"/>
                  <a:cs typeface="Times New Roman" panose="02020603050405020304" pitchFamily="18" charset="0"/>
                </a:rPr>
                <a:t>is less </a:t>
              </a:r>
              <a:r>
                <a:rPr lang="en-GB" dirty="0">
                  <a:solidFill>
                    <a:schemeClr val="bg1"/>
                  </a:solidFill>
                  <a:ea typeface="Calibri" panose="020F0502020204030204" pitchFamily="34" charset="0"/>
                  <a:cs typeface="Times New Roman" panose="02020603050405020304" pitchFamily="18" charset="0"/>
                </a:rPr>
                <a:t>than the area of </a:t>
              </a:r>
              <a:r>
                <a:rPr lang="en-GB" dirty="0" smtClean="0">
                  <a:solidFill>
                    <a:schemeClr val="bg1"/>
                  </a:solidFill>
                  <a:ea typeface="Calibri" panose="020F0502020204030204" pitchFamily="34" charset="0"/>
                  <a:cs typeface="Times New Roman" panose="02020603050405020304" pitchFamily="18" charset="0"/>
                </a:rPr>
                <a:t>Josie’s </a:t>
              </a:r>
              <a:r>
                <a:rPr lang="en-GB" dirty="0">
                  <a:solidFill>
                    <a:schemeClr val="bg1"/>
                  </a:solidFill>
                  <a:ea typeface="Calibri" panose="020F0502020204030204" pitchFamily="34" charset="0"/>
                  <a:cs typeface="Times New Roman" panose="02020603050405020304" pitchFamily="18" charset="0"/>
                </a:rPr>
                <a:t>shape.</a:t>
              </a:r>
            </a:p>
          </p:txBody>
        </p:sp>
      </p:grpSp>
      <p:sp>
        <p:nvSpPr>
          <p:cNvPr id="3" name="Isosceles Triangle 2"/>
          <p:cNvSpPr/>
          <p:nvPr/>
        </p:nvSpPr>
        <p:spPr>
          <a:xfrm rot="5400000">
            <a:off x="7194212" y="2023535"/>
            <a:ext cx="139375" cy="444545"/>
          </a:xfrm>
          <a:prstGeom prst="triangle">
            <a:avLst/>
          </a:prstGeom>
          <a:solidFill>
            <a:srgbClr val="E7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p:cNvSpPr/>
          <p:nvPr/>
        </p:nvSpPr>
        <p:spPr>
          <a:xfrm rot="16200000">
            <a:off x="1807351" y="2023535"/>
            <a:ext cx="139375" cy="444545"/>
          </a:xfrm>
          <a:prstGeom prst="triangle">
            <a:avLst/>
          </a:prstGeom>
          <a:solidFill>
            <a:srgbClr val="6AA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81" y="1838165"/>
            <a:ext cx="1243936" cy="43557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4675" y="1628505"/>
            <a:ext cx="1283715" cy="4429395"/>
          </a:xfrm>
          <a:prstGeom prst="rect">
            <a:avLst/>
          </a:prstGeom>
        </p:spPr>
      </p:pic>
      <p:sp>
        <p:nvSpPr>
          <p:cNvPr id="17" name="Rectangle 16"/>
          <p:cNvSpPr/>
          <p:nvPr/>
        </p:nvSpPr>
        <p:spPr>
          <a:xfrm>
            <a:off x="2099311" y="4699119"/>
            <a:ext cx="4993633" cy="1477328"/>
          </a:xfrm>
          <a:prstGeom prst="rect">
            <a:avLst/>
          </a:prstGeom>
        </p:spPr>
        <p:txBody>
          <a:bodyPr wrap="square">
            <a:spAutoFit/>
          </a:bodyPr>
          <a:lstStyle/>
          <a:p>
            <a:pPr algn="ctr"/>
            <a:r>
              <a:rPr lang="en-GB" dirty="0">
                <a:solidFill>
                  <a:srgbClr val="00B050"/>
                </a:solidFill>
              </a:rPr>
              <a:t>Lyle is </a:t>
            </a:r>
            <a:r>
              <a:rPr lang="en-GB" dirty="0" smtClean="0">
                <a:solidFill>
                  <a:srgbClr val="00B050"/>
                </a:solidFill>
              </a:rPr>
              <a:t>correct: </a:t>
            </a:r>
            <a:r>
              <a:rPr lang="en-GB" dirty="0" smtClean="0">
                <a:solidFill>
                  <a:srgbClr val="00B050"/>
                </a:solidFill>
              </a:rPr>
              <a:t>his </a:t>
            </a:r>
            <a:r>
              <a:rPr lang="en-GB" dirty="0">
                <a:solidFill>
                  <a:srgbClr val="00B050"/>
                </a:solidFill>
              </a:rPr>
              <a:t>shape has an area of 8 squares and </a:t>
            </a:r>
            <a:r>
              <a:rPr lang="en-GB" dirty="0" smtClean="0">
                <a:solidFill>
                  <a:srgbClr val="00B050"/>
                </a:solidFill>
              </a:rPr>
              <a:t>Josie’s </a:t>
            </a:r>
            <a:r>
              <a:rPr lang="en-GB" dirty="0">
                <a:solidFill>
                  <a:srgbClr val="00B050"/>
                </a:solidFill>
              </a:rPr>
              <a:t>has an area of 15.</a:t>
            </a:r>
          </a:p>
          <a:p>
            <a:pPr algn="ctr"/>
            <a:r>
              <a:rPr lang="en-GB" dirty="0" smtClean="0">
                <a:solidFill>
                  <a:srgbClr val="00B050"/>
                </a:solidFill>
              </a:rPr>
              <a:t>Lyle’s </a:t>
            </a:r>
            <a:r>
              <a:rPr lang="en-GB" dirty="0">
                <a:solidFill>
                  <a:srgbClr val="00B050"/>
                </a:solidFill>
              </a:rPr>
              <a:t>shape has an area of 8 and double 8 makes 16. </a:t>
            </a:r>
            <a:r>
              <a:rPr lang="en-GB" dirty="0" smtClean="0">
                <a:solidFill>
                  <a:srgbClr val="00B050"/>
                </a:solidFill>
              </a:rPr>
              <a:t>Josie’s </a:t>
            </a:r>
            <a:r>
              <a:rPr lang="en-GB" dirty="0">
                <a:solidFill>
                  <a:srgbClr val="00B050"/>
                </a:solidFill>
              </a:rPr>
              <a:t>shape only has an area of </a:t>
            </a:r>
            <a:r>
              <a:rPr lang="en-GB" dirty="0" smtClean="0">
                <a:solidFill>
                  <a:srgbClr val="00B050"/>
                </a:solidFill>
              </a:rPr>
              <a:t>15, </a:t>
            </a:r>
            <a:r>
              <a:rPr lang="en-GB" dirty="0">
                <a:solidFill>
                  <a:srgbClr val="00B050"/>
                </a:solidFill>
              </a:rPr>
              <a:t>not </a:t>
            </a:r>
            <a:r>
              <a:rPr lang="en-GB" dirty="0" smtClean="0">
                <a:solidFill>
                  <a:srgbClr val="00B050"/>
                </a:solidFill>
              </a:rPr>
              <a:t>16, </a:t>
            </a:r>
            <a:r>
              <a:rPr lang="en-GB" dirty="0">
                <a:solidFill>
                  <a:srgbClr val="00B050"/>
                </a:solidFill>
              </a:rPr>
              <a:t>which makes her incorrect.</a:t>
            </a:r>
            <a:endParaRPr lang="en-GB" dirty="0"/>
          </a:p>
        </p:txBody>
      </p:sp>
    </p:spTree>
    <p:extLst>
      <p:ext uri="{BB962C8B-B14F-4D97-AF65-F5344CB8AC3E}">
        <p14:creationId xmlns:p14="http://schemas.microsoft.com/office/powerpoint/2010/main" val="116747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427BB997-074F-4A73-BCC3-A160949C16AA}" vid="{3779DEE8-1EA6-4D01-BADE-96D173D04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507</TotalTime>
  <Words>717</Words>
  <Application>Microsoft Office PowerPoint</Application>
  <PresentationFormat>On-screen Show (4:3)</PresentationFormat>
  <Paragraphs>137</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Twinkl</vt:lpstr>
      <vt:lpstr>Tuffy-TTF</vt:lpstr>
      <vt:lpstr>Calibri</vt:lpstr>
      <vt:lpstr>Times New Roman</vt:lpstr>
      <vt:lpstr>Kalam</vt:lpstr>
      <vt:lpstr>Tuffy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Ford</dc:creator>
  <cp:lastModifiedBy>Jacqui Ford</cp:lastModifiedBy>
  <cp:revision>21</cp:revision>
  <dcterms:created xsi:type="dcterms:W3CDTF">2019-12-19T12:18:42Z</dcterms:created>
  <dcterms:modified xsi:type="dcterms:W3CDTF">2020-01-07T16:50:07Z</dcterms:modified>
</cp:coreProperties>
</file>