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9"/>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9162-B95A-874C-9602-579B8775B4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F3DDE7-5918-5944-886D-CB749F312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3B24CE8-4359-DE43-92F6-BD1E80E47537}"/>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A1D99DB7-CADA-134D-9234-9870D967D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D601C-BC96-3E44-B7A4-C7088BD500AD}"/>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381773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C9EA-F09B-2D45-9C42-958480C36C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8F4799-EA5D-F44C-9594-067EF553B0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0B175C-C4B0-B144-954A-FFCB7B158E38}"/>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42284FFC-F513-F94A-BDE4-88C8476F0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C3C5F-BEC2-5C40-9C4A-A14676D90506}"/>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5562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5638C-DA8B-B84C-B913-969B1D34163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F2C45C-787A-9C4F-9287-DB1262C5BA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52EC72-D955-0246-865A-D00647C5C058}"/>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4FDAEE50-E049-1144-B37A-A73B54350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5D454-BE9C-8247-B6E5-E3F600E656EA}"/>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278062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F131-9A2F-064E-AF42-F018C7CA76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BB52EA8-423C-A44F-B256-7818B0E58A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5A1109-549F-C547-A02E-035C289ECDD9}"/>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5B098F7F-EA08-0D42-8360-B041DCC32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E14AA-C5E7-9740-941D-45599EF98D2F}"/>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340415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2612-F425-6142-8BFC-10A7A6C858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3DCABFC-71C2-3048-89E8-2E5170718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81AE17-5E52-CC42-9354-1AFFF7EAF735}"/>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79B46BA0-1CF9-2F47-A4D2-F13B63A2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E6B83-3C85-6C48-92E1-2777B854CA1A}"/>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350519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FACE-6A49-714C-8414-2B9EC534BD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516FEC-F599-F74C-A613-5C031C8ECCC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700EF8-68EE-9D4F-BB82-A71BDAD1C2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A5140D4-FE1A-234F-AE15-5A8E48EE8DD9}"/>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6" name="Footer Placeholder 5">
            <a:extLst>
              <a:ext uri="{FF2B5EF4-FFF2-40B4-BE49-F238E27FC236}">
                <a16:creationId xmlns:a16="http://schemas.microsoft.com/office/drawing/2014/main" id="{4102E1F6-2E53-794B-8B1F-00004876C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8B5E3-3B8A-0C42-9E16-033FB2877449}"/>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1593147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62B0-7660-5D46-BCB7-1E82589A1D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E30CAE-DDC0-8049-BAE2-1919D57A8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DDB8EE-89ED-D441-B5B7-234993741A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FD777F-12A7-2945-87CA-FC9F4F5A1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738260F-58EE-284B-8990-7DB879880EB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BE96E05-EC08-3449-A118-46DCB7E3F83D}"/>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8" name="Footer Placeholder 7">
            <a:extLst>
              <a:ext uri="{FF2B5EF4-FFF2-40B4-BE49-F238E27FC236}">
                <a16:creationId xmlns:a16="http://schemas.microsoft.com/office/drawing/2014/main" id="{48E8E918-49C7-3743-803B-AE50A0D1F9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4E6F69-FBEB-884B-90B3-C8E2481E3382}"/>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351745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B61B-3C88-2346-8985-E5DAB509670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D4B0208-D20A-9F4C-A129-A1B785DFBE03}"/>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4" name="Footer Placeholder 3">
            <a:extLst>
              <a:ext uri="{FF2B5EF4-FFF2-40B4-BE49-F238E27FC236}">
                <a16:creationId xmlns:a16="http://schemas.microsoft.com/office/drawing/2014/main" id="{CF272964-2C61-4A4B-8DE9-E6802884B3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FAFC3-36C8-154D-9BA8-E9DB1912545D}"/>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252386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AD64B-48BD-4143-A130-FA6955A4CE4B}"/>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3" name="Footer Placeholder 2">
            <a:extLst>
              <a:ext uri="{FF2B5EF4-FFF2-40B4-BE49-F238E27FC236}">
                <a16:creationId xmlns:a16="http://schemas.microsoft.com/office/drawing/2014/main" id="{84370A6C-7A34-7342-A91D-30DE486B5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5FFD7-A5B6-5A46-B5D8-EADC455D783C}"/>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198237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4B1F-227E-AB4B-87AA-039CA014FB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F20B7-48A7-7445-ABBF-4D0F95536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CE10226-442D-614C-98BA-963BED77A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C954F6-F193-9D45-A580-42AA91173CBD}"/>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6" name="Footer Placeholder 5">
            <a:extLst>
              <a:ext uri="{FF2B5EF4-FFF2-40B4-BE49-F238E27FC236}">
                <a16:creationId xmlns:a16="http://schemas.microsoft.com/office/drawing/2014/main" id="{6395142D-DB54-CA4C-B17B-BD6B24005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B742C-4DF6-B549-BA9F-2CF8ED66F1AC}"/>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53291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FDC7-0829-AF43-A2BB-AB0DC01E72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A6A7B6-B2F3-D44A-9E2B-3E60205DC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964679-4A9E-DD44-9328-EA2347A51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636C57-CA0C-6B48-8649-39310F3CC046}"/>
              </a:ext>
            </a:extLst>
          </p:cNvPr>
          <p:cNvSpPr>
            <a:spLocks noGrp="1"/>
          </p:cNvSpPr>
          <p:nvPr>
            <p:ph type="dt" sz="half" idx="10"/>
          </p:nvPr>
        </p:nvSpPr>
        <p:spPr/>
        <p:txBody>
          <a:bodyPr/>
          <a:lstStyle/>
          <a:p>
            <a:fld id="{4E6861BD-F3F9-9B49-9C97-B66218D2C528}" type="datetimeFigureOut">
              <a:rPr lang="en-US" smtClean="0"/>
              <a:t>1/13/21</a:t>
            </a:fld>
            <a:endParaRPr lang="en-US"/>
          </a:p>
        </p:txBody>
      </p:sp>
      <p:sp>
        <p:nvSpPr>
          <p:cNvPr id="6" name="Footer Placeholder 5">
            <a:extLst>
              <a:ext uri="{FF2B5EF4-FFF2-40B4-BE49-F238E27FC236}">
                <a16:creationId xmlns:a16="http://schemas.microsoft.com/office/drawing/2014/main" id="{0C46A3C2-E9DE-CF42-BDE0-4C55C3C04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64E73-476C-274E-8186-3328DC3FA6EC}"/>
              </a:ext>
            </a:extLst>
          </p:cNvPr>
          <p:cNvSpPr>
            <a:spLocks noGrp="1"/>
          </p:cNvSpPr>
          <p:nvPr>
            <p:ph type="sldNum" sz="quarter" idx="12"/>
          </p:nvPr>
        </p:nvSpPr>
        <p:spPr/>
        <p:txBody>
          <a:bodyPr/>
          <a:lstStyle/>
          <a:p>
            <a:fld id="{5DA9493E-D62C-D049-800B-FEA144C4F0F5}" type="slidenum">
              <a:rPr lang="en-US" smtClean="0"/>
              <a:t>‹#›</a:t>
            </a:fld>
            <a:endParaRPr lang="en-US"/>
          </a:p>
        </p:txBody>
      </p:sp>
    </p:spTree>
    <p:extLst>
      <p:ext uri="{BB962C8B-B14F-4D97-AF65-F5344CB8AC3E}">
        <p14:creationId xmlns:p14="http://schemas.microsoft.com/office/powerpoint/2010/main" val="3833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49566-36EA-9740-9A55-0DCFDD129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196F56-AE16-D045-B248-4A3528D3B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48EFB5-CDAA-5B4C-9106-EFB612A68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861BD-F3F9-9B49-9C97-B66218D2C528}" type="datetimeFigureOut">
              <a:rPr lang="en-US" smtClean="0"/>
              <a:t>1/13/21</a:t>
            </a:fld>
            <a:endParaRPr lang="en-US"/>
          </a:p>
        </p:txBody>
      </p:sp>
      <p:sp>
        <p:nvSpPr>
          <p:cNvPr id="5" name="Footer Placeholder 4">
            <a:extLst>
              <a:ext uri="{FF2B5EF4-FFF2-40B4-BE49-F238E27FC236}">
                <a16:creationId xmlns:a16="http://schemas.microsoft.com/office/drawing/2014/main" id="{BD72FA47-F60D-C541-82DF-A119A5DAB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D56EED-190D-964C-BD34-8C821A359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9493E-D62C-D049-800B-FEA144C4F0F5}" type="slidenum">
              <a:rPr lang="en-US" smtClean="0"/>
              <a:t>‹#›</a:t>
            </a:fld>
            <a:endParaRPr lang="en-US"/>
          </a:p>
        </p:txBody>
      </p:sp>
    </p:spTree>
    <p:extLst>
      <p:ext uri="{BB962C8B-B14F-4D97-AF65-F5344CB8AC3E}">
        <p14:creationId xmlns:p14="http://schemas.microsoft.com/office/powerpoint/2010/main" val="3565441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image" Target="../media/image10.tiff"/><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tiff"/><Relationship Id="rId3" Type="http://schemas.openxmlformats.org/officeDocument/2006/relationships/image" Target="../media/image17.tiff"/><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0" Type="http://schemas.openxmlformats.org/officeDocument/2006/relationships/image" Target="../media/image24.tiff"/><Relationship Id="rId4" Type="http://schemas.openxmlformats.org/officeDocument/2006/relationships/image" Target="../media/image18.tiff"/><Relationship Id="rId9" Type="http://schemas.openxmlformats.org/officeDocument/2006/relationships/image" Target="../media/image2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EE020-CC09-DC4C-9C63-51D7590F3827}"/>
              </a:ext>
            </a:extLst>
          </p:cNvPr>
          <p:cNvSpPr txBox="1"/>
          <p:nvPr/>
        </p:nvSpPr>
        <p:spPr>
          <a:xfrm>
            <a:off x="271463" y="128588"/>
            <a:ext cx="11672887" cy="1200329"/>
          </a:xfrm>
          <a:prstGeom prst="rect">
            <a:avLst/>
          </a:prstGeom>
          <a:noFill/>
        </p:spPr>
        <p:txBody>
          <a:bodyPr wrap="square" rtlCol="0">
            <a:spAutoFit/>
          </a:bodyPr>
          <a:lstStyle/>
          <a:p>
            <a:r>
              <a:rPr lang="en-US" sz="3600" dirty="0">
                <a:solidFill>
                  <a:srgbClr val="FF0000"/>
                </a:solidFill>
                <a:latin typeface="Comic Sans MS" panose="030F0902030302020204" pitchFamily="66" charset="0"/>
              </a:rPr>
              <a:t>Tuesday 19</a:t>
            </a:r>
            <a:r>
              <a:rPr lang="en-US" sz="3600" baseline="30000" dirty="0">
                <a:solidFill>
                  <a:srgbClr val="FF0000"/>
                </a:solidFill>
                <a:latin typeface="Comic Sans MS" panose="030F0902030302020204" pitchFamily="66" charset="0"/>
              </a:rPr>
              <a:t>th</a:t>
            </a:r>
            <a:r>
              <a:rPr lang="en-US" sz="3600" dirty="0">
                <a:solidFill>
                  <a:srgbClr val="FF0000"/>
                </a:solidFill>
                <a:latin typeface="Comic Sans MS" panose="030F0902030302020204" pitchFamily="66" charset="0"/>
              </a:rPr>
              <a:t> January 2021</a:t>
            </a:r>
          </a:p>
          <a:p>
            <a:r>
              <a:rPr lang="en-US" sz="3600" b="1" dirty="0">
                <a:solidFill>
                  <a:srgbClr val="FF0000"/>
                </a:solidFill>
                <a:latin typeface="Comic Sans MS" panose="030F0902030302020204" pitchFamily="66" charset="0"/>
              </a:rPr>
              <a:t>OLI: To explore the seasons of the Church’s year</a:t>
            </a:r>
          </a:p>
        </p:txBody>
      </p:sp>
    </p:spTree>
    <p:extLst>
      <p:ext uri="{BB962C8B-B14F-4D97-AF65-F5344CB8AC3E}">
        <p14:creationId xmlns:p14="http://schemas.microsoft.com/office/powerpoint/2010/main" val="68089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A65381-4A75-4F45-AEEF-4CD16F7473FB}"/>
              </a:ext>
            </a:extLst>
          </p:cNvPr>
          <p:cNvSpPr/>
          <p:nvPr/>
        </p:nvSpPr>
        <p:spPr>
          <a:xfrm>
            <a:off x="245423" y="323281"/>
            <a:ext cx="11665527" cy="2308324"/>
          </a:xfrm>
          <a:prstGeom prst="rect">
            <a:avLst/>
          </a:prstGeom>
        </p:spPr>
        <p:txBody>
          <a:bodyPr wrap="square">
            <a:spAutoFit/>
          </a:bodyPr>
          <a:lstStyle/>
          <a:p>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first Sunday of the Liturgical Year is the first Sunday of Advent.  The last Sunday of the Liturgical Year celebrates the feast of Our Lord Jesus Christ, King of the Universe.  The Church family journeys with Jesus through the major events of his life, death and Resurrection.</a:t>
            </a:r>
          </a:p>
          <a:p>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Here is an outline of special seasons in the Liturgical Year.</a:t>
            </a:r>
          </a:p>
        </p:txBody>
      </p:sp>
      <p:pic>
        <p:nvPicPr>
          <p:cNvPr id="3" name="Picture 2">
            <a:extLst>
              <a:ext uri="{FF2B5EF4-FFF2-40B4-BE49-F238E27FC236}">
                <a16:creationId xmlns:a16="http://schemas.microsoft.com/office/drawing/2014/main" id="{F409A0A2-E73C-B041-9892-09E852542613}"/>
              </a:ext>
            </a:extLst>
          </p:cNvPr>
          <p:cNvPicPr>
            <a:picLocks noChangeAspect="1"/>
          </p:cNvPicPr>
          <p:nvPr/>
        </p:nvPicPr>
        <p:blipFill>
          <a:blip r:embed="rId2"/>
          <a:stretch>
            <a:fillRect/>
          </a:stretch>
        </p:blipFill>
        <p:spPr>
          <a:xfrm>
            <a:off x="3929385" y="2631605"/>
            <a:ext cx="4171978" cy="4226395"/>
          </a:xfrm>
          <a:prstGeom prst="rect">
            <a:avLst/>
          </a:prstGeom>
        </p:spPr>
      </p:pic>
    </p:spTree>
    <p:extLst>
      <p:ext uri="{BB962C8B-B14F-4D97-AF65-F5344CB8AC3E}">
        <p14:creationId xmlns:p14="http://schemas.microsoft.com/office/powerpoint/2010/main" val="248057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754E0F-CCFB-604C-A572-8A0D23F97892}"/>
              </a:ext>
            </a:extLst>
          </p:cNvPr>
          <p:cNvSpPr/>
          <p:nvPr/>
        </p:nvSpPr>
        <p:spPr>
          <a:xfrm>
            <a:off x="133349" y="237262"/>
            <a:ext cx="11839575" cy="1631216"/>
          </a:xfrm>
          <a:prstGeom prst="rect">
            <a:avLst/>
          </a:prstGeom>
        </p:spPr>
        <p:txBody>
          <a:bodyPr wrap="square">
            <a:spAutoFit/>
          </a:bodyPr>
          <a:lstStyle/>
          <a:p>
            <a:pPr marL="229870"/>
            <a:r>
              <a:rPr lang="en-GB" sz="2000" b="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Advent – Christmas</a:t>
            </a:r>
            <a:endPar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Season of Advent is the four Sundays before the 25</a:t>
            </a:r>
            <a:r>
              <a:rPr lang="en-GB" sz="2000" baseline="30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a:t>
            </a:r>
            <a:r>
              <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December; the colour the Church uses is purple.</a:t>
            </a:r>
          </a:p>
          <a:p>
            <a:pPr marL="342900" lvl="0" indent="-342900">
              <a:buFont typeface="Symbol" pitchFamily="2" charset="2"/>
              <a:buChar char=""/>
            </a:pPr>
            <a:r>
              <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Season of Christmas time: from the Nativity of the Lord, (Christmas Day) to the Baptism of the Lord.  The colour the Church uses is white or gold.</a:t>
            </a:r>
          </a:p>
        </p:txBody>
      </p:sp>
      <p:pic>
        <p:nvPicPr>
          <p:cNvPr id="3" name="Picture 2">
            <a:extLst>
              <a:ext uri="{FF2B5EF4-FFF2-40B4-BE49-F238E27FC236}">
                <a16:creationId xmlns:a16="http://schemas.microsoft.com/office/drawing/2014/main" id="{2524947E-5181-C047-8986-82E8CF68DAE8}"/>
              </a:ext>
            </a:extLst>
          </p:cNvPr>
          <p:cNvPicPr>
            <a:picLocks noChangeAspect="1"/>
          </p:cNvPicPr>
          <p:nvPr/>
        </p:nvPicPr>
        <p:blipFill>
          <a:blip r:embed="rId2"/>
          <a:stretch>
            <a:fillRect/>
          </a:stretch>
        </p:blipFill>
        <p:spPr>
          <a:xfrm>
            <a:off x="133349" y="2057400"/>
            <a:ext cx="4345952" cy="2270760"/>
          </a:xfrm>
          <a:prstGeom prst="rect">
            <a:avLst/>
          </a:prstGeom>
        </p:spPr>
      </p:pic>
      <p:pic>
        <p:nvPicPr>
          <p:cNvPr id="4" name="Picture 3">
            <a:extLst>
              <a:ext uri="{FF2B5EF4-FFF2-40B4-BE49-F238E27FC236}">
                <a16:creationId xmlns:a16="http://schemas.microsoft.com/office/drawing/2014/main" id="{EE3D6816-1651-C34E-B8E0-BD3A568E7520}"/>
              </a:ext>
            </a:extLst>
          </p:cNvPr>
          <p:cNvPicPr>
            <a:picLocks noChangeAspect="1"/>
          </p:cNvPicPr>
          <p:nvPr/>
        </p:nvPicPr>
        <p:blipFill>
          <a:blip r:embed="rId3"/>
          <a:stretch>
            <a:fillRect/>
          </a:stretch>
        </p:blipFill>
        <p:spPr>
          <a:xfrm>
            <a:off x="1114905" y="4426637"/>
            <a:ext cx="2382839" cy="2340665"/>
          </a:xfrm>
          <a:prstGeom prst="rect">
            <a:avLst/>
          </a:prstGeom>
        </p:spPr>
      </p:pic>
      <p:pic>
        <p:nvPicPr>
          <p:cNvPr id="5" name="Picture 4">
            <a:extLst>
              <a:ext uri="{FF2B5EF4-FFF2-40B4-BE49-F238E27FC236}">
                <a16:creationId xmlns:a16="http://schemas.microsoft.com/office/drawing/2014/main" id="{7A6A982E-08C9-8D4B-9744-1D7BF301779A}"/>
              </a:ext>
            </a:extLst>
          </p:cNvPr>
          <p:cNvPicPr>
            <a:picLocks noChangeAspect="1"/>
          </p:cNvPicPr>
          <p:nvPr/>
        </p:nvPicPr>
        <p:blipFill>
          <a:blip r:embed="rId4"/>
          <a:stretch>
            <a:fillRect/>
          </a:stretch>
        </p:blipFill>
        <p:spPr>
          <a:xfrm>
            <a:off x="8694258" y="4022856"/>
            <a:ext cx="1939683" cy="2744446"/>
          </a:xfrm>
          <a:prstGeom prst="rect">
            <a:avLst/>
          </a:prstGeom>
        </p:spPr>
      </p:pic>
      <p:pic>
        <p:nvPicPr>
          <p:cNvPr id="6" name="Picture 5">
            <a:extLst>
              <a:ext uri="{FF2B5EF4-FFF2-40B4-BE49-F238E27FC236}">
                <a16:creationId xmlns:a16="http://schemas.microsoft.com/office/drawing/2014/main" id="{3732484B-5003-424C-BF36-C181C2E3A27A}"/>
              </a:ext>
            </a:extLst>
          </p:cNvPr>
          <p:cNvPicPr>
            <a:picLocks noChangeAspect="1"/>
          </p:cNvPicPr>
          <p:nvPr/>
        </p:nvPicPr>
        <p:blipFill>
          <a:blip r:embed="rId5"/>
          <a:stretch>
            <a:fillRect/>
          </a:stretch>
        </p:blipFill>
        <p:spPr>
          <a:xfrm>
            <a:off x="4536346" y="2057400"/>
            <a:ext cx="2787029" cy="4415405"/>
          </a:xfrm>
          <a:prstGeom prst="rect">
            <a:avLst/>
          </a:prstGeom>
        </p:spPr>
      </p:pic>
      <p:pic>
        <p:nvPicPr>
          <p:cNvPr id="7" name="Picture 6">
            <a:extLst>
              <a:ext uri="{FF2B5EF4-FFF2-40B4-BE49-F238E27FC236}">
                <a16:creationId xmlns:a16="http://schemas.microsoft.com/office/drawing/2014/main" id="{9C2EE6F4-3A37-B444-8736-5BCD4EA9C932}"/>
              </a:ext>
            </a:extLst>
          </p:cNvPr>
          <p:cNvPicPr>
            <a:picLocks noChangeAspect="1"/>
          </p:cNvPicPr>
          <p:nvPr/>
        </p:nvPicPr>
        <p:blipFill>
          <a:blip r:embed="rId6"/>
          <a:stretch>
            <a:fillRect/>
          </a:stretch>
        </p:blipFill>
        <p:spPr>
          <a:xfrm>
            <a:off x="7789867" y="1605308"/>
            <a:ext cx="3481388" cy="2295698"/>
          </a:xfrm>
          <a:prstGeom prst="rect">
            <a:avLst/>
          </a:prstGeom>
        </p:spPr>
      </p:pic>
    </p:spTree>
    <p:extLst>
      <p:ext uri="{BB962C8B-B14F-4D97-AF65-F5344CB8AC3E}">
        <p14:creationId xmlns:p14="http://schemas.microsoft.com/office/powerpoint/2010/main" val="354012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581CF-AD13-8A42-9DCC-A5FD0FEB91E9}"/>
              </a:ext>
            </a:extLst>
          </p:cNvPr>
          <p:cNvSpPr/>
          <p:nvPr/>
        </p:nvSpPr>
        <p:spPr>
          <a:xfrm>
            <a:off x="304800" y="132874"/>
            <a:ext cx="11710988" cy="6740307"/>
          </a:xfrm>
          <a:prstGeom prst="rect">
            <a:avLst/>
          </a:prstGeom>
        </p:spPr>
        <p:txBody>
          <a:bodyPr wrap="square">
            <a:spAutoFit/>
          </a:bodyPr>
          <a:lstStyle/>
          <a:p>
            <a:pPr indent="228600"/>
            <a:r>
              <a:rPr lang="en-GB" b="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Major feasts during Christmas time:</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feast of the Holy Family, Jesus, Mary and Joseph.</a:t>
            </a: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feast of Mary the Mother of God (1st January).</a:t>
            </a: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feast of the Epiphany of the Lord (6</a:t>
            </a:r>
            <a:r>
              <a:rPr lang="en-GB" baseline="30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a:t>
            </a:r>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January).</a:t>
            </a: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Baptism of the Lord.</a:t>
            </a:r>
          </a:p>
        </p:txBody>
      </p:sp>
      <p:pic>
        <p:nvPicPr>
          <p:cNvPr id="3" name="Picture 2">
            <a:extLst>
              <a:ext uri="{FF2B5EF4-FFF2-40B4-BE49-F238E27FC236}">
                <a16:creationId xmlns:a16="http://schemas.microsoft.com/office/drawing/2014/main" id="{60D2FA36-C34D-C74D-8486-DE8D85B7947B}"/>
              </a:ext>
            </a:extLst>
          </p:cNvPr>
          <p:cNvPicPr>
            <a:picLocks noChangeAspect="1"/>
          </p:cNvPicPr>
          <p:nvPr/>
        </p:nvPicPr>
        <p:blipFill>
          <a:blip r:embed="rId2"/>
          <a:stretch>
            <a:fillRect/>
          </a:stretch>
        </p:blipFill>
        <p:spPr>
          <a:xfrm>
            <a:off x="6803574" y="398989"/>
            <a:ext cx="2335692" cy="2335692"/>
          </a:xfrm>
          <a:prstGeom prst="rect">
            <a:avLst/>
          </a:prstGeom>
        </p:spPr>
      </p:pic>
      <p:pic>
        <p:nvPicPr>
          <p:cNvPr id="4" name="Picture 3">
            <a:extLst>
              <a:ext uri="{FF2B5EF4-FFF2-40B4-BE49-F238E27FC236}">
                <a16:creationId xmlns:a16="http://schemas.microsoft.com/office/drawing/2014/main" id="{E7CCE447-FF15-514F-BF6A-01C4507C7426}"/>
              </a:ext>
            </a:extLst>
          </p:cNvPr>
          <p:cNvPicPr>
            <a:picLocks noChangeAspect="1"/>
          </p:cNvPicPr>
          <p:nvPr/>
        </p:nvPicPr>
        <p:blipFill>
          <a:blip r:embed="rId3"/>
          <a:stretch>
            <a:fillRect/>
          </a:stretch>
        </p:blipFill>
        <p:spPr>
          <a:xfrm>
            <a:off x="9351094" y="561888"/>
            <a:ext cx="2147263" cy="2983565"/>
          </a:xfrm>
          <a:prstGeom prst="rect">
            <a:avLst/>
          </a:prstGeom>
        </p:spPr>
      </p:pic>
      <p:pic>
        <p:nvPicPr>
          <p:cNvPr id="5" name="Picture 4">
            <a:extLst>
              <a:ext uri="{FF2B5EF4-FFF2-40B4-BE49-F238E27FC236}">
                <a16:creationId xmlns:a16="http://schemas.microsoft.com/office/drawing/2014/main" id="{512BED55-7F7F-6C4B-882E-9968F3B651A2}"/>
              </a:ext>
            </a:extLst>
          </p:cNvPr>
          <p:cNvPicPr>
            <a:picLocks noChangeAspect="1"/>
          </p:cNvPicPr>
          <p:nvPr/>
        </p:nvPicPr>
        <p:blipFill>
          <a:blip r:embed="rId4"/>
          <a:stretch>
            <a:fillRect/>
          </a:stretch>
        </p:blipFill>
        <p:spPr>
          <a:xfrm>
            <a:off x="6553487" y="3747153"/>
            <a:ext cx="3012941" cy="2113556"/>
          </a:xfrm>
          <a:prstGeom prst="rect">
            <a:avLst/>
          </a:prstGeom>
        </p:spPr>
      </p:pic>
      <p:pic>
        <p:nvPicPr>
          <p:cNvPr id="6" name="Picture 5">
            <a:extLst>
              <a:ext uri="{FF2B5EF4-FFF2-40B4-BE49-F238E27FC236}">
                <a16:creationId xmlns:a16="http://schemas.microsoft.com/office/drawing/2014/main" id="{A030C726-5EBA-7842-80E1-A9DF5426A30B}"/>
              </a:ext>
            </a:extLst>
          </p:cNvPr>
          <p:cNvPicPr>
            <a:picLocks noChangeAspect="1"/>
          </p:cNvPicPr>
          <p:nvPr/>
        </p:nvPicPr>
        <p:blipFill>
          <a:blip r:embed="rId5"/>
          <a:stretch>
            <a:fillRect/>
          </a:stretch>
        </p:blipFill>
        <p:spPr>
          <a:xfrm>
            <a:off x="9821266" y="3974467"/>
            <a:ext cx="1939683" cy="2744446"/>
          </a:xfrm>
          <a:prstGeom prst="rect">
            <a:avLst/>
          </a:prstGeom>
        </p:spPr>
      </p:pic>
    </p:spTree>
    <p:extLst>
      <p:ext uri="{BB962C8B-B14F-4D97-AF65-F5344CB8AC3E}">
        <p14:creationId xmlns:p14="http://schemas.microsoft.com/office/powerpoint/2010/main" val="195467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47333-EFBF-1543-AC3B-1F12F2B5038D}"/>
              </a:ext>
            </a:extLst>
          </p:cNvPr>
          <p:cNvSpPr/>
          <p:nvPr/>
        </p:nvSpPr>
        <p:spPr>
          <a:xfrm>
            <a:off x="147638" y="153591"/>
            <a:ext cx="12044362" cy="1938992"/>
          </a:xfrm>
          <a:prstGeom prst="rect">
            <a:avLst/>
          </a:prstGeom>
        </p:spPr>
        <p:txBody>
          <a:bodyPr wrap="square">
            <a:spAutoFit/>
          </a:bodyPr>
          <a:lstStyle/>
          <a:p>
            <a:pPr indent="228600"/>
            <a:r>
              <a:rPr lang="en-GB" sz="2400" b="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Lent – Easter</a:t>
            </a:r>
            <a:endPar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Season of Lent: forty days from Ash Wednesday (five Sundays).  The colour the Church uses is purple.</a:t>
            </a:r>
          </a:p>
          <a:p>
            <a:pPr marL="342900" lvl="0" indent="-342900">
              <a:buFont typeface="Symbol" pitchFamily="2" charset="2"/>
              <a:buChar char=""/>
            </a:pPr>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Holy Week: begins with the Sixth Sunday of Lent: Palm Sunday of the Passion of the Lord (sometimes called Palm Sunday).</a:t>
            </a:r>
          </a:p>
        </p:txBody>
      </p:sp>
      <p:pic>
        <p:nvPicPr>
          <p:cNvPr id="3" name="Picture 2">
            <a:extLst>
              <a:ext uri="{FF2B5EF4-FFF2-40B4-BE49-F238E27FC236}">
                <a16:creationId xmlns:a16="http://schemas.microsoft.com/office/drawing/2014/main" id="{AF2AADF7-4081-1445-8BE2-9CB7CDF849C6}"/>
              </a:ext>
            </a:extLst>
          </p:cNvPr>
          <p:cNvPicPr>
            <a:picLocks noChangeAspect="1"/>
          </p:cNvPicPr>
          <p:nvPr/>
        </p:nvPicPr>
        <p:blipFill>
          <a:blip r:embed="rId2"/>
          <a:stretch>
            <a:fillRect/>
          </a:stretch>
        </p:blipFill>
        <p:spPr>
          <a:xfrm>
            <a:off x="513554" y="2101804"/>
            <a:ext cx="3017043" cy="2268629"/>
          </a:xfrm>
          <a:prstGeom prst="rect">
            <a:avLst/>
          </a:prstGeom>
        </p:spPr>
      </p:pic>
      <p:pic>
        <p:nvPicPr>
          <p:cNvPr id="4" name="Picture 3">
            <a:extLst>
              <a:ext uri="{FF2B5EF4-FFF2-40B4-BE49-F238E27FC236}">
                <a16:creationId xmlns:a16="http://schemas.microsoft.com/office/drawing/2014/main" id="{5851DEEA-7C0B-004C-999E-3FCF25D0367F}"/>
              </a:ext>
            </a:extLst>
          </p:cNvPr>
          <p:cNvPicPr>
            <a:picLocks noChangeAspect="1"/>
          </p:cNvPicPr>
          <p:nvPr/>
        </p:nvPicPr>
        <p:blipFill>
          <a:blip r:embed="rId3"/>
          <a:stretch>
            <a:fillRect/>
          </a:stretch>
        </p:blipFill>
        <p:spPr>
          <a:xfrm>
            <a:off x="536175" y="4583595"/>
            <a:ext cx="2971799" cy="2122713"/>
          </a:xfrm>
          <a:prstGeom prst="rect">
            <a:avLst/>
          </a:prstGeom>
        </p:spPr>
      </p:pic>
      <p:pic>
        <p:nvPicPr>
          <p:cNvPr id="5" name="Picture 4">
            <a:extLst>
              <a:ext uri="{FF2B5EF4-FFF2-40B4-BE49-F238E27FC236}">
                <a16:creationId xmlns:a16="http://schemas.microsoft.com/office/drawing/2014/main" id="{FC9BC53A-347D-4347-87CC-DF878FBA79E6}"/>
              </a:ext>
            </a:extLst>
          </p:cNvPr>
          <p:cNvPicPr>
            <a:picLocks noChangeAspect="1"/>
          </p:cNvPicPr>
          <p:nvPr/>
        </p:nvPicPr>
        <p:blipFill>
          <a:blip r:embed="rId4"/>
          <a:stretch>
            <a:fillRect/>
          </a:stretch>
        </p:blipFill>
        <p:spPr>
          <a:xfrm>
            <a:off x="4000500" y="2148642"/>
            <a:ext cx="3871913" cy="2168271"/>
          </a:xfrm>
          <a:prstGeom prst="rect">
            <a:avLst/>
          </a:prstGeom>
        </p:spPr>
      </p:pic>
      <p:pic>
        <p:nvPicPr>
          <p:cNvPr id="6" name="Picture 5">
            <a:extLst>
              <a:ext uri="{FF2B5EF4-FFF2-40B4-BE49-F238E27FC236}">
                <a16:creationId xmlns:a16="http://schemas.microsoft.com/office/drawing/2014/main" id="{B34A8391-019B-F84D-8B68-2F725EF0774C}"/>
              </a:ext>
            </a:extLst>
          </p:cNvPr>
          <p:cNvPicPr>
            <a:picLocks noChangeAspect="1"/>
          </p:cNvPicPr>
          <p:nvPr/>
        </p:nvPicPr>
        <p:blipFill>
          <a:blip r:embed="rId5"/>
          <a:stretch>
            <a:fillRect/>
          </a:stretch>
        </p:blipFill>
        <p:spPr>
          <a:xfrm>
            <a:off x="4136230" y="4583595"/>
            <a:ext cx="3600451" cy="2120814"/>
          </a:xfrm>
          <a:prstGeom prst="rect">
            <a:avLst/>
          </a:prstGeom>
        </p:spPr>
      </p:pic>
      <p:pic>
        <p:nvPicPr>
          <p:cNvPr id="7" name="Picture 6">
            <a:extLst>
              <a:ext uri="{FF2B5EF4-FFF2-40B4-BE49-F238E27FC236}">
                <a16:creationId xmlns:a16="http://schemas.microsoft.com/office/drawing/2014/main" id="{56B94744-7DF6-D749-A215-7251CDDAEA9D}"/>
              </a:ext>
            </a:extLst>
          </p:cNvPr>
          <p:cNvPicPr>
            <a:picLocks noChangeAspect="1"/>
          </p:cNvPicPr>
          <p:nvPr/>
        </p:nvPicPr>
        <p:blipFill>
          <a:blip r:embed="rId6"/>
          <a:stretch>
            <a:fillRect/>
          </a:stretch>
        </p:blipFill>
        <p:spPr>
          <a:xfrm>
            <a:off x="8388348" y="2092583"/>
            <a:ext cx="2798764" cy="2104497"/>
          </a:xfrm>
          <a:prstGeom prst="rect">
            <a:avLst/>
          </a:prstGeom>
        </p:spPr>
      </p:pic>
      <p:pic>
        <p:nvPicPr>
          <p:cNvPr id="8" name="Picture 7">
            <a:extLst>
              <a:ext uri="{FF2B5EF4-FFF2-40B4-BE49-F238E27FC236}">
                <a16:creationId xmlns:a16="http://schemas.microsoft.com/office/drawing/2014/main" id="{E771CB8C-4612-104B-9846-ED056B0A4017}"/>
              </a:ext>
            </a:extLst>
          </p:cNvPr>
          <p:cNvPicPr>
            <a:picLocks noChangeAspect="1"/>
          </p:cNvPicPr>
          <p:nvPr/>
        </p:nvPicPr>
        <p:blipFill>
          <a:blip r:embed="rId7"/>
          <a:stretch>
            <a:fillRect/>
          </a:stretch>
        </p:blipFill>
        <p:spPr>
          <a:xfrm>
            <a:off x="8886426" y="4370433"/>
            <a:ext cx="1802607" cy="2097264"/>
          </a:xfrm>
          <a:prstGeom prst="rect">
            <a:avLst/>
          </a:prstGeom>
        </p:spPr>
      </p:pic>
    </p:spTree>
    <p:extLst>
      <p:ext uri="{BB962C8B-B14F-4D97-AF65-F5344CB8AC3E}">
        <p14:creationId xmlns:p14="http://schemas.microsoft.com/office/powerpoint/2010/main" val="88055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5DADFE-766F-4440-AAF0-FA620E384EAD}"/>
              </a:ext>
            </a:extLst>
          </p:cNvPr>
          <p:cNvSpPr/>
          <p:nvPr/>
        </p:nvSpPr>
        <p:spPr>
          <a:xfrm>
            <a:off x="135731" y="174564"/>
            <a:ext cx="11796713" cy="1631216"/>
          </a:xfrm>
          <a:prstGeom prst="rect">
            <a:avLst/>
          </a:prstGeom>
        </p:spPr>
        <p:txBody>
          <a:bodyPr wrap="square">
            <a:spAutoFit/>
          </a:bodyPr>
          <a:lstStyle/>
          <a:p>
            <a:pPr marL="342900" lvl="0" indent="-342900">
              <a:buFont typeface="Symbol" pitchFamily="2" charset="2"/>
              <a:buChar char=""/>
            </a:pPr>
            <a:r>
              <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Sacred Easter Triduum: begins with the evening celebration of Holy Thursday and includes Good Friday and Holy Saturday.</a:t>
            </a:r>
          </a:p>
          <a:p>
            <a:pPr marL="342900" lvl="0" indent="-342900">
              <a:buFont typeface="Symbol" pitchFamily="2" charset="2"/>
              <a:buChar char=""/>
            </a:pPr>
            <a:r>
              <a:rPr lang="en-GB" sz="20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Season of Easter time: begins with the Easter Vigil, Easter Sunday and for seven Sundays to Pentecost.  The colour the Church uses is white or gold.  On Pentecost Sunday the Church uses the colour red.</a:t>
            </a:r>
          </a:p>
        </p:txBody>
      </p:sp>
      <p:pic>
        <p:nvPicPr>
          <p:cNvPr id="3" name="Picture 2">
            <a:extLst>
              <a:ext uri="{FF2B5EF4-FFF2-40B4-BE49-F238E27FC236}">
                <a16:creationId xmlns:a16="http://schemas.microsoft.com/office/drawing/2014/main" id="{347DEA6A-F383-9646-82BD-6AD694E885BD}"/>
              </a:ext>
            </a:extLst>
          </p:cNvPr>
          <p:cNvPicPr>
            <a:picLocks noChangeAspect="1"/>
          </p:cNvPicPr>
          <p:nvPr/>
        </p:nvPicPr>
        <p:blipFill>
          <a:blip r:embed="rId2"/>
          <a:stretch>
            <a:fillRect/>
          </a:stretch>
        </p:blipFill>
        <p:spPr>
          <a:xfrm>
            <a:off x="135730" y="1805780"/>
            <a:ext cx="3029005" cy="1543442"/>
          </a:xfrm>
          <a:prstGeom prst="rect">
            <a:avLst/>
          </a:prstGeom>
        </p:spPr>
      </p:pic>
      <p:pic>
        <p:nvPicPr>
          <p:cNvPr id="4" name="Picture 3">
            <a:extLst>
              <a:ext uri="{FF2B5EF4-FFF2-40B4-BE49-F238E27FC236}">
                <a16:creationId xmlns:a16="http://schemas.microsoft.com/office/drawing/2014/main" id="{C51EE24F-2391-8C4F-8246-F17CEB49AFAE}"/>
              </a:ext>
            </a:extLst>
          </p:cNvPr>
          <p:cNvPicPr>
            <a:picLocks noChangeAspect="1"/>
          </p:cNvPicPr>
          <p:nvPr/>
        </p:nvPicPr>
        <p:blipFill>
          <a:blip r:embed="rId3"/>
          <a:stretch>
            <a:fillRect/>
          </a:stretch>
        </p:blipFill>
        <p:spPr>
          <a:xfrm>
            <a:off x="307179" y="3425399"/>
            <a:ext cx="2599392" cy="1837164"/>
          </a:xfrm>
          <a:prstGeom prst="rect">
            <a:avLst/>
          </a:prstGeom>
        </p:spPr>
      </p:pic>
      <p:pic>
        <p:nvPicPr>
          <p:cNvPr id="5" name="Picture 4">
            <a:extLst>
              <a:ext uri="{FF2B5EF4-FFF2-40B4-BE49-F238E27FC236}">
                <a16:creationId xmlns:a16="http://schemas.microsoft.com/office/drawing/2014/main" id="{46E0FCDA-6C2E-6A48-BB34-21CCC04863D7}"/>
              </a:ext>
            </a:extLst>
          </p:cNvPr>
          <p:cNvPicPr>
            <a:picLocks noChangeAspect="1"/>
          </p:cNvPicPr>
          <p:nvPr/>
        </p:nvPicPr>
        <p:blipFill>
          <a:blip r:embed="rId4"/>
          <a:stretch>
            <a:fillRect/>
          </a:stretch>
        </p:blipFill>
        <p:spPr>
          <a:xfrm>
            <a:off x="3259984" y="1805779"/>
            <a:ext cx="2120899" cy="1554247"/>
          </a:xfrm>
          <a:prstGeom prst="rect">
            <a:avLst/>
          </a:prstGeom>
        </p:spPr>
      </p:pic>
      <p:pic>
        <p:nvPicPr>
          <p:cNvPr id="6" name="Picture 5">
            <a:extLst>
              <a:ext uri="{FF2B5EF4-FFF2-40B4-BE49-F238E27FC236}">
                <a16:creationId xmlns:a16="http://schemas.microsoft.com/office/drawing/2014/main" id="{34EE5C7E-0EBE-1A4B-AFF6-6037668FD355}"/>
              </a:ext>
            </a:extLst>
          </p:cNvPr>
          <p:cNvPicPr>
            <a:picLocks noChangeAspect="1"/>
          </p:cNvPicPr>
          <p:nvPr/>
        </p:nvPicPr>
        <p:blipFill>
          <a:blip r:embed="rId5"/>
          <a:stretch>
            <a:fillRect/>
          </a:stretch>
        </p:blipFill>
        <p:spPr>
          <a:xfrm>
            <a:off x="545333" y="5338740"/>
            <a:ext cx="1940692" cy="1459280"/>
          </a:xfrm>
          <a:prstGeom prst="rect">
            <a:avLst/>
          </a:prstGeom>
        </p:spPr>
      </p:pic>
      <p:pic>
        <p:nvPicPr>
          <p:cNvPr id="7" name="Picture 6">
            <a:extLst>
              <a:ext uri="{FF2B5EF4-FFF2-40B4-BE49-F238E27FC236}">
                <a16:creationId xmlns:a16="http://schemas.microsoft.com/office/drawing/2014/main" id="{60AF6BE9-4D6B-0241-BA5F-5B2918C43877}"/>
              </a:ext>
            </a:extLst>
          </p:cNvPr>
          <p:cNvPicPr>
            <a:picLocks noChangeAspect="1"/>
          </p:cNvPicPr>
          <p:nvPr/>
        </p:nvPicPr>
        <p:blipFill>
          <a:blip r:embed="rId6"/>
          <a:stretch>
            <a:fillRect/>
          </a:stretch>
        </p:blipFill>
        <p:spPr>
          <a:xfrm>
            <a:off x="3047115" y="3483130"/>
            <a:ext cx="2333767" cy="1306910"/>
          </a:xfrm>
          <a:prstGeom prst="rect">
            <a:avLst/>
          </a:prstGeom>
        </p:spPr>
      </p:pic>
      <p:pic>
        <p:nvPicPr>
          <p:cNvPr id="8" name="Picture 7">
            <a:extLst>
              <a:ext uri="{FF2B5EF4-FFF2-40B4-BE49-F238E27FC236}">
                <a16:creationId xmlns:a16="http://schemas.microsoft.com/office/drawing/2014/main" id="{F890EEF7-BD46-5B4E-A971-CB0819749408}"/>
              </a:ext>
            </a:extLst>
          </p:cNvPr>
          <p:cNvPicPr>
            <a:picLocks noChangeAspect="1"/>
          </p:cNvPicPr>
          <p:nvPr/>
        </p:nvPicPr>
        <p:blipFill>
          <a:blip r:embed="rId7"/>
          <a:stretch>
            <a:fillRect/>
          </a:stretch>
        </p:blipFill>
        <p:spPr>
          <a:xfrm>
            <a:off x="5538790" y="1805778"/>
            <a:ext cx="2546348" cy="1607269"/>
          </a:xfrm>
          <a:prstGeom prst="rect">
            <a:avLst/>
          </a:prstGeom>
        </p:spPr>
      </p:pic>
      <p:pic>
        <p:nvPicPr>
          <p:cNvPr id="9" name="Picture 8">
            <a:extLst>
              <a:ext uri="{FF2B5EF4-FFF2-40B4-BE49-F238E27FC236}">
                <a16:creationId xmlns:a16="http://schemas.microsoft.com/office/drawing/2014/main" id="{F7E8CE89-C067-6F42-B28A-7DFCC1EA413D}"/>
              </a:ext>
            </a:extLst>
          </p:cNvPr>
          <p:cNvPicPr>
            <a:picLocks noChangeAspect="1"/>
          </p:cNvPicPr>
          <p:nvPr/>
        </p:nvPicPr>
        <p:blipFill>
          <a:blip r:embed="rId8"/>
          <a:stretch>
            <a:fillRect/>
          </a:stretch>
        </p:blipFill>
        <p:spPr>
          <a:xfrm>
            <a:off x="5537129" y="3507935"/>
            <a:ext cx="2546348" cy="1984948"/>
          </a:xfrm>
          <a:prstGeom prst="rect">
            <a:avLst/>
          </a:prstGeom>
        </p:spPr>
      </p:pic>
      <p:pic>
        <p:nvPicPr>
          <p:cNvPr id="10" name="Picture 9">
            <a:extLst>
              <a:ext uri="{FF2B5EF4-FFF2-40B4-BE49-F238E27FC236}">
                <a16:creationId xmlns:a16="http://schemas.microsoft.com/office/drawing/2014/main" id="{3A3D70E4-14CF-B942-A23C-A74478574379}"/>
              </a:ext>
            </a:extLst>
          </p:cNvPr>
          <p:cNvPicPr>
            <a:picLocks noChangeAspect="1"/>
          </p:cNvPicPr>
          <p:nvPr/>
        </p:nvPicPr>
        <p:blipFill>
          <a:blip r:embed="rId9"/>
          <a:stretch>
            <a:fillRect/>
          </a:stretch>
        </p:blipFill>
        <p:spPr>
          <a:xfrm>
            <a:off x="8338293" y="1821551"/>
            <a:ext cx="3546528" cy="1592752"/>
          </a:xfrm>
          <a:prstGeom prst="rect">
            <a:avLst/>
          </a:prstGeom>
        </p:spPr>
      </p:pic>
      <p:pic>
        <p:nvPicPr>
          <p:cNvPr id="11" name="Picture 10">
            <a:extLst>
              <a:ext uri="{FF2B5EF4-FFF2-40B4-BE49-F238E27FC236}">
                <a16:creationId xmlns:a16="http://schemas.microsoft.com/office/drawing/2014/main" id="{674592F7-828B-634C-880C-955E77C4679B}"/>
              </a:ext>
            </a:extLst>
          </p:cNvPr>
          <p:cNvPicPr>
            <a:picLocks noChangeAspect="1"/>
          </p:cNvPicPr>
          <p:nvPr/>
        </p:nvPicPr>
        <p:blipFill>
          <a:blip r:embed="rId10"/>
          <a:stretch>
            <a:fillRect/>
          </a:stretch>
        </p:blipFill>
        <p:spPr>
          <a:xfrm>
            <a:off x="8338293" y="3511662"/>
            <a:ext cx="3390900" cy="1898904"/>
          </a:xfrm>
          <a:prstGeom prst="rect">
            <a:avLst/>
          </a:prstGeom>
        </p:spPr>
      </p:pic>
      <p:pic>
        <p:nvPicPr>
          <p:cNvPr id="12" name="Picture 11">
            <a:extLst>
              <a:ext uri="{FF2B5EF4-FFF2-40B4-BE49-F238E27FC236}">
                <a16:creationId xmlns:a16="http://schemas.microsoft.com/office/drawing/2014/main" id="{72EF7B6C-B983-9E47-8DBB-18D47A897A66}"/>
              </a:ext>
            </a:extLst>
          </p:cNvPr>
          <p:cNvPicPr>
            <a:picLocks noChangeAspect="1"/>
          </p:cNvPicPr>
          <p:nvPr/>
        </p:nvPicPr>
        <p:blipFill>
          <a:blip r:embed="rId11"/>
          <a:stretch>
            <a:fillRect/>
          </a:stretch>
        </p:blipFill>
        <p:spPr>
          <a:xfrm>
            <a:off x="3032012" y="5058367"/>
            <a:ext cx="2348869" cy="1560198"/>
          </a:xfrm>
          <a:prstGeom prst="rect">
            <a:avLst/>
          </a:prstGeom>
        </p:spPr>
      </p:pic>
      <p:pic>
        <p:nvPicPr>
          <p:cNvPr id="13" name="Picture 12">
            <a:extLst>
              <a:ext uri="{FF2B5EF4-FFF2-40B4-BE49-F238E27FC236}">
                <a16:creationId xmlns:a16="http://schemas.microsoft.com/office/drawing/2014/main" id="{556E7DB8-FBA3-DF42-B984-7B4D1BC6AAF9}"/>
              </a:ext>
            </a:extLst>
          </p:cNvPr>
          <p:cNvPicPr>
            <a:picLocks noChangeAspect="1"/>
          </p:cNvPicPr>
          <p:nvPr/>
        </p:nvPicPr>
        <p:blipFill>
          <a:blip r:embed="rId12"/>
          <a:stretch>
            <a:fillRect/>
          </a:stretch>
        </p:blipFill>
        <p:spPr>
          <a:xfrm>
            <a:off x="5537127" y="5338740"/>
            <a:ext cx="2546347" cy="1425954"/>
          </a:xfrm>
          <a:prstGeom prst="rect">
            <a:avLst/>
          </a:prstGeom>
        </p:spPr>
      </p:pic>
      <p:pic>
        <p:nvPicPr>
          <p:cNvPr id="14" name="Picture 13">
            <a:extLst>
              <a:ext uri="{FF2B5EF4-FFF2-40B4-BE49-F238E27FC236}">
                <a16:creationId xmlns:a16="http://schemas.microsoft.com/office/drawing/2014/main" id="{0AA3C7D4-7FD7-BD41-AD47-D9A4FABC524D}"/>
              </a:ext>
            </a:extLst>
          </p:cNvPr>
          <p:cNvPicPr>
            <a:picLocks noChangeAspect="1"/>
          </p:cNvPicPr>
          <p:nvPr/>
        </p:nvPicPr>
        <p:blipFill>
          <a:blip r:embed="rId13"/>
          <a:stretch>
            <a:fillRect/>
          </a:stretch>
        </p:blipFill>
        <p:spPr>
          <a:xfrm>
            <a:off x="9050332" y="5407545"/>
            <a:ext cx="1940692" cy="1422187"/>
          </a:xfrm>
          <a:prstGeom prst="rect">
            <a:avLst/>
          </a:prstGeom>
        </p:spPr>
      </p:pic>
    </p:spTree>
    <p:extLst>
      <p:ext uri="{BB962C8B-B14F-4D97-AF65-F5344CB8AC3E}">
        <p14:creationId xmlns:p14="http://schemas.microsoft.com/office/powerpoint/2010/main" val="337876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60B8DF-6E21-E747-AA2B-BEC3F0FFCB8D}"/>
              </a:ext>
            </a:extLst>
          </p:cNvPr>
          <p:cNvSpPr/>
          <p:nvPr/>
        </p:nvSpPr>
        <p:spPr>
          <a:xfrm>
            <a:off x="933450" y="728573"/>
            <a:ext cx="10853737" cy="4524315"/>
          </a:xfrm>
          <a:prstGeom prst="rect">
            <a:avLst/>
          </a:prstGeom>
        </p:spPr>
        <p:txBody>
          <a:bodyPr wrap="square">
            <a:spAutoFit/>
          </a:bodyPr>
          <a:lstStyle/>
          <a:p>
            <a:pPr lvl="0">
              <a:buClr>
                <a:srgbClr val="5E74D4"/>
              </a:buClr>
              <a:buSzPts val="1400"/>
            </a:pPr>
            <a:r>
              <a:rPr lang="en-US" sz="3600" b="1" u="sng"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Some Key questions:</a:t>
            </a:r>
          </a:p>
          <a:p>
            <a:pPr lvl="0">
              <a:buClr>
                <a:srgbClr val="5E74D4"/>
              </a:buClr>
              <a:buSzPts val="1400"/>
            </a:pPr>
            <a:endParaRPr lang="en-US" sz="3600" b="1" u="sng"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Clr>
                <a:srgbClr val="5E74D4"/>
              </a:buClr>
              <a:buSzPts val="1400"/>
              <a:buFont typeface="Symbol Std"/>
              <a:buChar char="Q"/>
            </a:pPr>
            <a:r>
              <a:rPr lang="en-US"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times of Jesus’ life are being celebrated in these seasons?</a:t>
            </a:r>
            <a:endParaRPr lang="en-GB"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Clr>
                <a:srgbClr val="5E74D4"/>
              </a:buClr>
              <a:buSzPts val="1400"/>
              <a:buFont typeface="Symbol Std"/>
              <a:buChar char="Q"/>
            </a:pPr>
            <a:r>
              <a:rPr lang="en-US"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Which of the seasons or feasts is your </a:t>
            </a:r>
            <a:r>
              <a:rPr lang="en-US" sz="3600" dirty="0" err="1">
                <a:solidFill>
                  <a:srgbClr val="FF0000"/>
                </a:solidFill>
                <a:latin typeface="Comic Sans MS" panose="030F0902030302020204" pitchFamily="66" charset="0"/>
                <a:ea typeface="Calibri" panose="020F0502020204030204" pitchFamily="34" charset="0"/>
                <a:cs typeface="Times New Roman" panose="02020603050405020304" pitchFamily="18" charset="0"/>
              </a:rPr>
              <a:t>favourite</a:t>
            </a:r>
            <a:r>
              <a:rPr lang="en-US"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and why?</a:t>
            </a:r>
            <a:endParaRPr lang="en-GB"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Clr>
                <a:srgbClr val="5E74D4"/>
              </a:buClr>
              <a:buSzPts val="1400"/>
              <a:buFont typeface="Symbol Std"/>
              <a:buChar char="Q"/>
            </a:pPr>
            <a:r>
              <a:rPr lang="en-US"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do think the </a:t>
            </a:r>
            <a:r>
              <a:rPr lang="en-US" sz="3600" dirty="0" err="1">
                <a:solidFill>
                  <a:srgbClr val="FF0000"/>
                </a:solidFill>
                <a:latin typeface="Comic Sans MS" panose="030F0902030302020204" pitchFamily="66" charset="0"/>
                <a:ea typeface="Calibri" panose="020F0502020204030204" pitchFamily="34" charset="0"/>
                <a:cs typeface="Times New Roman" panose="02020603050405020304" pitchFamily="18" charset="0"/>
              </a:rPr>
              <a:t>colours</a:t>
            </a:r>
            <a:r>
              <a:rPr lang="en-US"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tell us about these seasons?</a:t>
            </a:r>
            <a:endParaRPr lang="en-GB" sz="36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472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04A7C3-D993-0846-BB15-AD670B3592AA}"/>
              </a:ext>
            </a:extLst>
          </p:cNvPr>
          <p:cNvSpPr/>
          <p:nvPr/>
        </p:nvSpPr>
        <p:spPr>
          <a:xfrm>
            <a:off x="390525" y="675797"/>
            <a:ext cx="11653838" cy="5509200"/>
          </a:xfrm>
          <a:prstGeom prst="rect">
            <a:avLst/>
          </a:prstGeom>
        </p:spPr>
        <p:txBody>
          <a:bodyPr wrap="square">
            <a:spAutoFit/>
          </a:bodyPr>
          <a:lstStyle/>
          <a:p>
            <a:pPr lvl="0">
              <a:buClr>
                <a:srgbClr val="92D050"/>
              </a:buClr>
              <a:buSzPts val="1400"/>
            </a:pPr>
            <a:r>
              <a:rPr lang="en-GB" sz="3200" b="1" u="sng"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Today’s task:</a:t>
            </a:r>
          </a:p>
          <a:p>
            <a:pPr lvl="0">
              <a:buClr>
                <a:srgbClr val="92D050"/>
              </a:buClr>
              <a:buSzPts val="1400"/>
            </a:pP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lvl="0">
              <a:buClr>
                <a:srgbClr val="92D050"/>
              </a:buClr>
              <a:buSzPts val="1400"/>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Choose one of the Church’s special seasons e.g. Advent, Christmas, Lent, Easter.  Give reasons why and how Catholics celebrate this season of the Church’s year and the use of a particular colour.  Research some symbols used at this time. </a:t>
            </a:r>
          </a:p>
          <a:p>
            <a:pPr lvl="0">
              <a:buClr>
                <a:srgbClr val="92D050"/>
              </a:buClr>
              <a:buSzPts val="1400"/>
            </a:pP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lvl="0">
              <a:buClr>
                <a:srgbClr val="92D050"/>
              </a:buClr>
              <a:buSzPts val="1400"/>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You can create an information poster/leaflet about the season you choose. I will provide a template or you can create your own.</a:t>
            </a:r>
          </a:p>
        </p:txBody>
      </p:sp>
    </p:spTree>
    <p:extLst>
      <p:ext uri="{BB962C8B-B14F-4D97-AF65-F5344CB8AC3E}">
        <p14:creationId xmlns:p14="http://schemas.microsoft.com/office/powerpoint/2010/main" val="3869552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416</Words>
  <Application>Microsoft Macintosh PowerPoint</Application>
  <PresentationFormat>Widescreen</PresentationFormat>
  <Paragraphs>47</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Comic Sans MS</vt:lpstr>
      <vt:lpstr>Symbol</vt:lpstr>
      <vt:lpstr>Symbol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Cahill</dc:creator>
  <cp:lastModifiedBy>Jade Cahill</cp:lastModifiedBy>
  <cp:revision>5</cp:revision>
  <dcterms:created xsi:type="dcterms:W3CDTF">2021-01-13T10:04:26Z</dcterms:created>
  <dcterms:modified xsi:type="dcterms:W3CDTF">2021-01-13T14:01:13Z</dcterms:modified>
</cp:coreProperties>
</file>