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CB6269-7B7C-4A4E-AD4E-3CA9D6A9DF8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378607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B6269-7B7C-4A4E-AD4E-3CA9D6A9DF8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154950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B6269-7B7C-4A4E-AD4E-3CA9D6A9DF8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FF557-9D4B-42C0-AC0E-BF785E7AB9D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785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B6269-7B7C-4A4E-AD4E-3CA9D6A9DF8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94640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B6269-7B7C-4A4E-AD4E-3CA9D6A9DF8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FF557-9D4B-42C0-AC0E-BF785E7AB9D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975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B6269-7B7C-4A4E-AD4E-3CA9D6A9DF8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1270478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B6269-7B7C-4A4E-AD4E-3CA9D6A9DF8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398631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B6269-7B7C-4A4E-AD4E-3CA9D6A9DF8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293283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B6269-7B7C-4A4E-AD4E-3CA9D6A9DF8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383650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B6269-7B7C-4A4E-AD4E-3CA9D6A9DF8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206936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CB6269-7B7C-4A4E-AD4E-3CA9D6A9DF86}"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178642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CB6269-7B7C-4A4E-AD4E-3CA9D6A9DF86}"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129560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CB6269-7B7C-4A4E-AD4E-3CA9D6A9DF86}"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267102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B6269-7B7C-4A4E-AD4E-3CA9D6A9DF86}"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204223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CB6269-7B7C-4A4E-AD4E-3CA9D6A9DF86}"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FF557-9D4B-42C0-AC0E-BF785E7AB9DA}" type="slidenum">
              <a:rPr lang="en-GB" smtClean="0"/>
              <a:t>‹#›</a:t>
            </a:fld>
            <a:endParaRPr lang="en-GB"/>
          </a:p>
        </p:txBody>
      </p:sp>
    </p:spTree>
    <p:extLst>
      <p:ext uri="{BB962C8B-B14F-4D97-AF65-F5344CB8AC3E}">
        <p14:creationId xmlns:p14="http://schemas.microsoft.com/office/powerpoint/2010/main" val="229786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FF557-9D4B-42C0-AC0E-BF785E7AB9DA}" type="slidenum">
              <a:rPr lang="en-GB" smtClean="0"/>
              <a:t>‹#›</a:t>
            </a:fld>
            <a:endParaRPr lang="en-GB"/>
          </a:p>
        </p:txBody>
      </p:sp>
      <p:sp>
        <p:nvSpPr>
          <p:cNvPr id="5" name="Date Placeholder 4"/>
          <p:cNvSpPr>
            <a:spLocks noGrp="1"/>
          </p:cNvSpPr>
          <p:nvPr>
            <p:ph type="dt" sz="half" idx="10"/>
          </p:nvPr>
        </p:nvSpPr>
        <p:spPr/>
        <p:txBody>
          <a:bodyPr/>
          <a:lstStyle/>
          <a:p>
            <a:fld id="{94CB6269-7B7C-4A4E-AD4E-3CA9D6A9DF86}" type="datetimeFigureOut">
              <a:rPr lang="en-GB" smtClean="0"/>
              <a:t>27/01/2021</a:t>
            </a:fld>
            <a:endParaRPr lang="en-GB"/>
          </a:p>
        </p:txBody>
      </p:sp>
    </p:spTree>
    <p:extLst>
      <p:ext uri="{BB962C8B-B14F-4D97-AF65-F5344CB8AC3E}">
        <p14:creationId xmlns:p14="http://schemas.microsoft.com/office/powerpoint/2010/main" val="363991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CB6269-7B7C-4A4E-AD4E-3CA9D6A9DF86}" type="datetimeFigureOut">
              <a:rPr lang="en-GB" smtClean="0"/>
              <a:t>27/01/2021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3DFF557-9D4B-42C0-AC0E-BF785E7AB9DA}" type="slidenum">
              <a:rPr lang="en-GB" smtClean="0"/>
              <a:t>‹#›</a:t>
            </a:fld>
            <a:endParaRPr lang="en-GB"/>
          </a:p>
        </p:txBody>
      </p:sp>
    </p:spTree>
    <p:extLst>
      <p:ext uri="{BB962C8B-B14F-4D97-AF65-F5344CB8AC3E}">
        <p14:creationId xmlns:p14="http://schemas.microsoft.com/office/powerpoint/2010/main" val="13799220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E875-0F7C-446A-8F09-8910CB81FA6E}"/>
              </a:ext>
            </a:extLst>
          </p:cNvPr>
          <p:cNvSpPr>
            <a:spLocks noGrp="1"/>
          </p:cNvSpPr>
          <p:nvPr>
            <p:ph type="ctrTitle"/>
          </p:nvPr>
        </p:nvSpPr>
        <p:spPr/>
        <p:txBody>
          <a:bodyPr/>
          <a:lstStyle/>
          <a:p>
            <a:r>
              <a:rPr lang="en-GB" dirty="0"/>
              <a:t>Jesus’ prayer for Unity</a:t>
            </a:r>
          </a:p>
        </p:txBody>
      </p:sp>
      <p:sp>
        <p:nvSpPr>
          <p:cNvPr id="3" name="Subtitle 2">
            <a:extLst>
              <a:ext uri="{FF2B5EF4-FFF2-40B4-BE49-F238E27FC236}">
                <a16:creationId xmlns:a16="http://schemas.microsoft.com/office/drawing/2014/main" id="{82F3484C-7A0B-4261-B566-1B2858B64EF6}"/>
              </a:ext>
            </a:extLst>
          </p:cNvPr>
          <p:cNvSpPr>
            <a:spLocks noGrp="1"/>
          </p:cNvSpPr>
          <p:nvPr>
            <p:ph type="subTitle" idx="1"/>
          </p:nvPr>
        </p:nvSpPr>
        <p:spPr/>
        <p:txBody>
          <a:bodyPr/>
          <a:lstStyle/>
          <a:p>
            <a:r>
              <a:rPr lang="en-GB" dirty="0"/>
              <a:t>Friday 5</a:t>
            </a:r>
            <a:r>
              <a:rPr lang="en-GB" baseline="30000" dirty="0"/>
              <a:t>th</a:t>
            </a:r>
            <a:r>
              <a:rPr lang="en-GB" dirty="0"/>
              <a:t> February</a:t>
            </a:r>
          </a:p>
        </p:txBody>
      </p:sp>
    </p:spTree>
    <p:extLst>
      <p:ext uri="{BB962C8B-B14F-4D97-AF65-F5344CB8AC3E}">
        <p14:creationId xmlns:p14="http://schemas.microsoft.com/office/powerpoint/2010/main" val="10280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6F6B18-6AE4-4A27-9707-DFA600DB4534}"/>
              </a:ext>
            </a:extLst>
          </p:cNvPr>
          <p:cNvSpPr>
            <a:spLocks noGrp="1"/>
          </p:cNvSpPr>
          <p:nvPr>
            <p:ph idx="1"/>
          </p:nvPr>
        </p:nvSpPr>
        <p:spPr>
          <a:xfrm>
            <a:off x="677334" y="715617"/>
            <a:ext cx="8596668" cy="5325745"/>
          </a:xfrm>
        </p:spPr>
        <p:txBody>
          <a:bodyPr>
            <a:noAutofit/>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Jesus often spoke to his disciples about the importance of unity among them.  He gave them the model of the unity between himself and God the Father.</a:t>
            </a: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In the text from John’s Gospel, part of his prayer for his disciples just before his arrest, he makes it clear how they would be more effective witnesses of his love if there was unity among them.</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alibri" panose="020F0502020204030204" pitchFamily="34" charset="0"/>
                <a:ea typeface="Calibri" panose="020F0502020204030204" pitchFamily="34" charset="0"/>
                <a:cs typeface="Times New Roman" panose="02020603050405020304" pitchFamily="18" charset="0"/>
              </a:rPr>
              <a:t>Read this passage on the next two slides</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John 17: 11, 20-23</a:t>
            </a:r>
          </a:p>
        </p:txBody>
      </p:sp>
    </p:spTree>
    <p:extLst>
      <p:ext uri="{BB962C8B-B14F-4D97-AF65-F5344CB8AC3E}">
        <p14:creationId xmlns:p14="http://schemas.microsoft.com/office/powerpoint/2010/main" val="363756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92" y="-368350"/>
            <a:ext cx="10279187" cy="763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pic>
      <p:pic>
        <p:nvPicPr>
          <p:cNvPr id="16386" name="Picture 7"/>
          <p:cNvPicPr>
            <a:picLocks noChangeAspect="1"/>
          </p:cNvPicPr>
          <p:nvPr/>
        </p:nvPicPr>
        <p:blipFill>
          <a:blip r:embed="rId3">
            <a:alphaModFix amt="54000"/>
            <a:extLst>
              <a:ext uri="{28A0092B-C50C-407E-A947-70E740481C1C}">
                <a14:useLocalDpi xmlns:a14="http://schemas.microsoft.com/office/drawing/2010/main" val="0"/>
              </a:ext>
            </a:extLst>
          </a:blip>
          <a:srcRect/>
          <a:stretch>
            <a:fillRect/>
          </a:stretch>
        </p:blipFill>
        <p:spPr bwMode="auto">
          <a:xfrm>
            <a:off x="2096617" y="340445"/>
            <a:ext cx="7948538" cy="6227340"/>
          </a:xfrm>
          <a:prstGeom prst="rect">
            <a:avLst/>
          </a:prstGeom>
          <a:noFill/>
          <a:ln>
            <a:noFill/>
          </a:ln>
          <a:extLst>
            <a:ext uri="{909E8E84-426E-40dd-AFC4-6F175D3DCCD1}">
              <a14:hiddenFill xmlns="" xmlns:a14="http://schemas.microsoft.com/office/drawing/2010/main">
                <a:solidFill>
                  <a:srgbClr val="FFFFFF">
                    <a:alpha val="53999"/>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8981406" y="5353348"/>
            <a:ext cx="184731" cy="352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sz="844"/>
          </a:p>
          <a:p>
            <a:pPr eaLnBrk="1" hangingPunct="1"/>
            <a:endParaRPr lang="en-GB" sz="844"/>
          </a:p>
        </p:txBody>
      </p:sp>
      <p:sp>
        <p:nvSpPr>
          <p:cNvPr id="3" name="Rectangle 2"/>
          <p:cNvSpPr>
            <a:spLocks noChangeArrowheads="1"/>
          </p:cNvSpPr>
          <p:nvPr/>
        </p:nvSpPr>
        <p:spPr bwMode="auto">
          <a:xfrm>
            <a:off x="2348881" y="622846"/>
            <a:ext cx="3645545" cy="2169825"/>
          </a:xfrm>
          <a:prstGeom prst="rect">
            <a:avLst/>
          </a:prstGeom>
          <a:solidFill>
            <a:srgbClr val="FFFFFF">
              <a:alpha val="7294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250" b="1">
                <a:latin typeface="Century Gothic" charset="0"/>
                <a:cs typeface="Century Gothic" charset="0"/>
              </a:rPr>
              <a:t>Keep them safe by the power of your name, the name you gave me, so that they may be one just as you and I are one. </a:t>
            </a:r>
          </a:p>
        </p:txBody>
      </p:sp>
      <p:sp>
        <p:nvSpPr>
          <p:cNvPr id="2" name="Rectangle 1"/>
          <p:cNvSpPr>
            <a:spLocks noChangeArrowheads="1"/>
          </p:cNvSpPr>
          <p:nvPr/>
        </p:nvSpPr>
        <p:spPr bwMode="auto">
          <a:xfrm>
            <a:off x="6298035" y="5048622"/>
            <a:ext cx="3645545" cy="1131079"/>
          </a:xfrm>
          <a:prstGeom prst="rect">
            <a:avLst/>
          </a:prstGeom>
          <a:solidFill>
            <a:srgbClr val="FFFFFF">
              <a:alpha val="7294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250" b="1">
                <a:latin typeface="Century Gothic" charset="0"/>
                <a:cs typeface="Century Gothic" charset="0"/>
              </a:rPr>
              <a:t>May they be one, so that the world will believe that you sent me</a:t>
            </a:r>
          </a:p>
        </p:txBody>
      </p:sp>
      <p:sp>
        <p:nvSpPr>
          <p:cNvPr id="6" name="Rectangle 5"/>
          <p:cNvSpPr>
            <a:spLocks noChangeArrowheads="1"/>
          </p:cNvSpPr>
          <p:nvPr/>
        </p:nvSpPr>
        <p:spPr bwMode="auto">
          <a:xfrm>
            <a:off x="2348881" y="3327425"/>
            <a:ext cx="3645545" cy="2169825"/>
          </a:xfrm>
          <a:prstGeom prst="rect">
            <a:avLst/>
          </a:prstGeom>
          <a:solidFill>
            <a:srgbClr val="FFFFFF">
              <a:alpha val="7294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250" b="1">
                <a:latin typeface="Century Gothic" charset="0"/>
                <a:cs typeface="Century Gothic" charset="0"/>
              </a:rPr>
              <a:t>I pray not only for them, but also for those who believe in me because of their message. I pray that they may all be one. </a:t>
            </a:r>
          </a:p>
        </p:txBody>
      </p:sp>
      <p:sp>
        <p:nvSpPr>
          <p:cNvPr id="7" name="Rectangle 6"/>
          <p:cNvSpPr>
            <a:spLocks noChangeArrowheads="1"/>
          </p:cNvSpPr>
          <p:nvPr/>
        </p:nvSpPr>
        <p:spPr bwMode="auto">
          <a:xfrm>
            <a:off x="6298035" y="2213446"/>
            <a:ext cx="3645545" cy="1131079"/>
          </a:xfrm>
          <a:prstGeom prst="rect">
            <a:avLst/>
          </a:prstGeom>
          <a:solidFill>
            <a:srgbClr val="FFFFFF">
              <a:alpha val="7294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250" b="1">
                <a:latin typeface="Century Gothic" charset="0"/>
                <a:cs typeface="Century Gothic" charset="0"/>
              </a:rPr>
              <a:t>Father! May they be in us, just as you are in me and I am in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92" y="-368350"/>
            <a:ext cx="10279187" cy="763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pic>
      <p:sp>
        <p:nvSpPr>
          <p:cNvPr id="17410" name="TextBox 3"/>
          <p:cNvSpPr txBox="1">
            <a:spLocks noChangeArrowheads="1"/>
          </p:cNvSpPr>
          <p:nvPr/>
        </p:nvSpPr>
        <p:spPr bwMode="auto">
          <a:xfrm>
            <a:off x="8981406" y="5353348"/>
            <a:ext cx="184731" cy="352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sz="844"/>
          </a:p>
          <a:p>
            <a:pPr eaLnBrk="1" hangingPunct="1"/>
            <a:endParaRPr lang="en-GB" sz="844"/>
          </a:p>
        </p:txBody>
      </p:sp>
      <p:sp>
        <p:nvSpPr>
          <p:cNvPr id="5" name="TextBox 4"/>
          <p:cNvSpPr txBox="1">
            <a:spLocks noChangeArrowheads="1"/>
          </p:cNvSpPr>
          <p:nvPr/>
        </p:nvSpPr>
        <p:spPr bwMode="auto">
          <a:xfrm>
            <a:off x="2450455" y="4796359"/>
            <a:ext cx="3443511" cy="611578"/>
          </a:xfrm>
          <a:prstGeom prst="rect">
            <a:avLst/>
          </a:prstGeom>
          <a:solidFill>
            <a:srgbClr val="FFFFFF">
              <a:alpha val="5294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GB" sz="1687" b="1" dirty="0">
                <a:latin typeface="Century Gothic" charset="0"/>
                <a:cs typeface="Century Gothic" charset="0"/>
              </a:rPr>
              <a:t>Based on John 17: 11, 20-23</a:t>
            </a:r>
          </a:p>
          <a:p>
            <a:pPr algn="r" eaLnBrk="1" hangingPunct="1"/>
            <a:r>
              <a:rPr lang="en-GB" sz="1687" b="1" dirty="0">
                <a:latin typeface="Century Gothic" charset="0"/>
                <a:cs typeface="Century Gothic" charset="0"/>
              </a:rPr>
              <a:t>(Come and See)</a:t>
            </a:r>
          </a:p>
        </p:txBody>
      </p:sp>
      <p:pic>
        <p:nvPicPr>
          <p:cNvPr id="6" name="Picture 5" descr="CS3-p007.jpg"/>
          <p:cNvPicPr>
            <a:picLocks noChangeAspect="1"/>
          </p:cNvPicPr>
          <p:nvPr/>
        </p:nvPicPr>
        <p:blipFill rotWithShape="1">
          <a:blip r:embed="rId3">
            <a:alphaModFix amt="71000"/>
            <a:extLst>
              <a:ext uri="{28A0092B-C50C-407E-A947-70E740481C1C}">
                <a14:useLocalDpi xmlns:a14="http://schemas.microsoft.com/office/drawing/2010/main" val="0"/>
              </a:ext>
            </a:extLst>
          </a:blip>
          <a:srcRect l="3003" t="5778" r="2287" b="2968"/>
          <a:stretch/>
        </p:blipFill>
        <p:spPr>
          <a:xfrm>
            <a:off x="5842847" y="340532"/>
            <a:ext cx="4081328" cy="5974414"/>
          </a:xfrm>
          <a:prstGeom prst="rect">
            <a:avLst/>
          </a:prstGeom>
          <a:effectLst>
            <a:glow rad="228600">
              <a:schemeClr val="accent6">
                <a:satMod val="175000"/>
                <a:alpha val="40000"/>
              </a:schemeClr>
            </a:glow>
          </a:effectLst>
        </p:spPr>
      </p:pic>
      <p:sp>
        <p:nvSpPr>
          <p:cNvPr id="2" name="Rectangle 1"/>
          <p:cNvSpPr>
            <a:spLocks noChangeArrowheads="1"/>
          </p:cNvSpPr>
          <p:nvPr/>
        </p:nvSpPr>
        <p:spPr bwMode="auto">
          <a:xfrm>
            <a:off x="2400226" y="442020"/>
            <a:ext cx="3493740" cy="3901068"/>
          </a:xfrm>
          <a:prstGeom prst="rect">
            <a:avLst/>
          </a:prstGeom>
          <a:solidFill>
            <a:srgbClr val="FFFFFF">
              <a:alpha val="5882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250" b="1">
                <a:latin typeface="Century Gothic" charset="0"/>
                <a:cs typeface="Century Gothic" charset="0"/>
              </a:rPr>
              <a:t>I gave them the same glory you gave me, so that they may be one, just as you and I are one I in them and you in me, so that they may be completely one, in order that the world may know that you sent me and that you love them as you love me</a:t>
            </a:r>
            <a:r>
              <a:rPr lang="en-GB" sz="2250" b="1">
                <a:latin typeface="Century Gothic" charset="0"/>
                <a:cs typeface="Century Gothic" charset="0"/>
              </a:rPr>
              <a:t>.</a:t>
            </a:r>
            <a:endParaRPr lang="en-US" sz="2250" b="1">
              <a:latin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3FA8-48DA-4E28-9F50-7E1BA7FA90EF}"/>
              </a:ext>
            </a:extLst>
          </p:cNvPr>
          <p:cNvSpPr>
            <a:spLocks noGrp="1"/>
          </p:cNvSpPr>
          <p:nvPr>
            <p:ph type="title"/>
          </p:nvPr>
        </p:nvSpPr>
        <p:spPr/>
        <p:txBody>
          <a:bodyPr/>
          <a:lstStyle/>
          <a:p>
            <a:r>
              <a:rPr lang="en-GB" dirty="0"/>
              <a:t>Your task</a:t>
            </a:r>
          </a:p>
        </p:txBody>
      </p:sp>
      <p:sp>
        <p:nvSpPr>
          <p:cNvPr id="3" name="Content Placeholder 2">
            <a:extLst>
              <a:ext uri="{FF2B5EF4-FFF2-40B4-BE49-F238E27FC236}">
                <a16:creationId xmlns:a16="http://schemas.microsoft.com/office/drawing/2014/main" id="{89DA7AAE-E183-4E87-81C6-E328C1C8EE5A}"/>
              </a:ext>
            </a:extLst>
          </p:cNvPr>
          <p:cNvSpPr>
            <a:spLocks noGrp="1"/>
          </p:cNvSpPr>
          <p:nvPr>
            <p:ph idx="1"/>
          </p:nvPr>
        </p:nvSpPr>
        <p:spPr>
          <a:xfrm>
            <a:off x="607760" y="1683511"/>
            <a:ext cx="8596668" cy="3880773"/>
          </a:xfrm>
        </p:spPr>
        <p:txBody>
          <a:bodyPr>
            <a:normAutofit fontScale="85000" lnSpcReduction="20000"/>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Use the text from John on the previous slides to help you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compose a prayer for unity. </a:t>
            </a: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Think about: what unity means?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Why is unity important?</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 You may wish to relate your prayer to the importance of unity in difficult times.</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You can illustrate the prayer if you wish.</a:t>
            </a:r>
          </a:p>
          <a:p>
            <a:pPr marL="0" indent="0">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Remember this is a prayer, so you are praying for guidance and help from God.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596249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TotalTime>
  <Words>334</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Century Gothic</vt:lpstr>
      <vt:lpstr>Gill Sans</vt:lpstr>
      <vt:lpstr>Trebuchet MS</vt:lpstr>
      <vt:lpstr>Wingdings 3</vt:lpstr>
      <vt:lpstr>Facet</vt:lpstr>
      <vt:lpstr>Jesus’ prayer for Unity</vt:lpstr>
      <vt:lpstr>PowerPoint Presentation</vt:lpstr>
      <vt:lpstr>PowerPoint Presentation</vt:lpstr>
      <vt:lpstr>PowerPoint Presentation</vt:lpstr>
      <vt:lpstr>Your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prayer for Unity</dc:title>
  <dc:creator>Rosanna Harries</dc:creator>
  <cp:lastModifiedBy>Rosanna Harries</cp:lastModifiedBy>
  <cp:revision>1</cp:revision>
  <dcterms:created xsi:type="dcterms:W3CDTF">2021-01-27T12:47:41Z</dcterms:created>
  <dcterms:modified xsi:type="dcterms:W3CDTF">2021-01-27T12:55:19Z</dcterms:modified>
</cp:coreProperties>
</file>