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81" r:id="rId5"/>
    <p:sldId id="365" r:id="rId6"/>
    <p:sldId id="408" r:id="rId7"/>
    <p:sldId id="409" r:id="rId8"/>
    <p:sldId id="369" r:id="rId9"/>
    <p:sldId id="402" r:id="rId10"/>
    <p:sldId id="401" r:id="rId11"/>
    <p:sldId id="400" r:id="rId12"/>
    <p:sldId id="360" r:id="rId13"/>
    <p:sldId id="399" r:id="rId14"/>
    <p:sldId id="371" r:id="rId15"/>
    <p:sldId id="38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33CC33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3A5B89-F3B9-48E8-A475-975BE4662CFA}" v="10" dt="2020-02-12T17:17:56.4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FC89FA-C96C-4AD4-A619-AAE8C88B601D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Spring Block 3 – Algebra</a:t>
            </a:r>
            <a:endParaRPr lang="en-GB" sz="16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Step 10: Find Pairs of Values  2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26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Work out the values of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and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6B3B1A0-4B5A-46C1-84F3-C7DC19483649}"/>
              </a:ext>
            </a:extLst>
          </p:cNvPr>
          <p:cNvGraphicFramePr>
            <a:graphicFrameLocks noGrp="1"/>
          </p:cNvGraphicFramePr>
          <p:nvPr/>
        </p:nvGraphicFramePr>
        <p:xfrm>
          <a:off x="2826000" y="1622401"/>
          <a:ext cx="3492000" cy="3179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2000">
                  <a:extLst>
                    <a:ext uri="{9D8B030D-6E8A-4147-A177-3AD203B41FA5}">
                      <a16:colId xmlns:a16="http://schemas.microsoft.com/office/drawing/2014/main" val="1012316326"/>
                    </a:ext>
                  </a:extLst>
                </a:gridCol>
              </a:tblGrid>
              <a:tr h="79492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 15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87681481"/>
                  </a:ext>
                </a:extLst>
              </a:tr>
              <a:tr h="794929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+ 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 25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25374318"/>
                  </a:ext>
                </a:extLst>
              </a:tr>
              <a:tr h="794929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+ 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 35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79846343"/>
                  </a:ext>
                </a:extLst>
              </a:tr>
              <a:tr h="794929">
                <a:tc>
                  <a:txBody>
                    <a:bodyPr/>
                    <a:lstStyle/>
                    <a:p>
                      <a:pPr algn="l"/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b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                 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2815247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D106454-449E-41E0-8FDC-8FE9394780F0}"/>
              </a:ext>
            </a:extLst>
          </p:cNvPr>
          <p:cNvSpPr>
            <a:spLocks noChangeAspect="1"/>
          </p:cNvSpPr>
          <p:nvPr/>
        </p:nvSpPr>
        <p:spPr>
          <a:xfrm>
            <a:off x="3518454" y="3964265"/>
            <a:ext cx="567771" cy="5677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C483C3-75C8-4674-829E-937B33E3CCA3}"/>
              </a:ext>
            </a:extLst>
          </p:cNvPr>
          <p:cNvSpPr>
            <a:spLocks noChangeAspect="1"/>
          </p:cNvSpPr>
          <p:nvPr/>
        </p:nvSpPr>
        <p:spPr>
          <a:xfrm>
            <a:off x="5541483" y="3964265"/>
            <a:ext cx="567771" cy="5677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12271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List three possible values for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and</a:t>
            </a:r>
            <a:r>
              <a:rPr lang="en-GB" sz="20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, where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25.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D6B0559-A446-47BD-AF02-50BE51E1E087}"/>
              </a:ext>
            </a:extLst>
          </p:cNvPr>
          <p:cNvSpPr/>
          <p:nvPr/>
        </p:nvSpPr>
        <p:spPr>
          <a:xfrm>
            <a:off x="2709863" y="2076450"/>
            <a:ext cx="3724275" cy="10953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r>
              <a:rPr lang="en-GB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</a:t>
            </a:r>
            <a:r>
              <a:rPr lang="en-GB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156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List three possible values for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and</a:t>
            </a:r>
            <a:r>
              <a:rPr lang="en-GB" sz="20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, where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25.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6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6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6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example: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 3,</a:t>
            </a:r>
            <a:r>
              <a:rPr lang="en-GB" sz="20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 10;</a:t>
            </a:r>
            <a:r>
              <a:rPr lang="en-GB" sz="20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 2,</a:t>
            </a:r>
            <a:r>
              <a:rPr lang="en-GB" sz="20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 15; </a:t>
            </a:r>
          </a:p>
          <a:p>
            <a:pPr algn="ctr"/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 1,</a:t>
            </a:r>
            <a:r>
              <a:rPr lang="en-GB" sz="20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 20</a:t>
            </a:r>
          </a:p>
          <a:p>
            <a:pPr algn="ctr"/>
            <a:endParaRPr lang="en-GB" sz="36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B263DAE-FD61-4DC9-A3EF-286A5AD702D7}"/>
              </a:ext>
            </a:extLst>
          </p:cNvPr>
          <p:cNvSpPr/>
          <p:nvPr/>
        </p:nvSpPr>
        <p:spPr>
          <a:xfrm>
            <a:off x="2709863" y="2076450"/>
            <a:ext cx="3724275" cy="10953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r>
              <a:rPr lang="en-GB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</a:t>
            </a:r>
            <a:r>
              <a:rPr lang="en-GB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67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 you agree with the statement below?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2</a:t>
            </a:r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+ 4 = 26, then </a:t>
            </a:r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must be 11.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 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 you agree with the statement below?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2</a:t>
            </a:r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+ 4 = 26, then </a:t>
            </a:r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must be 11.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 </a:t>
            </a:r>
          </a:p>
          <a:p>
            <a:endParaRPr lang="en-GB" sz="23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agree because… 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144411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 you agree with the statement below?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2</a:t>
            </a:r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+ 4 = 26, then </a:t>
            </a:r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must be 11.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 agree because 26 – 4 = 22 and 22 ÷ 2 = 11, so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must equal 11. </a:t>
            </a:r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1779294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pair of values does not satisfy the equation?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7541BDE-3B22-4D7C-8ED1-1C041CFB9BCF}"/>
              </a:ext>
            </a:extLst>
          </p:cNvPr>
          <p:cNvSpPr/>
          <p:nvPr/>
        </p:nvSpPr>
        <p:spPr>
          <a:xfrm>
            <a:off x="2709863" y="1828800"/>
            <a:ext cx="3724275" cy="10953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÷ </a:t>
            </a:r>
            <a:r>
              <a:rPr lang="en-GB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12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F0BB72F-C65F-46AC-BE5E-08D8905083B8}"/>
              </a:ext>
            </a:extLst>
          </p:cNvPr>
          <p:cNvGrpSpPr/>
          <p:nvPr/>
        </p:nvGrpSpPr>
        <p:grpSpPr>
          <a:xfrm>
            <a:off x="1411390" y="3569628"/>
            <a:ext cx="6321220" cy="1428750"/>
            <a:chOff x="1581150" y="3912528"/>
            <a:chExt cx="6321220" cy="1428750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B5E17BE1-CFE6-4CF4-AA00-27E4EAC620A0}"/>
                </a:ext>
              </a:extLst>
            </p:cNvPr>
            <p:cNvSpPr/>
            <p:nvPr/>
          </p:nvSpPr>
          <p:spPr>
            <a:xfrm>
              <a:off x="1581150" y="3912528"/>
              <a:ext cx="1543050" cy="142875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= 72 </a:t>
              </a:r>
            </a:p>
            <a:p>
              <a:pPr algn="ctr"/>
              <a:r>
                <a:rPr lang="en-GB" sz="28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= 6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7B918874-FF5B-4CEF-ACE2-02B87946859D}"/>
                </a:ext>
              </a:extLst>
            </p:cNvPr>
            <p:cNvSpPr/>
            <p:nvPr/>
          </p:nvSpPr>
          <p:spPr>
            <a:xfrm>
              <a:off x="3970235" y="3912528"/>
              <a:ext cx="1543050" cy="142875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= 56 </a:t>
              </a:r>
            </a:p>
            <a:p>
              <a:pPr algn="ctr"/>
              <a:r>
                <a:rPr lang="en-GB" sz="28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= 7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8EC9F222-935F-45E5-8CC3-FEED76950EA8}"/>
                </a:ext>
              </a:extLst>
            </p:cNvPr>
            <p:cNvSpPr/>
            <p:nvPr/>
          </p:nvSpPr>
          <p:spPr>
            <a:xfrm>
              <a:off x="6359320" y="3912528"/>
              <a:ext cx="1543050" cy="142875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= 108 </a:t>
              </a:r>
            </a:p>
            <a:p>
              <a:pPr algn="ctr"/>
              <a:r>
                <a:rPr lang="en-GB" sz="28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= 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5124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pair of values does not satisfy the equation?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7541BDE-3B22-4D7C-8ED1-1C041CFB9BCF}"/>
              </a:ext>
            </a:extLst>
          </p:cNvPr>
          <p:cNvSpPr/>
          <p:nvPr/>
        </p:nvSpPr>
        <p:spPr>
          <a:xfrm>
            <a:off x="2709863" y="1828800"/>
            <a:ext cx="3724275" cy="10953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÷ </a:t>
            </a:r>
            <a:r>
              <a:rPr lang="en-GB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12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F0BB72F-C65F-46AC-BE5E-08D8905083B8}"/>
              </a:ext>
            </a:extLst>
          </p:cNvPr>
          <p:cNvGrpSpPr/>
          <p:nvPr/>
        </p:nvGrpSpPr>
        <p:grpSpPr>
          <a:xfrm>
            <a:off x="1411390" y="3569628"/>
            <a:ext cx="6321220" cy="1428750"/>
            <a:chOff x="1581150" y="3912528"/>
            <a:chExt cx="6321220" cy="1428750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B5E17BE1-CFE6-4CF4-AA00-27E4EAC620A0}"/>
                </a:ext>
              </a:extLst>
            </p:cNvPr>
            <p:cNvSpPr/>
            <p:nvPr/>
          </p:nvSpPr>
          <p:spPr>
            <a:xfrm>
              <a:off x="1581150" y="3912528"/>
              <a:ext cx="1543050" cy="142875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i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GB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 = 72 </a:t>
              </a:r>
            </a:p>
            <a:p>
              <a:pPr algn="ctr"/>
              <a:r>
                <a:rPr lang="en-GB" sz="2800" b="1" i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GB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 = 6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7B918874-FF5B-4CEF-ACE2-02B87946859D}"/>
                </a:ext>
              </a:extLst>
            </p:cNvPr>
            <p:cNvSpPr/>
            <p:nvPr/>
          </p:nvSpPr>
          <p:spPr>
            <a:xfrm>
              <a:off x="3970235" y="3912528"/>
              <a:ext cx="1543050" cy="142875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GB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 = 56 </a:t>
              </a:r>
            </a:p>
            <a:p>
              <a:pPr algn="ctr"/>
              <a:r>
                <a:rPr lang="en-GB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GB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 = 7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8EC9F222-935F-45E5-8CC3-FEED76950EA8}"/>
                </a:ext>
              </a:extLst>
            </p:cNvPr>
            <p:cNvSpPr/>
            <p:nvPr/>
          </p:nvSpPr>
          <p:spPr>
            <a:xfrm>
              <a:off x="6359320" y="3912528"/>
              <a:ext cx="1543050" cy="142875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i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GB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 = 108 </a:t>
              </a:r>
            </a:p>
            <a:p>
              <a:pPr algn="ctr"/>
              <a:r>
                <a:rPr lang="en-GB" sz="2800" b="1" i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GB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 = 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6671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numbers in the table to find all the possible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combinations for the two variables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A0DE61F6-B481-4C67-BA8D-20F4567F79BF}"/>
              </a:ext>
            </a:extLst>
          </p:cNvPr>
          <p:cNvGraphicFramePr>
            <a:graphicFrameLocks noGrp="1"/>
          </p:cNvGraphicFramePr>
          <p:nvPr/>
        </p:nvGraphicFramePr>
        <p:xfrm>
          <a:off x="1529332" y="3382326"/>
          <a:ext cx="6085336" cy="1389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1334">
                  <a:extLst>
                    <a:ext uri="{9D8B030D-6E8A-4147-A177-3AD203B41FA5}">
                      <a16:colId xmlns:a16="http://schemas.microsoft.com/office/drawing/2014/main" val="613516886"/>
                    </a:ext>
                  </a:extLst>
                </a:gridCol>
                <a:gridCol w="1521334">
                  <a:extLst>
                    <a:ext uri="{9D8B030D-6E8A-4147-A177-3AD203B41FA5}">
                      <a16:colId xmlns:a16="http://schemas.microsoft.com/office/drawing/2014/main" val="1298061734"/>
                    </a:ext>
                  </a:extLst>
                </a:gridCol>
                <a:gridCol w="1521334">
                  <a:extLst>
                    <a:ext uri="{9D8B030D-6E8A-4147-A177-3AD203B41FA5}">
                      <a16:colId xmlns:a16="http://schemas.microsoft.com/office/drawing/2014/main" val="938825875"/>
                    </a:ext>
                  </a:extLst>
                </a:gridCol>
                <a:gridCol w="1521334">
                  <a:extLst>
                    <a:ext uri="{9D8B030D-6E8A-4147-A177-3AD203B41FA5}">
                      <a16:colId xmlns:a16="http://schemas.microsoft.com/office/drawing/2014/main" val="3213386236"/>
                    </a:ext>
                  </a:extLst>
                </a:gridCol>
              </a:tblGrid>
              <a:tr h="694524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59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47538"/>
                  </a:ext>
                </a:extLst>
              </a:tr>
              <a:tr h="694524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220501"/>
                  </a:ext>
                </a:extLst>
              </a:tr>
            </a:tbl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7541BDE-3B22-4D7C-8ED1-1C041CFB9BCF}"/>
              </a:ext>
            </a:extLst>
          </p:cNvPr>
          <p:cNvSpPr/>
          <p:nvPr/>
        </p:nvSpPr>
        <p:spPr>
          <a:xfrm>
            <a:off x="2709863" y="1828800"/>
            <a:ext cx="3724275" cy="10953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</a:t>
            </a:r>
            <a:r>
              <a:rPr lang="en-GB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45</a:t>
            </a:r>
          </a:p>
        </p:txBody>
      </p:sp>
    </p:spTree>
    <p:extLst>
      <p:ext uri="{BB962C8B-B14F-4D97-AF65-F5344CB8AC3E}">
        <p14:creationId xmlns:p14="http://schemas.microsoft.com/office/powerpoint/2010/main" val="2846847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numbers in the table to find all the possible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combinations for the two variables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59 and 14; 61 and 16; 64 and 19; 60 and 15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A0DE61F6-B481-4C67-BA8D-20F4567F79BF}"/>
              </a:ext>
            </a:extLst>
          </p:cNvPr>
          <p:cNvGraphicFramePr>
            <a:graphicFrameLocks noGrp="1"/>
          </p:cNvGraphicFramePr>
          <p:nvPr/>
        </p:nvGraphicFramePr>
        <p:xfrm>
          <a:off x="1529332" y="3382326"/>
          <a:ext cx="6085336" cy="1389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1334">
                  <a:extLst>
                    <a:ext uri="{9D8B030D-6E8A-4147-A177-3AD203B41FA5}">
                      <a16:colId xmlns:a16="http://schemas.microsoft.com/office/drawing/2014/main" val="613516886"/>
                    </a:ext>
                  </a:extLst>
                </a:gridCol>
                <a:gridCol w="1521334">
                  <a:extLst>
                    <a:ext uri="{9D8B030D-6E8A-4147-A177-3AD203B41FA5}">
                      <a16:colId xmlns:a16="http://schemas.microsoft.com/office/drawing/2014/main" val="1298061734"/>
                    </a:ext>
                  </a:extLst>
                </a:gridCol>
                <a:gridCol w="1521334">
                  <a:extLst>
                    <a:ext uri="{9D8B030D-6E8A-4147-A177-3AD203B41FA5}">
                      <a16:colId xmlns:a16="http://schemas.microsoft.com/office/drawing/2014/main" val="938825875"/>
                    </a:ext>
                  </a:extLst>
                </a:gridCol>
                <a:gridCol w="1521334">
                  <a:extLst>
                    <a:ext uri="{9D8B030D-6E8A-4147-A177-3AD203B41FA5}">
                      <a16:colId xmlns:a16="http://schemas.microsoft.com/office/drawing/2014/main" val="3213386236"/>
                    </a:ext>
                  </a:extLst>
                </a:gridCol>
              </a:tblGrid>
              <a:tr h="694524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59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47538"/>
                  </a:ext>
                </a:extLst>
              </a:tr>
              <a:tr h="694524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220501"/>
                  </a:ext>
                </a:extLst>
              </a:tr>
            </a:tbl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7541BDE-3B22-4D7C-8ED1-1C041CFB9BCF}"/>
              </a:ext>
            </a:extLst>
          </p:cNvPr>
          <p:cNvSpPr/>
          <p:nvPr/>
        </p:nvSpPr>
        <p:spPr>
          <a:xfrm>
            <a:off x="2709863" y="1828800"/>
            <a:ext cx="3724275" cy="10953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</a:t>
            </a:r>
            <a:r>
              <a:rPr lang="en-GB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45</a:t>
            </a:r>
          </a:p>
        </p:txBody>
      </p:sp>
    </p:spTree>
    <p:extLst>
      <p:ext uri="{BB962C8B-B14F-4D97-AF65-F5344CB8AC3E}">
        <p14:creationId xmlns:p14="http://schemas.microsoft.com/office/powerpoint/2010/main" val="3552822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Work out the values of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and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6B3B1A0-4B5A-46C1-84F3-C7DC194836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799522"/>
              </p:ext>
            </p:extLst>
          </p:nvPr>
        </p:nvGraphicFramePr>
        <p:xfrm>
          <a:off x="2826000" y="1622401"/>
          <a:ext cx="3492000" cy="3179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2000">
                  <a:extLst>
                    <a:ext uri="{9D8B030D-6E8A-4147-A177-3AD203B41FA5}">
                      <a16:colId xmlns:a16="http://schemas.microsoft.com/office/drawing/2014/main" val="1012316326"/>
                    </a:ext>
                  </a:extLst>
                </a:gridCol>
              </a:tblGrid>
              <a:tr h="79492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 15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87681481"/>
                  </a:ext>
                </a:extLst>
              </a:tr>
              <a:tr h="794929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+ 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 25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25374318"/>
                  </a:ext>
                </a:extLst>
              </a:tr>
              <a:tr h="794929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+ 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 35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79846343"/>
                  </a:ext>
                </a:extLst>
              </a:tr>
              <a:tr h="794929">
                <a:tc>
                  <a:txBody>
                    <a:bodyPr/>
                    <a:lstStyle/>
                    <a:p>
                      <a:pPr algn="l"/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b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                 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2815247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D106454-449E-41E0-8FDC-8FE9394780F0}"/>
              </a:ext>
            </a:extLst>
          </p:cNvPr>
          <p:cNvSpPr>
            <a:spLocks noChangeAspect="1"/>
          </p:cNvSpPr>
          <p:nvPr/>
        </p:nvSpPr>
        <p:spPr>
          <a:xfrm>
            <a:off x="3518454" y="3964265"/>
            <a:ext cx="567771" cy="5677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C483C3-75C8-4674-829E-937B33E3CCA3}"/>
              </a:ext>
            </a:extLst>
          </p:cNvPr>
          <p:cNvSpPr>
            <a:spLocks noChangeAspect="1"/>
          </p:cNvSpPr>
          <p:nvPr/>
        </p:nvSpPr>
        <p:spPr>
          <a:xfrm>
            <a:off x="5541483" y="3964265"/>
            <a:ext cx="567771" cy="5677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FBED953-94D8-4115-9990-20765D7E8E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2420</TotalTime>
  <Words>472</Words>
  <Application>Microsoft Office PowerPoint</Application>
  <PresentationFormat>On-screen Show (4:3)</PresentationFormat>
  <Paragraphs>166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Rosanna Harries</cp:lastModifiedBy>
  <cp:revision>52</cp:revision>
  <dcterms:created xsi:type="dcterms:W3CDTF">2018-03-17T10:08:43Z</dcterms:created>
  <dcterms:modified xsi:type="dcterms:W3CDTF">2021-02-22T11:51:58Z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