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81" r:id="rId5"/>
    <p:sldId id="365" r:id="rId6"/>
    <p:sldId id="408" r:id="rId7"/>
    <p:sldId id="409" r:id="rId8"/>
    <p:sldId id="369" r:id="rId9"/>
    <p:sldId id="402" r:id="rId10"/>
    <p:sldId id="401" r:id="rId11"/>
    <p:sldId id="400" r:id="rId12"/>
    <p:sldId id="360" r:id="rId13"/>
    <p:sldId id="399" r:id="rId14"/>
    <p:sldId id="371" r:id="rId15"/>
    <p:sldId id="38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33CC33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3A5B89-F3B9-48E8-A475-975BE4662CFA}" v="10" dt="2020-02-12T17:17:56.4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7" autoAdjust="0"/>
    <p:restoredTop sz="94660"/>
  </p:normalViewPr>
  <p:slideViewPr>
    <p:cSldViewPr snapToGrid="0">
      <p:cViewPr varScale="1">
        <p:scale>
          <a:sx n="64" d="100"/>
          <a:sy n="64" d="100"/>
        </p:scale>
        <p:origin x="127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7" name="TextBox 8">
            <a:extLst>
              <a:ext uri="{FF2B5EF4-FFF2-40B4-BE49-F238E27FC236}">
                <a16:creationId xmlns:a16="http://schemas.microsoft.com/office/drawing/2014/main" id="{9C98043F-F327-469C-AFFD-8AE7F5773C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CFC89FA-C96C-4AD4-A619-AAE8C88B601D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6 – Spring Block 3 – Algebra</a:t>
            </a:r>
            <a:endParaRPr lang="en-GB" sz="16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4800" b="1" dirty="0">
                <a:solidFill>
                  <a:srgbClr val="E7E6E6">
                    <a:lumMod val="25000"/>
                  </a:srgbClr>
                </a:solidFill>
                <a:latin typeface="Century Gothic" panose="020B0502020202020204" pitchFamily="34" charset="0"/>
              </a:rPr>
              <a:t>Step 10: Find Pairs of Values  2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266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Work out the values of 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and 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6B3B1A0-4B5A-46C1-84F3-C7DC19483649}"/>
              </a:ext>
            </a:extLst>
          </p:cNvPr>
          <p:cNvGraphicFramePr>
            <a:graphicFrameLocks noGrp="1"/>
          </p:cNvGraphicFramePr>
          <p:nvPr/>
        </p:nvGraphicFramePr>
        <p:xfrm>
          <a:off x="2826000" y="1622401"/>
          <a:ext cx="3492000" cy="31797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92000">
                  <a:extLst>
                    <a:ext uri="{9D8B030D-6E8A-4147-A177-3AD203B41FA5}">
                      <a16:colId xmlns:a16="http://schemas.microsoft.com/office/drawing/2014/main" val="1012316326"/>
                    </a:ext>
                  </a:extLst>
                </a:gridCol>
              </a:tblGrid>
              <a:tr h="794929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GB" sz="2500" b="1" dirty="0">
                          <a:latin typeface="Century Gothic" panose="020B0502020202020204" pitchFamily="34" charset="0"/>
                        </a:rPr>
                        <a:t> = 15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687681481"/>
                  </a:ext>
                </a:extLst>
              </a:tr>
              <a:tr h="794929">
                <a:tc>
                  <a:txBody>
                    <a:bodyPr/>
                    <a:lstStyle/>
                    <a:p>
                      <a:pPr algn="ctr"/>
                      <a:r>
                        <a:rPr lang="en-GB" sz="2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GB" sz="2500" b="1" dirty="0">
                          <a:latin typeface="Century Gothic" panose="020B0502020202020204" pitchFamily="34" charset="0"/>
                        </a:rPr>
                        <a:t> + </a:t>
                      </a:r>
                      <a:r>
                        <a:rPr lang="en-GB" sz="2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GB" sz="2500" b="1" dirty="0">
                          <a:latin typeface="Century Gothic" panose="020B0502020202020204" pitchFamily="34" charset="0"/>
                        </a:rPr>
                        <a:t> = 25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625374318"/>
                  </a:ext>
                </a:extLst>
              </a:tr>
              <a:tr h="794929">
                <a:tc>
                  <a:txBody>
                    <a:bodyPr/>
                    <a:lstStyle/>
                    <a:p>
                      <a:pPr algn="ctr"/>
                      <a:r>
                        <a:rPr lang="en-GB" sz="2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GB" sz="2500" b="1" dirty="0">
                          <a:latin typeface="Century Gothic" panose="020B0502020202020204" pitchFamily="34" charset="0"/>
                        </a:rPr>
                        <a:t> + </a:t>
                      </a:r>
                      <a:r>
                        <a:rPr lang="en-GB" sz="2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GB" sz="2500" b="1" dirty="0">
                          <a:latin typeface="Century Gothic" panose="020B0502020202020204" pitchFamily="34" charset="0"/>
                        </a:rPr>
                        <a:t> = 35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879846343"/>
                  </a:ext>
                </a:extLst>
              </a:tr>
              <a:tr h="794929">
                <a:tc>
                  <a:txBody>
                    <a:bodyPr/>
                    <a:lstStyle/>
                    <a:p>
                      <a:pPr algn="l"/>
                      <a:r>
                        <a:rPr lang="en-GB" sz="2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b</a:t>
                      </a:r>
                      <a:r>
                        <a:rPr lang="en-GB" sz="2500" b="1" dirty="0">
                          <a:latin typeface="Century Gothic" panose="020B0502020202020204" pitchFamily="34" charset="0"/>
                        </a:rPr>
                        <a:t> =                 </a:t>
                      </a:r>
                      <a:r>
                        <a:rPr lang="en-GB" sz="2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GB" sz="2500" b="1" dirty="0">
                          <a:latin typeface="Century Gothic" panose="020B0502020202020204" pitchFamily="34" charset="0"/>
                        </a:rPr>
                        <a:t> =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128152477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ED106454-449E-41E0-8FDC-8FE9394780F0}"/>
              </a:ext>
            </a:extLst>
          </p:cNvPr>
          <p:cNvSpPr>
            <a:spLocks noChangeAspect="1"/>
          </p:cNvSpPr>
          <p:nvPr/>
        </p:nvSpPr>
        <p:spPr>
          <a:xfrm>
            <a:off x="3518454" y="3964265"/>
            <a:ext cx="567771" cy="56777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10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4C483C3-75C8-4674-829E-937B33E3CCA3}"/>
              </a:ext>
            </a:extLst>
          </p:cNvPr>
          <p:cNvSpPr>
            <a:spLocks noChangeAspect="1"/>
          </p:cNvSpPr>
          <p:nvPr/>
        </p:nvSpPr>
        <p:spPr>
          <a:xfrm>
            <a:off x="5541483" y="3964265"/>
            <a:ext cx="567771" cy="56777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25</a:t>
            </a:r>
          </a:p>
        </p:txBody>
      </p:sp>
    </p:spTree>
    <p:extLst>
      <p:ext uri="{BB962C8B-B14F-4D97-AF65-F5344CB8AC3E}">
        <p14:creationId xmlns:p14="http://schemas.microsoft.com/office/powerpoint/2010/main" val="3122713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List three possible values for 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000" b="1" i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and</a:t>
            </a:r>
            <a:r>
              <a:rPr lang="en-GB" sz="2000" b="1" i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, where 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= 25.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D6B0559-A446-47BD-AF02-50BE51E1E087}"/>
              </a:ext>
            </a:extLst>
          </p:cNvPr>
          <p:cNvSpPr/>
          <p:nvPr/>
        </p:nvSpPr>
        <p:spPr>
          <a:xfrm>
            <a:off x="2709863" y="2076450"/>
            <a:ext cx="3724275" cy="109537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5</a:t>
            </a:r>
            <a:r>
              <a:rPr lang="en-GB" sz="4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4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+ </a:t>
            </a:r>
            <a:r>
              <a:rPr lang="en-GB" sz="4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4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= </a:t>
            </a:r>
            <a:r>
              <a:rPr lang="en-GB" sz="4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GB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1564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List three possible values for 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000" b="1" i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and</a:t>
            </a:r>
            <a:r>
              <a:rPr lang="en-GB" sz="2000" b="1" i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, where 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= 25.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3600" b="1" i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3600" b="1" i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3600" b="1" i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Various answers, for example: </a:t>
            </a:r>
            <a:r>
              <a:rPr lang="en-GB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000" b="1" i="1" dirty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= 3,</a:t>
            </a:r>
            <a:r>
              <a:rPr lang="en-GB" sz="2000" b="1" i="1" dirty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en-GB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000" b="1" i="1" dirty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= 10;</a:t>
            </a:r>
            <a:r>
              <a:rPr lang="en-GB" sz="2000" b="1" i="1" dirty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en-GB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000" b="1" i="1" dirty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= 2,</a:t>
            </a:r>
            <a:r>
              <a:rPr lang="en-GB" sz="2000" b="1" i="1" dirty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en-GB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000" b="1" i="1" dirty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= 15; </a:t>
            </a:r>
          </a:p>
          <a:p>
            <a:pPr algn="ctr"/>
            <a:r>
              <a:rPr lang="en-GB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000" b="1" i="1" dirty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= 1,</a:t>
            </a:r>
            <a:r>
              <a:rPr lang="en-GB" sz="2000" b="1" i="1" dirty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en-GB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000" b="1" i="1" dirty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= 20</a:t>
            </a:r>
          </a:p>
          <a:p>
            <a:pPr algn="ctr"/>
            <a:endParaRPr lang="en-GB" sz="3600" b="1" i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B263DAE-FD61-4DC9-A3EF-286A5AD702D7}"/>
              </a:ext>
            </a:extLst>
          </p:cNvPr>
          <p:cNvSpPr/>
          <p:nvPr/>
        </p:nvSpPr>
        <p:spPr>
          <a:xfrm>
            <a:off x="2709863" y="2076450"/>
            <a:ext cx="3724275" cy="109537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5</a:t>
            </a:r>
            <a:r>
              <a:rPr lang="en-GB" sz="4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4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+ </a:t>
            </a:r>
            <a:r>
              <a:rPr lang="en-GB" sz="4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4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= </a:t>
            </a:r>
            <a:r>
              <a:rPr lang="en-GB" sz="4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GB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067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Do you agree with the statement below?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3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If 2</a:t>
            </a:r>
            <a:r>
              <a:rPr lang="en-GB" sz="4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3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+ 4 = 26, then </a:t>
            </a:r>
            <a:r>
              <a:rPr lang="en-GB" sz="4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3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must be 11.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Explain your answer. </a:t>
            </a: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9C98043F-F327-469C-AFFD-8AE7F5773C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</p:spTree>
    <p:extLst>
      <p:ext uri="{BB962C8B-B14F-4D97-AF65-F5344CB8AC3E}">
        <p14:creationId xmlns:p14="http://schemas.microsoft.com/office/powerpoint/2010/main" val="1669721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Do you agree with the statement below?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3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If 2</a:t>
            </a:r>
            <a:r>
              <a:rPr lang="en-GB" sz="4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3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+ 4 = 26, then </a:t>
            </a:r>
            <a:r>
              <a:rPr lang="en-GB" sz="4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3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must be 11.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Explain your answer. </a:t>
            </a:r>
          </a:p>
          <a:p>
            <a:endParaRPr lang="en-GB" sz="23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 agree because… </a:t>
            </a: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9C98043F-F327-469C-AFFD-8AE7F5773C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</p:spTree>
    <p:extLst>
      <p:ext uri="{BB962C8B-B14F-4D97-AF65-F5344CB8AC3E}">
        <p14:creationId xmlns:p14="http://schemas.microsoft.com/office/powerpoint/2010/main" val="1444117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Do you agree with the statement below?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3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If 2</a:t>
            </a:r>
            <a:r>
              <a:rPr lang="en-GB" sz="4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3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+ 4 = 26, then </a:t>
            </a:r>
            <a:r>
              <a:rPr lang="en-GB" sz="4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3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must be 11.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Explain your answer.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I agree because 26 – 4 = 22 and 22 ÷ 2 = 11, so </a:t>
            </a:r>
            <a:r>
              <a:rPr lang="en-GB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must equal 11. </a:t>
            </a:r>
            <a:endParaRPr lang="en-GB" sz="24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9C98043F-F327-469C-AFFD-8AE7F5773C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</p:spTree>
    <p:extLst>
      <p:ext uri="{BB962C8B-B14F-4D97-AF65-F5344CB8AC3E}">
        <p14:creationId xmlns:p14="http://schemas.microsoft.com/office/powerpoint/2010/main" val="1779294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pair of values does not satisfy the equation?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7541BDE-3B22-4D7C-8ED1-1C041CFB9BCF}"/>
              </a:ext>
            </a:extLst>
          </p:cNvPr>
          <p:cNvSpPr/>
          <p:nvPr/>
        </p:nvSpPr>
        <p:spPr>
          <a:xfrm>
            <a:off x="2709863" y="1828800"/>
            <a:ext cx="3724275" cy="109537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GB" sz="4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÷ </a:t>
            </a:r>
            <a:r>
              <a:rPr lang="en-GB" sz="4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sz="4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= 12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F0BB72F-C65F-46AC-BE5E-08D8905083B8}"/>
              </a:ext>
            </a:extLst>
          </p:cNvPr>
          <p:cNvGrpSpPr/>
          <p:nvPr/>
        </p:nvGrpSpPr>
        <p:grpSpPr>
          <a:xfrm>
            <a:off x="1411390" y="3569628"/>
            <a:ext cx="6321220" cy="1428750"/>
            <a:chOff x="1581150" y="3912528"/>
            <a:chExt cx="6321220" cy="1428750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B5E17BE1-CFE6-4CF4-AA00-27E4EAC620A0}"/>
                </a:ext>
              </a:extLst>
            </p:cNvPr>
            <p:cNvSpPr/>
            <p:nvPr/>
          </p:nvSpPr>
          <p:spPr>
            <a:xfrm>
              <a:off x="1581150" y="3912528"/>
              <a:ext cx="1543050" cy="142875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GB" sz="24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 = 72 </a:t>
              </a:r>
            </a:p>
            <a:p>
              <a:pPr algn="ctr"/>
              <a:r>
                <a:rPr lang="en-GB" sz="2800" b="1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r>
                <a:rPr lang="en-GB" sz="24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 = 6</a:t>
              </a: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7B918874-FF5B-4CEF-ACE2-02B87946859D}"/>
                </a:ext>
              </a:extLst>
            </p:cNvPr>
            <p:cNvSpPr/>
            <p:nvPr/>
          </p:nvSpPr>
          <p:spPr>
            <a:xfrm>
              <a:off x="3970235" y="3912528"/>
              <a:ext cx="1543050" cy="142875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GB" sz="24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 = 56 </a:t>
              </a:r>
            </a:p>
            <a:p>
              <a:pPr algn="ctr"/>
              <a:r>
                <a:rPr lang="en-GB" sz="2800" b="1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r>
                <a:rPr lang="en-GB" sz="24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 = 7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8EC9F222-935F-45E5-8CC3-FEED76950EA8}"/>
                </a:ext>
              </a:extLst>
            </p:cNvPr>
            <p:cNvSpPr/>
            <p:nvPr/>
          </p:nvSpPr>
          <p:spPr>
            <a:xfrm>
              <a:off x="6359320" y="3912528"/>
              <a:ext cx="1543050" cy="142875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GB" sz="24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 = 108 </a:t>
              </a:r>
            </a:p>
            <a:p>
              <a:pPr algn="ctr"/>
              <a:r>
                <a:rPr lang="en-GB" sz="2800" b="1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r>
                <a:rPr lang="en-GB" sz="24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 = 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95124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pair of values does not satisfy the equation?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7541BDE-3B22-4D7C-8ED1-1C041CFB9BCF}"/>
              </a:ext>
            </a:extLst>
          </p:cNvPr>
          <p:cNvSpPr/>
          <p:nvPr/>
        </p:nvSpPr>
        <p:spPr>
          <a:xfrm>
            <a:off x="2709863" y="1828800"/>
            <a:ext cx="3724275" cy="109537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GB" sz="4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÷ </a:t>
            </a:r>
            <a:r>
              <a:rPr lang="en-GB" sz="4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sz="4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= 12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F0BB72F-C65F-46AC-BE5E-08D8905083B8}"/>
              </a:ext>
            </a:extLst>
          </p:cNvPr>
          <p:cNvGrpSpPr/>
          <p:nvPr/>
        </p:nvGrpSpPr>
        <p:grpSpPr>
          <a:xfrm>
            <a:off x="1411390" y="3569628"/>
            <a:ext cx="6321220" cy="1428750"/>
            <a:chOff x="1581150" y="3912528"/>
            <a:chExt cx="6321220" cy="1428750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B5E17BE1-CFE6-4CF4-AA00-27E4EAC620A0}"/>
                </a:ext>
              </a:extLst>
            </p:cNvPr>
            <p:cNvSpPr/>
            <p:nvPr/>
          </p:nvSpPr>
          <p:spPr>
            <a:xfrm>
              <a:off x="1581150" y="3912528"/>
              <a:ext cx="1543050" cy="142875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i="1" dirty="0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GB" sz="2400" b="1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rPr>
                <a:t> = 72 </a:t>
              </a:r>
            </a:p>
            <a:p>
              <a:pPr algn="ctr"/>
              <a:r>
                <a:rPr lang="en-GB" sz="2800" b="1" i="1" dirty="0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r>
                <a:rPr lang="en-GB" sz="2400" b="1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rPr>
                <a:t> = 6</a:t>
              </a: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7B918874-FF5B-4CEF-ACE2-02B87946859D}"/>
                </a:ext>
              </a:extLst>
            </p:cNvPr>
            <p:cNvSpPr/>
            <p:nvPr/>
          </p:nvSpPr>
          <p:spPr>
            <a:xfrm>
              <a:off x="3970235" y="3912528"/>
              <a:ext cx="1543050" cy="1428750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GB" sz="2400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 = 56 </a:t>
              </a:r>
            </a:p>
            <a:p>
              <a:pPr algn="ctr"/>
              <a:r>
                <a:rPr lang="en-GB" sz="28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r>
                <a:rPr lang="en-GB" sz="2400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 = 7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8EC9F222-935F-45E5-8CC3-FEED76950EA8}"/>
                </a:ext>
              </a:extLst>
            </p:cNvPr>
            <p:cNvSpPr/>
            <p:nvPr/>
          </p:nvSpPr>
          <p:spPr>
            <a:xfrm>
              <a:off x="6359320" y="3912528"/>
              <a:ext cx="1543050" cy="142875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i="1" dirty="0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GB" sz="2400" b="1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rPr>
                <a:t> = 108 </a:t>
              </a:r>
            </a:p>
            <a:p>
              <a:pPr algn="ctr"/>
              <a:r>
                <a:rPr lang="en-GB" sz="2800" b="1" i="1" dirty="0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r>
                <a:rPr lang="en-GB" sz="2400" b="1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rPr>
                <a:t> = 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06671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Use the numbers in the table to find all the possible </a:t>
            </a: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combinations for the two variables below.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A0DE61F6-B481-4C67-BA8D-20F4567F79BF}"/>
              </a:ext>
            </a:extLst>
          </p:cNvPr>
          <p:cNvGraphicFramePr>
            <a:graphicFrameLocks noGrp="1"/>
          </p:cNvGraphicFramePr>
          <p:nvPr/>
        </p:nvGraphicFramePr>
        <p:xfrm>
          <a:off x="1529332" y="3382326"/>
          <a:ext cx="6085336" cy="13890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1334">
                  <a:extLst>
                    <a:ext uri="{9D8B030D-6E8A-4147-A177-3AD203B41FA5}">
                      <a16:colId xmlns:a16="http://schemas.microsoft.com/office/drawing/2014/main" val="613516886"/>
                    </a:ext>
                  </a:extLst>
                </a:gridCol>
                <a:gridCol w="1521334">
                  <a:extLst>
                    <a:ext uri="{9D8B030D-6E8A-4147-A177-3AD203B41FA5}">
                      <a16:colId xmlns:a16="http://schemas.microsoft.com/office/drawing/2014/main" val="1298061734"/>
                    </a:ext>
                  </a:extLst>
                </a:gridCol>
                <a:gridCol w="1521334">
                  <a:extLst>
                    <a:ext uri="{9D8B030D-6E8A-4147-A177-3AD203B41FA5}">
                      <a16:colId xmlns:a16="http://schemas.microsoft.com/office/drawing/2014/main" val="938825875"/>
                    </a:ext>
                  </a:extLst>
                </a:gridCol>
                <a:gridCol w="1521334">
                  <a:extLst>
                    <a:ext uri="{9D8B030D-6E8A-4147-A177-3AD203B41FA5}">
                      <a16:colId xmlns:a16="http://schemas.microsoft.com/office/drawing/2014/main" val="3213386236"/>
                    </a:ext>
                  </a:extLst>
                </a:gridCol>
              </a:tblGrid>
              <a:tr h="694524">
                <a:tc>
                  <a:txBody>
                    <a:bodyPr/>
                    <a:lstStyle/>
                    <a:p>
                      <a:pPr algn="ctr"/>
                      <a:r>
                        <a:rPr lang="en-GB" sz="2500" b="1" dirty="0">
                          <a:latin typeface="Century Gothic" panose="020B0502020202020204" pitchFamily="34" charset="0"/>
                        </a:rPr>
                        <a:t>61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500" b="1" dirty="0">
                          <a:latin typeface="Century Gothic" panose="020B0502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500" b="1" dirty="0">
                          <a:latin typeface="Century Gothic" panose="020B0502020202020204" pitchFamily="34" charset="0"/>
                        </a:rPr>
                        <a:t>59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500" b="1" dirty="0">
                          <a:latin typeface="Century Gothic" panose="020B0502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47538"/>
                  </a:ext>
                </a:extLst>
              </a:tr>
              <a:tr h="694524">
                <a:tc>
                  <a:txBody>
                    <a:bodyPr/>
                    <a:lstStyle/>
                    <a:p>
                      <a:pPr algn="ctr"/>
                      <a:r>
                        <a:rPr lang="en-GB" sz="2500" b="1" dirty="0">
                          <a:latin typeface="Century Gothic" panose="020B0502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500" b="1" dirty="0">
                          <a:latin typeface="Century Gothic" panose="020B0502020202020204" pitchFamily="34" charset="0"/>
                        </a:rPr>
                        <a:t>64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500" b="1" dirty="0">
                          <a:latin typeface="Century Gothic" panose="020B0502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500" b="1" dirty="0">
                          <a:latin typeface="Century Gothic" panose="020B050202020202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8220501"/>
                  </a:ext>
                </a:extLst>
              </a:tr>
            </a:tbl>
          </a:graphicData>
        </a:graphic>
      </p:graphicFrame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7541BDE-3B22-4D7C-8ED1-1C041CFB9BCF}"/>
              </a:ext>
            </a:extLst>
          </p:cNvPr>
          <p:cNvSpPr/>
          <p:nvPr/>
        </p:nvSpPr>
        <p:spPr>
          <a:xfrm>
            <a:off x="2709863" y="1828800"/>
            <a:ext cx="3724275" cy="109537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– </a:t>
            </a:r>
            <a:r>
              <a:rPr lang="en-GB" sz="4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4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= 45</a:t>
            </a:r>
          </a:p>
        </p:txBody>
      </p:sp>
    </p:spTree>
    <p:extLst>
      <p:ext uri="{BB962C8B-B14F-4D97-AF65-F5344CB8AC3E}">
        <p14:creationId xmlns:p14="http://schemas.microsoft.com/office/powerpoint/2010/main" val="2846847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Use the numbers in the table to find all the possible </a:t>
            </a: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combinations for the two variables below.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59 and 14; 61 and 16; 64 and 19; 60 and 15</a:t>
            </a: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A0DE61F6-B481-4C67-BA8D-20F4567F79BF}"/>
              </a:ext>
            </a:extLst>
          </p:cNvPr>
          <p:cNvGraphicFramePr>
            <a:graphicFrameLocks noGrp="1"/>
          </p:cNvGraphicFramePr>
          <p:nvPr/>
        </p:nvGraphicFramePr>
        <p:xfrm>
          <a:off x="1529332" y="3382326"/>
          <a:ext cx="6085336" cy="13890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1334">
                  <a:extLst>
                    <a:ext uri="{9D8B030D-6E8A-4147-A177-3AD203B41FA5}">
                      <a16:colId xmlns:a16="http://schemas.microsoft.com/office/drawing/2014/main" val="613516886"/>
                    </a:ext>
                  </a:extLst>
                </a:gridCol>
                <a:gridCol w="1521334">
                  <a:extLst>
                    <a:ext uri="{9D8B030D-6E8A-4147-A177-3AD203B41FA5}">
                      <a16:colId xmlns:a16="http://schemas.microsoft.com/office/drawing/2014/main" val="1298061734"/>
                    </a:ext>
                  </a:extLst>
                </a:gridCol>
                <a:gridCol w="1521334">
                  <a:extLst>
                    <a:ext uri="{9D8B030D-6E8A-4147-A177-3AD203B41FA5}">
                      <a16:colId xmlns:a16="http://schemas.microsoft.com/office/drawing/2014/main" val="938825875"/>
                    </a:ext>
                  </a:extLst>
                </a:gridCol>
                <a:gridCol w="1521334">
                  <a:extLst>
                    <a:ext uri="{9D8B030D-6E8A-4147-A177-3AD203B41FA5}">
                      <a16:colId xmlns:a16="http://schemas.microsoft.com/office/drawing/2014/main" val="3213386236"/>
                    </a:ext>
                  </a:extLst>
                </a:gridCol>
              </a:tblGrid>
              <a:tr h="694524">
                <a:tc>
                  <a:txBody>
                    <a:bodyPr/>
                    <a:lstStyle/>
                    <a:p>
                      <a:pPr algn="ctr"/>
                      <a:r>
                        <a:rPr lang="en-GB" sz="2500" b="1" dirty="0">
                          <a:latin typeface="Century Gothic" panose="020B0502020202020204" pitchFamily="34" charset="0"/>
                        </a:rPr>
                        <a:t>61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500" b="1" dirty="0">
                          <a:latin typeface="Century Gothic" panose="020B0502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500" b="1" dirty="0">
                          <a:latin typeface="Century Gothic" panose="020B0502020202020204" pitchFamily="34" charset="0"/>
                        </a:rPr>
                        <a:t>59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500" b="1" dirty="0">
                          <a:latin typeface="Century Gothic" panose="020B0502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47538"/>
                  </a:ext>
                </a:extLst>
              </a:tr>
              <a:tr h="694524">
                <a:tc>
                  <a:txBody>
                    <a:bodyPr/>
                    <a:lstStyle/>
                    <a:p>
                      <a:pPr algn="ctr"/>
                      <a:r>
                        <a:rPr lang="en-GB" sz="2500" b="1" dirty="0">
                          <a:latin typeface="Century Gothic" panose="020B0502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500" b="1" dirty="0">
                          <a:latin typeface="Century Gothic" panose="020B0502020202020204" pitchFamily="34" charset="0"/>
                        </a:rPr>
                        <a:t>64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500" b="1" dirty="0">
                          <a:latin typeface="Century Gothic" panose="020B0502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500" b="1" dirty="0">
                          <a:latin typeface="Century Gothic" panose="020B050202020202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8220501"/>
                  </a:ext>
                </a:extLst>
              </a:tr>
            </a:tbl>
          </a:graphicData>
        </a:graphic>
      </p:graphicFrame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7541BDE-3B22-4D7C-8ED1-1C041CFB9BCF}"/>
              </a:ext>
            </a:extLst>
          </p:cNvPr>
          <p:cNvSpPr/>
          <p:nvPr/>
        </p:nvSpPr>
        <p:spPr>
          <a:xfrm>
            <a:off x="2709863" y="1828800"/>
            <a:ext cx="3724275" cy="109537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– </a:t>
            </a:r>
            <a:r>
              <a:rPr lang="en-GB" sz="4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4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= 45</a:t>
            </a:r>
          </a:p>
        </p:txBody>
      </p:sp>
    </p:spTree>
    <p:extLst>
      <p:ext uri="{BB962C8B-B14F-4D97-AF65-F5344CB8AC3E}">
        <p14:creationId xmlns:p14="http://schemas.microsoft.com/office/powerpoint/2010/main" val="3552822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Work out the values of 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and 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6B3B1A0-4B5A-46C1-84F3-C7DC194836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799522"/>
              </p:ext>
            </p:extLst>
          </p:nvPr>
        </p:nvGraphicFramePr>
        <p:xfrm>
          <a:off x="2826000" y="1622401"/>
          <a:ext cx="3492000" cy="31797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92000">
                  <a:extLst>
                    <a:ext uri="{9D8B030D-6E8A-4147-A177-3AD203B41FA5}">
                      <a16:colId xmlns:a16="http://schemas.microsoft.com/office/drawing/2014/main" val="1012316326"/>
                    </a:ext>
                  </a:extLst>
                </a:gridCol>
              </a:tblGrid>
              <a:tr h="794929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GB" sz="2500" b="1" dirty="0">
                          <a:latin typeface="Century Gothic" panose="020B0502020202020204" pitchFamily="34" charset="0"/>
                        </a:rPr>
                        <a:t> = 15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687681481"/>
                  </a:ext>
                </a:extLst>
              </a:tr>
              <a:tr h="794929">
                <a:tc>
                  <a:txBody>
                    <a:bodyPr/>
                    <a:lstStyle/>
                    <a:p>
                      <a:pPr algn="ctr"/>
                      <a:r>
                        <a:rPr lang="en-GB" sz="2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GB" sz="2500" b="1" dirty="0">
                          <a:latin typeface="Century Gothic" panose="020B0502020202020204" pitchFamily="34" charset="0"/>
                        </a:rPr>
                        <a:t> + </a:t>
                      </a:r>
                      <a:r>
                        <a:rPr lang="en-GB" sz="2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GB" sz="2500" b="1" dirty="0">
                          <a:latin typeface="Century Gothic" panose="020B0502020202020204" pitchFamily="34" charset="0"/>
                        </a:rPr>
                        <a:t> = 25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625374318"/>
                  </a:ext>
                </a:extLst>
              </a:tr>
              <a:tr h="794929">
                <a:tc>
                  <a:txBody>
                    <a:bodyPr/>
                    <a:lstStyle/>
                    <a:p>
                      <a:pPr algn="ctr"/>
                      <a:r>
                        <a:rPr lang="en-GB" sz="2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GB" sz="2500" b="1" dirty="0">
                          <a:latin typeface="Century Gothic" panose="020B0502020202020204" pitchFamily="34" charset="0"/>
                        </a:rPr>
                        <a:t> + </a:t>
                      </a:r>
                      <a:r>
                        <a:rPr lang="en-GB" sz="2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GB" sz="2500" b="1" dirty="0">
                          <a:latin typeface="Century Gothic" panose="020B0502020202020204" pitchFamily="34" charset="0"/>
                        </a:rPr>
                        <a:t> = 35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879846343"/>
                  </a:ext>
                </a:extLst>
              </a:tr>
              <a:tr h="794929">
                <a:tc>
                  <a:txBody>
                    <a:bodyPr/>
                    <a:lstStyle/>
                    <a:p>
                      <a:pPr algn="l"/>
                      <a:r>
                        <a:rPr lang="en-GB" sz="2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b</a:t>
                      </a:r>
                      <a:r>
                        <a:rPr lang="en-GB" sz="2500" b="1" dirty="0">
                          <a:latin typeface="Century Gothic" panose="020B0502020202020204" pitchFamily="34" charset="0"/>
                        </a:rPr>
                        <a:t> =                 </a:t>
                      </a:r>
                      <a:r>
                        <a:rPr lang="en-GB" sz="2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GB" sz="2500" b="1" dirty="0">
                          <a:latin typeface="Century Gothic" panose="020B0502020202020204" pitchFamily="34" charset="0"/>
                        </a:rPr>
                        <a:t> =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128152477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ED106454-449E-41E0-8FDC-8FE9394780F0}"/>
              </a:ext>
            </a:extLst>
          </p:cNvPr>
          <p:cNvSpPr>
            <a:spLocks noChangeAspect="1"/>
          </p:cNvSpPr>
          <p:nvPr/>
        </p:nvSpPr>
        <p:spPr>
          <a:xfrm>
            <a:off x="3518454" y="3964265"/>
            <a:ext cx="567771" cy="56777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4C483C3-75C8-4674-829E-937B33E3CCA3}"/>
              </a:ext>
            </a:extLst>
          </p:cNvPr>
          <p:cNvSpPr>
            <a:spLocks noChangeAspect="1"/>
          </p:cNvSpPr>
          <p:nvPr/>
        </p:nvSpPr>
        <p:spPr>
          <a:xfrm>
            <a:off x="5541483" y="3964265"/>
            <a:ext cx="567771" cy="56777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7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0563C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28500E97074E9232E002F87A0DA8" ma:contentTypeVersion="9" ma:contentTypeDescription="Create a new document." ma:contentTypeScope="" ma:versionID="066ddb0580c6cb957c158bf950613a88">
  <xsd:schema xmlns:xsd="http://www.w3.org/2001/XMLSchema" xmlns:xs="http://www.w3.org/2001/XMLSchema" xmlns:p="http://schemas.microsoft.com/office/2006/metadata/properties" xmlns:ns2="86144f90-c7b6-48d0-aae5-f5e9e48cc3df" xmlns:ns3="5c7a0828-c5e4-45f8-a074-18a8fdc88ec6" targetNamespace="http://schemas.microsoft.com/office/2006/metadata/properties" ma:root="true" ma:fieldsID="b6edf0ecd0c2312d28fd762618f18263" ns2:_="" ns3:_="">
    <xsd:import namespace="86144f90-c7b6-48d0-aae5-f5e9e48cc3df"/>
    <xsd:import namespace="5c7a0828-c5e4-45f8-a074-18a8fdc88ec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a0828-c5e4-45f8-a074-18a8fdc88e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EF8F11D-A449-4684-B8E0-461263A2E192}">
  <ds:schemaRefs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86144f90-c7b6-48d0-aae5-f5e9e48cc3df"/>
    <ds:schemaRef ds:uri="http://purl.org/dc/elements/1.1/"/>
    <ds:schemaRef ds:uri="http://schemas.microsoft.com/office/2006/metadata/properties"/>
    <ds:schemaRef ds:uri="0f0ae0ff-29c4-4766-b250-c1a9bee8d430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FBED953-94D8-4115-9990-20765D7E8E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144f90-c7b6-48d0-aae5-f5e9e48cc3df"/>
    <ds:schemaRef ds:uri="5c7a0828-c5e4-45f8-a074-18a8fdc88e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2420</TotalTime>
  <Words>472</Words>
  <Application>Microsoft Office PowerPoint</Application>
  <PresentationFormat>On-screen Show (4:3)</PresentationFormat>
  <Paragraphs>166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Century Gothic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Rosanna Harries</cp:lastModifiedBy>
  <cp:revision>52</cp:revision>
  <dcterms:created xsi:type="dcterms:W3CDTF">2018-03-17T10:08:43Z</dcterms:created>
  <dcterms:modified xsi:type="dcterms:W3CDTF">2021-02-22T11:51:58Z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0x0101002E2B28500E97074E9232E002F87A0DA8</vt:lpwstr>
  </property>
  <property fmtid="{D5CDD505-2E9C-101B-9397-08002B2CF9AE}" pid="3" name="TaxKeyword">
    <vt:lpwstr/>
  </property>
</Properties>
</file>