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29" r:id="rId2"/>
    <p:sldId id="359" r:id="rId3"/>
    <p:sldId id="330" r:id="rId4"/>
    <p:sldId id="342" r:id="rId5"/>
    <p:sldId id="343" r:id="rId6"/>
    <p:sldId id="344" r:id="rId7"/>
    <p:sldId id="345" r:id="rId8"/>
    <p:sldId id="346" r:id="rId9"/>
    <p:sldId id="347" r:id="rId10"/>
    <p:sldId id="350" r:id="rId11"/>
    <p:sldId id="339" r:id="rId12"/>
    <p:sldId id="351" r:id="rId13"/>
    <p:sldId id="352" r:id="rId14"/>
    <p:sldId id="353" r:id="rId15"/>
    <p:sldId id="357" r:id="rId16"/>
    <p:sldId id="331" r:id="rId17"/>
    <p:sldId id="283" r:id="rId18"/>
    <p:sldId id="284" r:id="rId19"/>
    <p:sldId id="287" r:id="rId20"/>
    <p:sldId id="285" r:id="rId21"/>
    <p:sldId id="286" r:id="rId22"/>
    <p:sldId id="3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4B"/>
    <a:srgbClr val="495397"/>
    <a:srgbClr val="5CAF51"/>
    <a:srgbClr val="FFDC4E"/>
    <a:srgbClr val="AA30FF"/>
    <a:srgbClr val="B7EDFD"/>
    <a:srgbClr val="D4EF86"/>
    <a:srgbClr val="E84C4C"/>
    <a:srgbClr val="F8FDFF"/>
    <a:srgbClr val="6EB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912" y="-96"/>
      </p:cViewPr>
      <p:guideLst>
        <p:guide orient="horz" pos="2137"/>
        <p:guide orient="horz" pos="3997"/>
        <p:guide orient="horz" pos="323"/>
        <p:guide orient="horz" pos="459"/>
        <p:guide orient="horz" pos="3838"/>
        <p:guide pos="2880"/>
        <p:guide pos="317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19/02/21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39E82-E5CE-484F-BF5E-9FF4A6718ABD}" type="datetimeFigureOut">
              <a:rPr lang="en-GB" smtClean="0"/>
              <a:t>19/02/21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D665-6CEF-4243-AAC0-EA9073C27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7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1635DA-C03F-46B0-B30E-94CDE833D4B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4782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1A69BB-C612-4065-8EDA-65276646C0D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7834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F2394F-D5F8-480E-AFB6-0A49E664DA8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773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740B1B-81CF-4F8C-95F2-F1667762E6BA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8794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CD03E5-E075-4A81-8F54-9C6C7D50075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5089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5DEAFC57-CBCE-4FE2-A654-FBD669167F9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56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slide" Target="slide21.xml"/><Relationship Id="rId5" Type="http://schemas.openxmlformats.org/officeDocument/2006/relationships/image" Target="../media/image37.jpeg"/><Relationship Id="rId6" Type="http://schemas.openxmlformats.org/officeDocument/2006/relationships/slide" Target="slide18.xml"/><Relationship Id="rId7" Type="http://schemas.openxmlformats.org/officeDocument/2006/relationships/image" Target="../media/image38.jpeg"/><Relationship Id="rId8" Type="http://schemas.openxmlformats.org/officeDocument/2006/relationships/slide" Target="slide19.xml"/><Relationship Id="rId9" Type="http://schemas.openxmlformats.org/officeDocument/2006/relationships/image" Target="../media/image39.jpeg"/><Relationship Id="rId10" Type="http://schemas.openxmlformats.org/officeDocument/2006/relationships/slide" Target="slide20.xml"/><Relationship Id="rId11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983" y="411760"/>
            <a:ext cx="7546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n w="19050">
                  <a:solidFill>
                    <a:schemeClr val="tx1"/>
                  </a:solidFill>
                </a:ln>
                <a:latin typeface="Twinkl"/>
                <a:cs typeface="Twinkl"/>
              </a:rPr>
              <a:t>Year 1 Term 2 </a:t>
            </a:r>
          </a:p>
          <a:p>
            <a:pPr algn="ctr"/>
            <a:r>
              <a:rPr lang="en-GB" sz="4000" dirty="0" smtClean="0">
                <a:ln w="19050">
                  <a:solidFill>
                    <a:schemeClr val="tx1"/>
                  </a:solidFill>
                </a:ln>
                <a:latin typeface="Twinkl"/>
                <a:cs typeface="Twinkl"/>
              </a:rPr>
              <a:t>Geography </a:t>
            </a:r>
            <a:endParaRPr lang="en-GB" sz="4000" dirty="0">
              <a:ln w="19050">
                <a:solidFill>
                  <a:schemeClr val="tx1"/>
                </a:solidFill>
              </a:ln>
              <a:latin typeface="Twinkl"/>
              <a:cs typeface="Twinkl"/>
            </a:endParaRPr>
          </a:p>
          <a:p>
            <a:pPr algn="ctr"/>
            <a:r>
              <a:rPr lang="en-GB" sz="4000" dirty="0" smtClean="0">
                <a:ln w="19050">
                  <a:solidFill>
                    <a:schemeClr val="tx1"/>
                  </a:solidFill>
                </a:ln>
                <a:latin typeface="Twinkl"/>
                <a:cs typeface="Twinkl"/>
              </a:rPr>
              <a:t>Animals around the World </a:t>
            </a:r>
          </a:p>
          <a:p>
            <a:pPr algn="ctr"/>
            <a:r>
              <a:rPr lang="en-GB" sz="4000" dirty="0">
                <a:ln w="19050">
                  <a:solidFill>
                    <a:schemeClr val="tx1"/>
                  </a:solidFill>
                </a:ln>
                <a:latin typeface="Twinkl"/>
                <a:cs typeface="Twinkl"/>
              </a:rPr>
              <a:t>(</a:t>
            </a:r>
            <a:r>
              <a:rPr lang="en-GB" sz="4000" dirty="0" smtClean="0">
                <a:ln w="19050">
                  <a:solidFill>
                    <a:schemeClr val="tx1"/>
                  </a:solidFill>
                </a:ln>
                <a:latin typeface="Twinkl"/>
                <a:cs typeface="Twinkl"/>
              </a:rPr>
              <a:t>Our journey around the world)</a:t>
            </a:r>
            <a:endParaRPr lang="en-GB" sz="4000" dirty="0">
              <a:ln w="19050">
                <a:solidFill>
                  <a:schemeClr val="tx1"/>
                </a:solidFill>
              </a:ln>
              <a:latin typeface="Twinkl"/>
              <a:cs typeface="Twink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36" y="3150137"/>
            <a:ext cx="2978490" cy="2973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06" y="3151644"/>
            <a:ext cx="1294811" cy="1374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14" y="5158294"/>
            <a:ext cx="2002999" cy="1190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469" y="4967224"/>
            <a:ext cx="1548176" cy="995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1" y="2985462"/>
            <a:ext cx="905269" cy="12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8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0075" cy="1595437"/>
          </a:xfrm>
        </p:spPr>
        <p:txBody>
          <a:bodyPr/>
          <a:lstStyle/>
          <a:p>
            <a:pPr eaLnBrk="1" hangingPunct="1"/>
            <a:r>
              <a:rPr lang="en-GB" sz="3600" b="0">
                <a:latin typeface="Sassoon Infant Md" charset="0"/>
              </a:rPr>
              <a:t>Our Wonderful World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9025" y="1611313"/>
            <a:ext cx="6919913" cy="4640262"/>
          </a:xfrm>
          <a:prstGeom prst="rect">
            <a:avLst/>
          </a:prstGeom>
          <a:solidFill>
            <a:srgbClr val="B7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727200"/>
            <a:ext cx="692785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0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the Arctic?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1791692"/>
            <a:ext cx="8220075" cy="4604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have studied the Arctic before in Reception. Where is it?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is the North Pole!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What continent is the Arctic in?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Arctic in actually part of 3 different continents; North America, Europe and Asia.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u="sng" dirty="0" smtClean="0"/>
              <a:t>North America</a:t>
            </a:r>
            <a:r>
              <a:rPr lang="en-US" u="sng" dirty="0"/>
              <a:t> </a:t>
            </a:r>
            <a:r>
              <a:rPr lang="en-US" dirty="0" smtClean="0"/>
              <a:t>(including Alaska, Canada and Greenland)</a:t>
            </a:r>
          </a:p>
          <a:p>
            <a:pPr marL="0" indent="0">
              <a:buNone/>
            </a:pPr>
            <a:r>
              <a:rPr lang="en-US" u="sng" dirty="0" smtClean="0"/>
              <a:t>Europe</a:t>
            </a:r>
            <a:r>
              <a:rPr lang="en-US" dirty="0" smtClean="0"/>
              <a:t> (including Iceland, Finland, Norway and Sweden)</a:t>
            </a:r>
          </a:p>
          <a:p>
            <a:pPr marL="0" indent="0">
              <a:buNone/>
            </a:pPr>
            <a:r>
              <a:rPr lang="en-US" u="sng" dirty="0" smtClean="0"/>
              <a:t>Asia</a:t>
            </a:r>
            <a:r>
              <a:rPr lang="en-US" dirty="0" smtClean="0"/>
              <a:t> (Including Russia)</a:t>
            </a:r>
            <a:endParaRPr lang="en-US" dirty="0"/>
          </a:p>
        </p:txBody>
      </p:sp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36" r="3669" b="11214"/>
          <a:stretch/>
        </p:blipFill>
        <p:spPr>
          <a:xfrm>
            <a:off x="6628041" y="2624686"/>
            <a:ext cx="1721796" cy="118036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745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-230" r="47421" b="230"/>
          <a:stretch>
            <a:fillRect/>
          </a:stretch>
        </p:blipFill>
        <p:spPr bwMode="auto">
          <a:xfrm rot="-340033">
            <a:off x="2727325" y="1514475"/>
            <a:ext cx="185896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0"/>
          <a:stretch>
            <a:fillRect/>
          </a:stretch>
        </p:blipFill>
        <p:spPr bwMode="auto">
          <a:xfrm>
            <a:off x="4791075" y="1273175"/>
            <a:ext cx="15430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9938" y="3429000"/>
            <a:ext cx="7604125" cy="2714625"/>
          </a:xfrm>
          <a:prstGeom prst="roundRect">
            <a:avLst>
              <a:gd name="adj" fmla="val 98"/>
            </a:avLst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0075" cy="1597025"/>
          </a:xfrm>
        </p:spPr>
        <p:txBody>
          <a:bodyPr/>
          <a:lstStyle/>
          <a:p>
            <a:pPr eaLnBrk="1" hangingPunct="1"/>
            <a:r>
              <a:rPr lang="en-GB" sz="3600" b="0">
                <a:latin typeface="Sassoon Infant Md" charset="0"/>
              </a:rPr>
              <a:t>Make a Mnemonic</a:t>
            </a: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781175" y="3492500"/>
            <a:ext cx="55816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Can you think of a rhyme (mnemonic) to remember the continents of the world?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E.G </a:t>
            </a:r>
            <a:r>
              <a:rPr lang="en-US" altLang="en-US" b="1" u="sng" dirty="0" smtClean="0">
                <a:solidFill>
                  <a:schemeClr val="tx1"/>
                </a:solidFill>
              </a:rPr>
              <a:t>E</a:t>
            </a:r>
            <a:r>
              <a:rPr lang="en-US" altLang="en-US" dirty="0" smtClean="0">
                <a:solidFill>
                  <a:schemeClr val="tx1"/>
                </a:solidFill>
              </a:rPr>
              <a:t>at </a:t>
            </a:r>
            <a:r>
              <a:rPr lang="en-US" altLang="en-US" b="1" u="sng" dirty="0" smtClean="0">
                <a:solidFill>
                  <a:schemeClr val="tx1"/>
                </a:solidFill>
              </a:rPr>
              <a:t>An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u="sng" dirty="0" smtClean="0">
                <a:solidFill>
                  <a:schemeClr val="tx1"/>
                </a:solidFill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pple </a:t>
            </a:r>
            <a:r>
              <a:rPr lang="en-US" altLang="en-US" b="1" u="sng" dirty="0" smtClean="0">
                <a:solidFill>
                  <a:schemeClr val="tx1"/>
                </a:solidFill>
              </a:rPr>
              <a:t>Af</a:t>
            </a:r>
            <a:r>
              <a:rPr lang="en-US" altLang="en-US" dirty="0" smtClean="0">
                <a:solidFill>
                  <a:schemeClr val="tx1"/>
                </a:solidFill>
              </a:rPr>
              <a:t>ter </a:t>
            </a:r>
            <a:r>
              <a:rPr lang="en-US" altLang="en-US" b="1" u="sng" dirty="0" smtClean="0">
                <a:solidFill>
                  <a:schemeClr val="tx1"/>
                </a:solidFill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b="1" u="sng" dirty="0" smtClean="0">
                <a:solidFill>
                  <a:schemeClr val="tx1"/>
                </a:solidFill>
              </a:rPr>
              <a:t>N</a:t>
            </a:r>
            <a:r>
              <a:rPr lang="en-US" altLang="en-US" dirty="0" smtClean="0">
                <a:solidFill>
                  <a:schemeClr val="tx1"/>
                </a:solidFill>
              </a:rPr>
              <a:t>ight-time </a:t>
            </a:r>
            <a:r>
              <a:rPr lang="en-US" altLang="en-US" b="1" u="sng" dirty="0" smtClean="0">
                <a:solidFill>
                  <a:schemeClr val="tx1"/>
                </a:solidFill>
              </a:rPr>
              <a:t>S</a:t>
            </a:r>
            <a:r>
              <a:rPr lang="en-US" altLang="en-US" dirty="0" smtClean="0">
                <a:solidFill>
                  <a:schemeClr val="tx1"/>
                </a:solidFill>
              </a:rPr>
              <a:t>nack 	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u="sng" dirty="0" smtClean="0">
                <a:solidFill>
                  <a:schemeClr val="tx1"/>
                </a:solidFill>
              </a:rPr>
              <a:t>E</a:t>
            </a:r>
            <a:r>
              <a:rPr lang="en-US" altLang="en-US" dirty="0" smtClean="0">
                <a:solidFill>
                  <a:schemeClr val="tx1"/>
                </a:solidFill>
              </a:rPr>
              <a:t>urope, </a:t>
            </a:r>
            <a:r>
              <a:rPr lang="en-US" altLang="en-US" b="1" u="sng" dirty="0" smtClean="0">
                <a:solidFill>
                  <a:schemeClr val="tx1"/>
                </a:solidFill>
              </a:rPr>
              <a:t>An</a:t>
            </a:r>
            <a:r>
              <a:rPr lang="en-US" altLang="en-US" dirty="0" smtClean="0">
                <a:solidFill>
                  <a:schemeClr val="tx1"/>
                </a:solidFill>
              </a:rPr>
              <a:t>tarctica, </a:t>
            </a:r>
            <a:r>
              <a:rPr lang="en-US" altLang="en-US" b="1" u="sng" dirty="0" smtClean="0">
                <a:solidFill>
                  <a:schemeClr val="tx1"/>
                </a:solidFill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sia, </a:t>
            </a:r>
            <a:r>
              <a:rPr lang="en-US" altLang="en-US" b="1" u="sng" dirty="0" smtClean="0">
                <a:solidFill>
                  <a:schemeClr val="tx1"/>
                </a:solidFill>
              </a:rPr>
              <a:t>Af</a:t>
            </a:r>
            <a:r>
              <a:rPr lang="en-US" altLang="en-US" dirty="0" smtClean="0">
                <a:solidFill>
                  <a:schemeClr val="tx1"/>
                </a:solidFill>
              </a:rPr>
              <a:t>rica, </a:t>
            </a:r>
            <a:r>
              <a:rPr lang="en-US" alt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ustralasia, </a:t>
            </a:r>
            <a:r>
              <a:rPr lang="en-US" altLang="en-US" b="1" u="sng" dirty="0" smtClean="0">
                <a:solidFill>
                  <a:schemeClr val="tx1"/>
                </a:solidFill>
              </a:rPr>
              <a:t>N</a:t>
            </a:r>
            <a:r>
              <a:rPr lang="en-US" altLang="en-US" dirty="0" smtClean="0">
                <a:solidFill>
                  <a:schemeClr val="tx1"/>
                </a:solidFill>
              </a:rPr>
              <a:t>orth America and </a:t>
            </a:r>
            <a:r>
              <a:rPr lang="en-US" altLang="en-US" b="1" u="sng" dirty="0" smtClean="0">
                <a:solidFill>
                  <a:schemeClr val="tx1"/>
                </a:solidFill>
              </a:rPr>
              <a:t>S</a:t>
            </a:r>
            <a:r>
              <a:rPr lang="en-US" altLang="en-US" dirty="0" smtClean="0">
                <a:solidFill>
                  <a:schemeClr val="tx1"/>
                </a:solidFill>
              </a:rPr>
              <a:t>outh America</a:t>
            </a:r>
          </a:p>
        </p:txBody>
      </p:sp>
      <p:pic>
        <p:nvPicPr>
          <p:cNvPr id="18439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94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0075" cy="1151891"/>
          </a:xfrm>
        </p:spPr>
        <p:txBody>
          <a:bodyPr/>
          <a:lstStyle/>
          <a:p>
            <a:pPr eaLnBrk="1" hangingPunct="1"/>
            <a:r>
              <a:rPr lang="en-GB" sz="3600" b="0" dirty="0">
                <a:latin typeface="Sassoon Infant Md" charset="0"/>
              </a:rPr>
              <a:t>Round and Round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44563" y="1109223"/>
            <a:ext cx="68056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cs typeface="Sassoon Infant Rg" charset="0"/>
              </a:rPr>
              <a:t>Work </a:t>
            </a:r>
            <a:r>
              <a:rPr lang="en-US" dirty="0" smtClean="0">
                <a:cs typeface="Sassoon Infant Rg" charset="0"/>
              </a:rPr>
              <a:t>with someone to </a:t>
            </a:r>
            <a:r>
              <a:rPr lang="en-US" dirty="0">
                <a:cs typeface="Sassoon Infant Rg" charset="0"/>
              </a:rPr>
              <a:t>explore </a:t>
            </a:r>
            <a:r>
              <a:rPr lang="en-US" dirty="0" smtClean="0">
                <a:cs typeface="Sassoon Infant Rg" charset="0"/>
              </a:rPr>
              <a:t>a globe, a map, an atlas or the map on the previous slide.  </a:t>
            </a:r>
            <a:endParaRPr lang="en-US" dirty="0">
              <a:cs typeface="Sassoon Infant Rg" charset="0"/>
            </a:endParaRPr>
          </a:p>
          <a:p>
            <a:pPr eaLnBrk="1" hangingPunct="1"/>
            <a:endParaRPr lang="en-US" b="1" dirty="0" smtClean="0">
              <a:cs typeface="Sassoon Infant Rg" charset="0"/>
            </a:endParaRPr>
          </a:p>
          <a:p>
            <a:pPr eaLnBrk="1" hangingPunct="1"/>
            <a:r>
              <a:rPr lang="en-US" b="1" dirty="0" smtClean="0">
                <a:cs typeface="Sassoon Infant Rg" charset="0"/>
              </a:rPr>
              <a:t>Can </a:t>
            </a:r>
            <a:r>
              <a:rPr lang="en-US" b="1" dirty="0">
                <a:cs typeface="Sassoon Infant Rg" charset="0"/>
              </a:rPr>
              <a:t>you find: </a:t>
            </a:r>
          </a:p>
          <a:p>
            <a:pPr eaLnBrk="1" hangingPunct="1"/>
            <a:endParaRPr lang="en-US" b="1" dirty="0">
              <a:cs typeface="Sassoon Infant Rg" charset="0"/>
            </a:endParaRPr>
          </a:p>
          <a:p>
            <a:pPr eaLnBrk="1" hangingPunct="1"/>
            <a:endParaRPr lang="en-US" b="1" dirty="0">
              <a:cs typeface="Sassoon Infant Rg" charset="0"/>
            </a:endParaRPr>
          </a:p>
          <a:p>
            <a:pPr eaLnBrk="1" hangingPunct="1"/>
            <a:endParaRPr lang="en-US" b="1" dirty="0">
              <a:cs typeface="Sassoon Infant Rg" charset="0"/>
            </a:endParaRPr>
          </a:p>
          <a:p>
            <a:pPr eaLnBrk="1" hangingPunct="1"/>
            <a:endParaRPr lang="en-US" b="1" dirty="0">
              <a:cs typeface="Sassoon Infant Rg" charset="0"/>
            </a:endParaRPr>
          </a:p>
          <a:p>
            <a:pPr eaLnBrk="1" hangingPunct="1"/>
            <a:endParaRPr lang="en-US" b="1" dirty="0">
              <a:cs typeface="Sassoon Infant Rg" charset="0"/>
            </a:endParaRPr>
          </a:p>
          <a:p>
            <a:pPr eaLnBrk="1" hangingPunct="1"/>
            <a:endParaRPr lang="en-US" b="1" dirty="0">
              <a:cs typeface="Sassoon Infant Rg" charset="0"/>
            </a:endParaRPr>
          </a:p>
          <a:p>
            <a:pPr eaLnBrk="1" hangingPunct="1"/>
            <a:endParaRPr lang="en-US" dirty="0">
              <a:cs typeface="Sassoon Infant Rg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flipV="1">
            <a:off x="457200" y="6034088"/>
            <a:ext cx="8253413" cy="377825"/>
          </a:xfrm>
          <a:prstGeom prst="round2SameRect">
            <a:avLst/>
          </a:prstGeom>
          <a:solidFill>
            <a:srgbClr val="7C9DB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436563" y="6051550"/>
            <a:ext cx="8293100" cy="411163"/>
          </a:xfrm>
          <a:prstGeom prst="round2SameRect">
            <a:avLst/>
          </a:prstGeom>
          <a:solidFill>
            <a:srgbClr val="7C9D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94" y="3505200"/>
            <a:ext cx="3781006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944563" y="2432050"/>
            <a:ext cx="1733550" cy="762000"/>
          </a:xfrm>
          <a:prstGeom prst="round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 area of land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73363" y="2432050"/>
            <a:ext cx="1733550" cy="762000"/>
          </a:xfrm>
          <a:prstGeom prst="round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seas or oceans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02163" y="2444750"/>
            <a:ext cx="1733550" cy="762000"/>
          </a:xfrm>
          <a:prstGeom prst="round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equator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4563" y="3314700"/>
            <a:ext cx="1733550" cy="762000"/>
          </a:xfrm>
          <a:prstGeom prst="round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 island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73363" y="3314700"/>
            <a:ext cx="1733550" cy="762000"/>
          </a:xfrm>
          <a:prstGeom prst="round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continent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7400" y="3314700"/>
            <a:ext cx="1733550" cy="762000"/>
          </a:xfrm>
          <a:prstGeom prst="round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capital city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30963" y="2451100"/>
            <a:ext cx="1733550" cy="762000"/>
          </a:xfrm>
          <a:prstGeom prst="round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where you live</a:t>
            </a:r>
          </a:p>
        </p:txBody>
      </p:sp>
      <p:sp>
        <p:nvSpPr>
          <p:cNvPr id="19471" name="TextBox 18"/>
          <p:cNvSpPr txBox="1">
            <a:spLocks noChangeArrowheads="1"/>
          </p:cNvSpPr>
          <p:nvPr/>
        </p:nvSpPr>
        <p:spPr bwMode="auto">
          <a:xfrm>
            <a:off x="1076325" y="4441825"/>
            <a:ext cx="3829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tx1"/>
                </a:solidFill>
              </a:rPr>
              <a:t>Challenge: </a:t>
            </a:r>
            <a:r>
              <a:rPr lang="en-US">
                <a:solidFill>
                  <a:schemeClr val="tx1"/>
                </a:solidFill>
              </a:rPr>
              <a:t>What are the differences between a globe and a map?</a:t>
            </a:r>
          </a:p>
          <a:p>
            <a:pPr eaLnBrk="1" hangingPunct="1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3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0075" cy="1352283"/>
          </a:xfrm>
        </p:spPr>
        <p:txBody>
          <a:bodyPr/>
          <a:lstStyle/>
          <a:p>
            <a:pPr eaLnBrk="1" hangingPunct="1"/>
            <a:r>
              <a:rPr lang="en-GB" sz="3600" b="0" dirty="0" smtClean="0">
                <a:latin typeface="Sassoon Infant Md" charset="0"/>
              </a:rPr>
              <a:t>Lesson 1: Mapping </a:t>
            </a:r>
            <a:r>
              <a:rPr lang="en-GB" sz="3600" b="0" dirty="0">
                <a:latin typeface="Sassoon Infant Md" charset="0"/>
              </a:rPr>
              <a:t>the World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23162" y="1369502"/>
            <a:ext cx="76358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dirty="0">
                <a:cs typeface="Sassoon Infant Rg" charset="0"/>
              </a:rPr>
              <a:t>Using an atlas, can you find, colour and label:</a:t>
            </a:r>
            <a:br>
              <a:rPr lang="en-GB" dirty="0">
                <a:cs typeface="Sassoon Infant Rg" charset="0"/>
              </a:rPr>
            </a:br>
            <a:r>
              <a:rPr lang="en-GB" dirty="0">
                <a:cs typeface="Sassoon Infant Rg" charset="0"/>
              </a:rPr>
              <a:t/>
            </a:r>
            <a:br>
              <a:rPr lang="en-GB" dirty="0">
                <a:cs typeface="Sassoon Infant Rg" charset="0"/>
              </a:rPr>
            </a:br>
            <a:r>
              <a:rPr lang="en-GB" dirty="0">
                <a:cs typeface="Sassoon Infant Rg" charset="0"/>
              </a:rPr>
              <a:t>*The seven main continents</a:t>
            </a:r>
            <a:br>
              <a:rPr lang="en-GB" dirty="0">
                <a:cs typeface="Sassoon Infant Rg" charset="0"/>
              </a:rPr>
            </a:br>
            <a:r>
              <a:rPr lang="en-GB" dirty="0">
                <a:cs typeface="Sassoon Infant Rg" charset="0"/>
              </a:rPr>
              <a:t>*The five oceans of the world </a:t>
            </a:r>
            <a:br>
              <a:rPr lang="en-GB" dirty="0">
                <a:cs typeface="Sassoon Infant Rg" charset="0"/>
              </a:rPr>
            </a:br>
            <a:r>
              <a:rPr lang="en-GB" b="1" dirty="0">
                <a:cs typeface="Sassoon Infant Rg" charset="0"/>
              </a:rPr>
              <a:t/>
            </a:r>
            <a:br>
              <a:rPr lang="en-GB" b="1" dirty="0">
                <a:cs typeface="Sassoon Infant Rg" charset="0"/>
              </a:rPr>
            </a:br>
            <a:r>
              <a:rPr lang="en-GB" b="1" dirty="0" smtClean="0">
                <a:cs typeface="Sassoon Infant Rg" charset="0"/>
              </a:rPr>
              <a:t>1</a:t>
            </a:r>
            <a:r>
              <a:rPr lang="en-GB" b="1" baseline="30000" dirty="0" smtClean="0">
                <a:cs typeface="Sassoon Infant Rg" charset="0"/>
              </a:rPr>
              <a:t>st</a:t>
            </a:r>
            <a:r>
              <a:rPr lang="en-GB" b="1" dirty="0" smtClean="0">
                <a:cs typeface="Sassoon Infant Rg" charset="0"/>
              </a:rPr>
              <a:t> map Chilli Challenge</a:t>
            </a:r>
            <a:r>
              <a:rPr lang="en-GB" b="1" dirty="0">
                <a:cs typeface="Sassoon Infant Rg" charset="0"/>
              </a:rPr>
              <a:t>:</a:t>
            </a:r>
            <a:r>
              <a:rPr lang="en-GB" dirty="0">
                <a:cs typeface="Sassoon Infant Rg" charset="0"/>
              </a:rPr>
              <a:t> Can you find the North and South Pole and The </a:t>
            </a:r>
            <a:r>
              <a:rPr lang="en-GB" dirty="0" smtClean="0">
                <a:cs typeface="Sassoon Infant Rg" charset="0"/>
              </a:rPr>
              <a:t>Equator?</a:t>
            </a:r>
          </a:p>
          <a:p>
            <a:pPr eaLnBrk="1" hangingPunct="1"/>
            <a:r>
              <a:rPr lang="en-GB" b="1" dirty="0" smtClean="0">
                <a:cs typeface="Sassoon Infant Rg" charset="0"/>
              </a:rPr>
              <a:t>2</a:t>
            </a:r>
            <a:r>
              <a:rPr lang="en-GB" b="1" baseline="30000" dirty="0" smtClean="0">
                <a:cs typeface="Sassoon Infant Rg" charset="0"/>
              </a:rPr>
              <a:t>nd</a:t>
            </a:r>
            <a:r>
              <a:rPr lang="en-GB" b="1" dirty="0" smtClean="0">
                <a:cs typeface="Sassoon Infant Rg" charset="0"/>
              </a:rPr>
              <a:t> Map Chilli challenge: </a:t>
            </a:r>
            <a:r>
              <a:rPr lang="en-GB" dirty="0" smtClean="0">
                <a:cs typeface="Sassoon Infant Rg" charset="0"/>
              </a:rPr>
              <a:t>Why is the Pacific Ocean written twice?</a:t>
            </a:r>
            <a:endParaRPr lang="en-GB" dirty="0">
              <a:cs typeface="Sassoon Infant Rg" charset="0"/>
            </a:endParaRPr>
          </a:p>
        </p:txBody>
      </p:sp>
      <p:pic>
        <p:nvPicPr>
          <p:cNvPr id="2" name="Picture 1" descr="Screen Shot 2021-02-19 at 17.49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9" y="3632167"/>
            <a:ext cx="3572475" cy="2318643"/>
          </a:xfrm>
          <a:prstGeom prst="rect">
            <a:avLst/>
          </a:prstGeom>
        </p:spPr>
      </p:pic>
      <p:pic>
        <p:nvPicPr>
          <p:cNvPr id="3" name="Picture 2" descr="Screen Shot 2021-02-19 at 17.49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7" y="3639760"/>
            <a:ext cx="3912821" cy="26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4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310" y="563924"/>
            <a:ext cx="67150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Twinkl"/>
                <a:cs typeface="Twinkl"/>
              </a:rPr>
              <a:t>Week 7 </a:t>
            </a:r>
          </a:p>
          <a:p>
            <a:pPr algn="ctr"/>
            <a:r>
              <a:rPr lang="en-US" sz="4000" b="1" u="sng" dirty="0" smtClean="0">
                <a:latin typeface="Twinkl"/>
                <a:cs typeface="Twinkl"/>
              </a:rPr>
              <a:t>Lesson 2 </a:t>
            </a:r>
          </a:p>
          <a:p>
            <a:pPr algn="ctr"/>
            <a:endParaRPr lang="en-US" sz="4000" b="1" u="sng" dirty="0" smtClean="0">
              <a:latin typeface="Twinkl"/>
              <a:cs typeface="Twinkl"/>
            </a:endParaRPr>
          </a:p>
          <a:p>
            <a:pPr algn="ctr"/>
            <a:r>
              <a:rPr lang="en-US" sz="4000" dirty="0" smtClean="0">
                <a:latin typeface="Twinkl"/>
                <a:cs typeface="Twinkl"/>
              </a:rPr>
              <a:t>Animals in North America</a:t>
            </a:r>
          </a:p>
          <a:p>
            <a:pPr algn="ctr"/>
            <a:endParaRPr lang="en-US" sz="4000" dirty="0" smtClean="0">
              <a:latin typeface="Twinkl"/>
              <a:cs typeface="Twinkl"/>
            </a:endParaRPr>
          </a:p>
          <a:p>
            <a:pPr algn="ctr"/>
            <a:r>
              <a:rPr lang="en-US" sz="3000" dirty="0">
                <a:latin typeface="Twinkl"/>
                <a:cs typeface="Twinkl"/>
              </a:rPr>
              <a:t>Let’s look at 4 different animals you would find in North America, then we will make a fact file!</a:t>
            </a:r>
          </a:p>
          <a:p>
            <a:pPr algn="ctr"/>
            <a:endParaRPr lang="en-US" sz="4000" dirty="0">
              <a:latin typeface="Twinkl"/>
              <a:cs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138342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129" y="452270"/>
            <a:ext cx="6715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Twinkl"/>
                <a:cs typeface="Twinkl"/>
              </a:rPr>
              <a:t>Lesson 2 </a:t>
            </a:r>
          </a:p>
          <a:p>
            <a:pPr algn="ctr"/>
            <a:r>
              <a:rPr lang="en-US" sz="4000" dirty="0" smtClean="0">
                <a:latin typeface="Twinkl"/>
                <a:cs typeface="Twinkl"/>
              </a:rPr>
              <a:t>Animals in North America</a:t>
            </a:r>
            <a:endParaRPr lang="en-US" sz="4000" dirty="0">
              <a:latin typeface="Twinkl"/>
              <a:cs typeface="Twinkl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14" y="1727200"/>
            <a:ext cx="692785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5605833">
            <a:off x="1310254" y="2053477"/>
            <a:ext cx="1117611" cy="2259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6375"/>
            <a:ext cx="79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991030" y="3665969"/>
            <a:ext cx="3391630" cy="2426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991030" y="5740222"/>
            <a:ext cx="3391630" cy="35763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1846999" y="5740222"/>
            <a:ext cx="1697281" cy="340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moose</a:t>
            </a:r>
            <a:endParaRPr lang="en-GB" dirty="0"/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5" y="1312996"/>
            <a:ext cx="3391630" cy="2258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991030" y="3218940"/>
            <a:ext cx="3391630" cy="35763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1838204" y="3237144"/>
            <a:ext cx="1697281" cy="340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alligator</a:t>
            </a:r>
            <a:endParaRPr lang="en-GB" dirty="0"/>
          </a:p>
        </p:txBody>
      </p:sp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45" y="1312121"/>
            <a:ext cx="3391630" cy="2262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777645" y="3217633"/>
            <a:ext cx="3391630" cy="35763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5624819" y="3217912"/>
            <a:ext cx="1697281" cy="340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beaver</a:t>
            </a:r>
            <a:endParaRPr lang="en-GB" dirty="0"/>
          </a:p>
        </p:txBody>
      </p:sp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45" y="3665969"/>
            <a:ext cx="3391630" cy="2417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4777645" y="5727152"/>
            <a:ext cx="3391630" cy="35763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hlinkClick r:id="rId10" action="ppaction://hlinksldjump"/>
          </p:cNvPr>
          <p:cNvSpPr txBox="1"/>
          <p:nvPr/>
        </p:nvSpPr>
        <p:spPr>
          <a:xfrm>
            <a:off x="5636545" y="5726199"/>
            <a:ext cx="1697281" cy="340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  <a:r>
              <a:rPr lang="en-GB" dirty="0" smtClean="0"/>
              <a:t>rown bear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86844" y="593540"/>
            <a:ext cx="352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4C4C"/>
                </a:solidFill>
              </a:rPr>
              <a:t>North America</a:t>
            </a:r>
            <a:endParaRPr lang="en-GB" sz="3600" b="1" dirty="0">
              <a:solidFill>
                <a:srgbClr val="E8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8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431650" y="1369827"/>
            <a:ext cx="3929062" cy="2625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431650" y="4173762"/>
            <a:ext cx="3929062" cy="1004994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1374632"/>
            <a:ext cx="3416300" cy="4718193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6375"/>
            <a:ext cx="79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2365375" y="606642"/>
            <a:ext cx="4406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E84C4C"/>
                </a:solidFill>
                <a:latin typeface="Sassoon Infant Md" panose="02000603050000020003" pitchFamily="50" charset="0"/>
              </a:rPr>
              <a:t>Alligator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768350" y="1369827"/>
            <a:ext cx="3403600" cy="465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600" dirty="0">
                <a:latin typeface="+mn-lt"/>
              </a:rPr>
              <a:t>Alligators are reptiles.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+mn-lt"/>
              </a:rPr>
              <a:t>They </a:t>
            </a:r>
            <a:r>
              <a:rPr lang="en-GB" altLang="en-US" sz="1600" dirty="0">
                <a:latin typeface="+mn-lt"/>
              </a:rPr>
              <a:t>lay eggs.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+mn-lt"/>
              </a:rPr>
              <a:t>Alligators </a:t>
            </a:r>
            <a:r>
              <a:rPr lang="en-GB" altLang="en-US" sz="1600" dirty="0">
                <a:latin typeface="+mn-lt"/>
              </a:rPr>
              <a:t>eat any meat but mostly fish, birds and turtles</a:t>
            </a:r>
            <a:r>
              <a:rPr lang="en-GB" altLang="en-US" sz="1600" dirty="0" smtClean="0">
                <a:latin typeface="+mn-lt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>
                <a:latin typeface="+mn-lt"/>
              </a:rPr>
              <a:t>They have lived on earth for millions of years.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+mn-lt"/>
              </a:rPr>
              <a:t>They </a:t>
            </a:r>
            <a:r>
              <a:rPr lang="en-GB" altLang="en-US" sz="1600" dirty="0">
                <a:latin typeface="+mn-lt"/>
              </a:rPr>
              <a:t>live in the </a:t>
            </a:r>
            <a:r>
              <a:rPr lang="en-GB" altLang="en-US" sz="1600" dirty="0" smtClean="0">
                <a:latin typeface="+mn-lt"/>
              </a:rPr>
              <a:t>southern </a:t>
            </a:r>
            <a:r>
              <a:rPr lang="en-GB" altLang="en-US" sz="1600" dirty="0">
                <a:latin typeface="+mn-lt"/>
              </a:rPr>
              <a:t>parts of North America such as Louisiana and Florida.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>
                <a:latin typeface="+mn-lt"/>
              </a:rPr>
              <a:t>They have a powerful bite but their jaw muscles are very weak. An adult human can hold open an alligator's jaw.</a:t>
            </a:r>
            <a:endParaRPr lang="en-GB" altLang="en-US" sz="1600" dirty="0" smtClean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240" y="4261991"/>
            <a:ext cx="4308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600" dirty="0" smtClean="0"/>
              <a:t>Adult </a:t>
            </a:r>
            <a:r>
              <a:rPr lang="en-GB" altLang="en-US" sz="1600" dirty="0"/>
              <a:t>males can be over 3 metres long.  </a:t>
            </a:r>
          </a:p>
          <a:p>
            <a:pPr>
              <a:spcBef>
                <a:spcPct val="0"/>
              </a:spcBef>
            </a:pPr>
            <a:endParaRPr lang="en-GB" altLang="en-US" sz="1600" dirty="0" smtClean="0"/>
          </a:p>
          <a:p>
            <a:pPr>
              <a:spcBef>
                <a:spcPct val="0"/>
              </a:spcBef>
            </a:pPr>
            <a:r>
              <a:rPr lang="en-GB" altLang="en-US" sz="1600" dirty="0" smtClean="0"/>
              <a:t>They </a:t>
            </a:r>
            <a:r>
              <a:rPr lang="en-GB" altLang="en-US" sz="1600" dirty="0"/>
              <a:t>were once an endangered </a:t>
            </a:r>
            <a:r>
              <a:rPr lang="en-GB" altLang="en-US" sz="1600" dirty="0" smtClean="0"/>
              <a:t>species. </a:t>
            </a:r>
          </a:p>
          <a:p>
            <a:pPr>
              <a:spcBef>
                <a:spcPct val="0"/>
              </a:spcBef>
            </a:pPr>
            <a:endParaRPr lang="en-GB" altLang="en-US" sz="16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25" y="1443975"/>
            <a:ext cx="3714750" cy="2474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0580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5650" y="1374632"/>
            <a:ext cx="3416300" cy="4718193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6375"/>
            <a:ext cx="79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58825" y="1370013"/>
            <a:ext cx="315483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600" dirty="0">
                <a:latin typeface="Sassoon Infant Rg" panose="02000503030000020003" pitchFamily="50" charset="0"/>
              </a:rPr>
              <a:t>Beavers are found by streams, ponds, rivers and lakes</a:t>
            </a:r>
            <a:r>
              <a:rPr lang="en-GB" altLang="en-US" sz="1600" dirty="0" smtClean="0">
                <a:latin typeface="Sassoon Infant Rg" panose="02000503030000020003" pitchFamily="50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>
                <a:latin typeface="Sassoon Infant Rg" panose="02000503030000020003" pitchFamily="50" charset="0"/>
              </a:rPr>
              <a:t>They feed on trees and tree bark.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They </a:t>
            </a:r>
            <a:r>
              <a:rPr lang="en-GB" altLang="en-US" sz="1600" dirty="0">
                <a:latin typeface="Sassoon Infant Rg" panose="02000503030000020003" pitchFamily="50" charset="0"/>
              </a:rPr>
              <a:t>live in colonies with their families.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Beavers </a:t>
            </a:r>
            <a:r>
              <a:rPr lang="en-GB" altLang="en-US" sz="1600" dirty="0">
                <a:latin typeface="Sassoon Infant Rg" panose="02000503030000020003" pitchFamily="50" charset="0"/>
              </a:rPr>
              <a:t>build dams and lodges.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Dams </a:t>
            </a:r>
            <a:r>
              <a:rPr lang="en-GB" altLang="en-US" sz="1600" dirty="0">
                <a:latin typeface="Sassoon Infant Rg" panose="02000503030000020003" pitchFamily="50" charset="0"/>
              </a:rPr>
              <a:t>and lodges are built for protection against predators.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They </a:t>
            </a:r>
            <a:r>
              <a:rPr lang="en-GB" altLang="en-US" sz="1600" dirty="0">
                <a:latin typeface="Sassoon Infant Rg" panose="02000503030000020003" pitchFamily="50" charset="0"/>
              </a:rPr>
              <a:t>can stay underwater for up to 15 minutes.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Their </a:t>
            </a:r>
            <a:r>
              <a:rPr lang="en-GB" altLang="en-US" sz="1600" dirty="0">
                <a:latin typeface="Sassoon Infant Rg" panose="02000503030000020003" pitchFamily="50" charset="0"/>
              </a:rPr>
              <a:t>feet and tails help them to swim really well</a:t>
            </a:r>
            <a:r>
              <a:rPr lang="en-GB" altLang="en-US" sz="1600" dirty="0" smtClean="0">
                <a:latin typeface="Sassoon Infant Rg" panose="02000503030000020003" pitchFamily="50" charset="0"/>
              </a:rPr>
              <a:t>.</a:t>
            </a:r>
            <a:endParaRPr lang="en-GB" altLang="en-US" sz="1600" dirty="0">
              <a:latin typeface="Sassoon Infant Rg" panose="02000503030000020003" pitchFamily="50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65400" y="589268"/>
            <a:ext cx="4025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E84C4C"/>
                </a:solidFill>
                <a:latin typeface="Sassoon Infant Md" panose="02000603050000020003" pitchFamily="50" charset="0"/>
              </a:rPr>
              <a:t>Beaver</a:t>
            </a:r>
            <a:endParaRPr lang="en-GB" altLang="en-US" sz="4000" dirty="0">
              <a:solidFill>
                <a:srgbClr val="E84C4C"/>
              </a:solidFill>
              <a:latin typeface="Sassoon Infant Md" panose="02000603050000020003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1650" y="1369827"/>
            <a:ext cx="3929062" cy="2625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31650" y="4173761"/>
            <a:ext cx="3929062" cy="1356041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1459167"/>
            <a:ext cx="3685166" cy="245797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701612" y="4260760"/>
            <a:ext cx="3416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They </a:t>
            </a:r>
            <a:r>
              <a:rPr lang="en-GB" altLang="en-US" sz="1600" dirty="0">
                <a:latin typeface="Sassoon Infant Rg" panose="02000503030000020003" pitchFamily="50" charset="0"/>
              </a:rPr>
              <a:t>are nocturnal and work at night.</a:t>
            </a:r>
          </a:p>
          <a:p>
            <a:pPr>
              <a:spcBef>
                <a:spcPct val="0"/>
              </a:spcBef>
            </a:pPr>
            <a:endParaRPr lang="en-GB" altLang="en-US" sz="1600" dirty="0">
              <a:latin typeface="Sassoon Infant Rg" panose="02000503030000020003" pitchFamily="50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dirty="0">
                <a:latin typeface="Sassoon Infant Rg" panose="02000503030000020003" pitchFamily="50" charset="0"/>
              </a:rPr>
              <a:t>Young beavers are called kits.</a:t>
            </a:r>
          </a:p>
        </p:txBody>
      </p:sp>
    </p:spTree>
    <p:extLst>
      <p:ext uri="{BB962C8B-B14F-4D97-AF65-F5344CB8AC3E}">
        <p14:creationId xmlns:p14="http://schemas.microsoft.com/office/powerpoint/2010/main" val="179744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288" y="411760"/>
            <a:ext cx="816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n w="19050">
                  <a:solidFill>
                    <a:schemeClr val="tx1"/>
                  </a:solidFill>
                </a:ln>
                <a:latin typeface="Twinkl"/>
                <a:cs typeface="Twinkl"/>
              </a:rPr>
              <a:t>Over the next few weeks we are going to look at different animals living around the world, especially in their native countries and continents. </a:t>
            </a:r>
            <a:endParaRPr lang="en-GB" dirty="0">
              <a:ln w="19050">
                <a:solidFill>
                  <a:schemeClr val="tx1"/>
                </a:solidFill>
              </a:ln>
              <a:latin typeface="Twinkl"/>
              <a:cs typeface="Twinkl"/>
            </a:endParaRPr>
          </a:p>
        </p:txBody>
      </p:sp>
      <p:pic>
        <p:nvPicPr>
          <p:cNvPr id="2" name="Picture 1" descr="Screen Shot 2021-02-19 at 17.23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9" y="1102583"/>
            <a:ext cx="7814788" cy="53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0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6375"/>
            <a:ext cx="79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146300" y="603583"/>
            <a:ext cx="4835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E84C4C"/>
                </a:solidFill>
                <a:latin typeface="Sassoon Infant Md" panose="02000603050000020003" pitchFamily="50" charset="0"/>
              </a:rPr>
              <a:t>Brown Bear</a:t>
            </a:r>
            <a:endParaRPr lang="en-GB" altLang="en-US" sz="4000" dirty="0">
              <a:solidFill>
                <a:srgbClr val="E84C4C"/>
              </a:solidFill>
              <a:latin typeface="Sassoon Infant Md" panose="02000603050000020003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650" y="1374632"/>
            <a:ext cx="3416300" cy="4718193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55650" y="1610613"/>
            <a:ext cx="3154839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600" dirty="0">
                <a:latin typeface="+mn-lt"/>
              </a:rPr>
              <a:t>Brown bears are also known as grizzly bears.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+mn-lt"/>
              </a:rPr>
              <a:t>They </a:t>
            </a:r>
            <a:r>
              <a:rPr lang="en-GB" altLang="en-US" sz="1600" dirty="0">
                <a:latin typeface="+mn-lt"/>
              </a:rPr>
              <a:t>eat grass, fruit, insects, roots and bulbs of plants and when hungry enough they will eat small animals.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+mn-lt"/>
              </a:rPr>
              <a:t>They </a:t>
            </a:r>
            <a:r>
              <a:rPr lang="en-GB" altLang="en-US" sz="1600" dirty="0">
                <a:latin typeface="+mn-lt"/>
              </a:rPr>
              <a:t>live in forested mountain areas and near rivers.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+mn-lt"/>
              </a:rPr>
              <a:t>In </a:t>
            </a:r>
            <a:r>
              <a:rPr lang="en-GB" altLang="en-US" sz="1600" dirty="0">
                <a:latin typeface="+mn-lt"/>
              </a:rPr>
              <a:t>a</a:t>
            </a:r>
            <a:r>
              <a:rPr lang="en-GB" altLang="en-US" sz="1600" dirty="0" smtClean="0">
                <a:latin typeface="+mn-lt"/>
              </a:rPr>
              <a:t>utumn </a:t>
            </a:r>
            <a:r>
              <a:rPr lang="en-GB" altLang="en-US" sz="1600" dirty="0">
                <a:latin typeface="+mn-lt"/>
              </a:rPr>
              <a:t>they eat huge amounts of food so they can hibernate through the winter.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+mn-lt"/>
              </a:rPr>
              <a:t>Adult </a:t>
            </a:r>
            <a:r>
              <a:rPr lang="en-GB" altLang="en-US" sz="1600" dirty="0">
                <a:latin typeface="+mn-lt"/>
              </a:rPr>
              <a:t>males can be over </a:t>
            </a:r>
            <a:r>
              <a:rPr lang="en-GB" altLang="en-US" sz="1600" dirty="0" smtClean="0">
                <a:latin typeface="+mn-lt"/>
              </a:rPr>
              <a:t>two </a:t>
            </a:r>
            <a:r>
              <a:rPr lang="en-GB" altLang="en-US" sz="1600" dirty="0">
                <a:latin typeface="+mn-lt"/>
              </a:rPr>
              <a:t>metres tall</a:t>
            </a:r>
            <a:r>
              <a:rPr lang="en-GB" altLang="en-US" sz="1600" dirty="0" smtClean="0">
                <a:latin typeface="+mn-lt"/>
              </a:rPr>
              <a:t>.</a:t>
            </a:r>
            <a:endParaRPr lang="en-GB" altLang="en-US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1650" y="1369827"/>
            <a:ext cx="3929062" cy="2625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31650" y="4173762"/>
            <a:ext cx="3929062" cy="1291740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3"/>
          <a:stretch/>
        </p:blipFill>
        <p:spPr>
          <a:xfrm>
            <a:off x="4543425" y="1468693"/>
            <a:ext cx="3685166" cy="24365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67837" y="4353093"/>
            <a:ext cx="367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dirty="0"/>
              <a:t>They hibernate in dens which are like a 'bedroom' at the end of a tunnel.</a:t>
            </a:r>
            <a:r>
              <a:rPr lang="en-GB" altLang="en-US" dirty="0" smtClean="0"/>
              <a:t>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782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6375"/>
            <a:ext cx="79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51100" y="585788"/>
            <a:ext cx="4225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E84C4C"/>
                </a:solidFill>
                <a:latin typeface="Sassoon Infant Md" panose="02000603050000020003" pitchFamily="50" charset="0"/>
              </a:rPr>
              <a:t>Moose</a:t>
            </a:r>
            <a:endParaRPr lang="en-GB" altLang="en-US" sz="4000" dirty="0">
              <a:solidFill>
                <a:srgbClr val="E84C4C"/>
              </a:solidFill>
              <a:latin typeface="Sassoon Infant Md" panose="02000603050000020003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650" y="1374632"/>
            <a:ext cx="3416300" cy="4718193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55650" y="1610613"/>
            <a:ext cx="315483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1600" dirty="0">
                <a:latin typeface="Sassoon Infant Rg" panose="02000503030000020003" pitchFamily="50" charset="0"/>
              </a:rPr>
              <a:t>Moose are the largest member of the deer family.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Male </a:t>
            </a:r>
            <a:r>
              <a:rPr lang="en-GB" altLang="en-US" sz="1600" dirty="0">
                <a:latin typeface="Sassoon Infant Rg" panose="02000503030000020003" pitchFamily="50" charset="0"/>
              </a:rPr>
              <a:t>moose are called bull moose.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Bull </a:t>
            </a:r>
            <a:r>
              <a:rPr lang="en-GB" altLang="en-US" sz="1600" dirty="0">
                <a:latin typeface="Sassoon Infant Rg" panose="02000503030000020003" pitchFamily="50" charset="0"/>
              </a:rPr>
              <a:t>moose shed their antlers during the winter and grow new ones every year.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Female </a:t>
            </a:r>
            <a:r>
              <a:rPr lang="en-GB" altLang="en-US" sz="1600" dirty="0">
                <a:latin typeface="Sassoon Infant Rg" panose="02000503030000020003" pitchFamily="50" charset="0"/>
              </a:rPr>
              <a:t>moose are called cows.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 smtClean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Moose </a:t>
            </a:r>
            <a:r>
              <a:rPr lang="en-GB" altLang="en-US" sz="1600" dirty="0">
                <a:latin typeface="Sassoon Infant Rg" panose="02000503030000020003" pitchFamily="50" charset="0"/>
              </a:rPr>
              <a:t>have a piece of hairy skin that hangs under the throat. This is called a bell</a:t>
            </a:r>
            <a:r>
              <a:rPr lang="en-GB" altLang="en-US" sz="1600" dirty="0" smtClean="0">
                <a:latin typeface="Sassoon Infant Rg" panose="02000503030000020003" pitchFamily="50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600" dirty="0">
              <a:latin typeface="Sassoon Infant Rg" panose="02000503030000020003" pitchFamily="50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Moose </a:t>
            </a:r>
            <a:r>
              <a:rPr lang="en-GB" altLang="en-US" sz="1600" dirty="0">
                <a:latin typeface="Sassoon Infant Rg" panose="02000503030000020003" pitchFamily="50" charset="0"/>
              </a:rPr>
              <a:t>have a hump</a:t>
            </a:r>
            <a:r>
              <a:rPr lang="en-GB" altLang="en-US" sz="1600" dirty="0" smtClean="0">
                <a:latin typeface="Sassoon Infant Rg" panose="02000503030000020003" pitchFamily="50" charset="0"/>
              </a:rPr>
              <a:t>.</a:t>
            </a:r>
            <a:endParaRPr lang="en-GB" altLang="en-US" sz="1600" dirty="0">
              <a:latin typeface="Sassoon Infant Rg" panose="02000503030000020003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1650" y="1369827"/>
            <a:ext cx="3929062" cy="2625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31650" y="4173762"/>
            <a:ext cx="3929062" cy="1004994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543425" y="4274483"/>
            <a:ext cx="3455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They are around 7 feet tall.</a:t>
            </a:r>
          </a:p>
          <a:p>
            <a:pPr>
              <a:spcBef>
                <a:spcPct val="0"/>
              </a:spcBef>
            </a:pPr>
            <a:endParaRPr lang="en-GB" altLang="en-US" sz="1600" dirty="0" smtClean="0">
              <a:latin typeface="Sassoon Infant Rg" panose="02000503030000020003" pitchFamily="50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dirty="0" smtClean="0">
                <a:latin typeface="Sassoon Infant Rg" panose="02000503030000020003" pitchFamily="50" charset="0"/>
              </a:rPr>
              <a:t>Moose are great swimmers.</a:t>
            </a:r>
            <a:endParaRPr lang="en-GB" altLang="en-US" sz="1600" dirty="0">
              <a:latin typeface="Sassoon Infant Rg" panose="0200050303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7"/>
          <a:stretch/>
        </p:blipFill>
        <p:spPr>
          <a:xfrm>
            <a:off x="4543425" y="1468694"/>
            <a:ext cx="3685166" cy="242703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78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02-19 at 17.2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48" y="452119"/>
            <a:ext cx="4015374" cy="5917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938" y="655967"/>
            <a:ext cx="2456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Your task: 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176940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5" y="817567"/>
            <a:ext cx="67150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Twinkl"/>
                <a:cs typeface="Twinkl"/>
              </a:rPr>
              <a:t>Week 7</a:t>
            </a:r>
          </a:p>
          <a:p>
            <a:pPr algn="ctr"/>
            <a:r>
              <a:rPr lang="en-US" sz="4000" b="1" u="sng" dirty="0" smtClean="0">
                <a:latin typeface="Twinkl"/>
                <a:cs typeface="Twinkl"/>
              </a:rPr>
              <a:t>Lesson 1 </a:t>
            </a:r>
          </a:p>
          <a:p>
            <a:pPr algn="ctr"/>
            <a:endParaRPr lang="en-US" sz="4000" dirty="0">
              <a:latin typeface="Twinkl"/>
              <a:cs typeface="Twinkl"/>
            </a:endParaRPr>
          </a:p>
          <a:p>
            <a:pPr algn="ctr"/>
            <a:r>
              <a:rPr lang="en-US" sz="4000" dirty="0" smtClean="0">
                <a:latin typeface="Twinkl"/>
                <a:cs typeface="Twinkl"/>
              </a:rPr>
              <a:t>Maps of the world.</a:t>
            </a:r>
          </a:p>
          <a:p>
            <a:pPr algn="ctr"/>
            <a:endParaRPr lang="en-US" sz="4000" dirty="0">
              <a:latin typeface="Twinkl"/>
              <a:cs typeface="Twinkl"/>
            </a:endParaRPr>
          </a:p>
          <a:p>
            <a:pPr algn="ctr"/>
            <a:endParaRPr lang="en-US" sz="4000" dirty="0" smtClean="0">
              <a:latin typeface="Twinkl"/>
              <a:cs typeface="Twinkl"/>
            </a:endParaRPr>
          </a:p>
          <a:p>
            <a:pPr algn="ctr"/>
            <a:r>
              <a:rPr lang="en-US" sz="4000" dirty="0" smtClean="0">
                <a:latin typeface="Twinkl"/>
                <a:cs typeface="Twinkl"/>
              </a:rPr>
              <a:t>Let’s label the 7 continent and the 5 oceans</a:t>
            </a:r>
            <a:endParaRPr lang="en-US" sz="4000" dirty="0">
              <a:latin typeface="Twinkl"/>
              <a:cs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418284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chemeClr val="tx1"/>
                </a:solidFill>
                <a:latin typeface="Sassoon Infant Md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Sassoon Infant Md" charset="0"/>
              </a:rPr>
              <a:t>Lesson 1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 smtClean="0">
                <a:latin typeface="Sassoon Infant Rg" charset="0"/>
                <a:ea typeface="ＭＳ Ｐゴシック" charset="0"/>
                <a:cs typeface="Sassoon Infant Rg" charset="0"/>
              </a:rPr>
              <a:t>OLI: To </a:t>
            </a:r>
            <a:r>
              <a:rPr lang="en-GB" b="1" dirty="0" smtClean="0">
                <a:latin typeface="Sassoon Infant Rg" charset="0"/>
                <a:ea typeface="ＭＳ Ｐゴシック" charset="0"/>
                <a:cs typeface="Sassoon Infant Rg" charset="0"/>
              </a:rPr>
              <a:t>name </a:t>
            </a:r>
            <a:r>
              <a:rPr lang="en-GB" b="1" dirty="0">
                <a:latin typeface="Sassoon Infant Rg" charset="0"/>
                <a:ea typeface="ＭＳ Ｐゴシック" charset="0"/>
                <a:cs typeface="Sassoon Infant Rg" charset="0"/>
              </a:rPr>
              <a:t>and locate the continents and oceans of the world. 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85750" indent="-285750"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I can say the names of the 7 continents of the world.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I can begin to name </a:t>
            </a:r>
            <a:r>
              <a:rPr lang="en-GB" dirty="0" smtClean="0"/>
              <a:t>the 5 oceans in the world. </a:t>
            </a:r>
            <a:endParaRPr lang="en-GB" dirty="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I can use an </a:t>
            </a:r>
            <a:r>
              <a:rPr lang="en-GB" dirty="0" smtClean="0"/>
              <a:t>atlas, map or globe to </a:t>
            </a:r>
            <a:r>
              <a:rPr lang="en-GB" dirty="0"/>
              <a:t>locate the continents and oceans of the world.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I can label a world map accurately. </a:t>
            </a:r>
          </a:p>
        </p:txBody>
      </p:sp>
    </p:spTree>
    <p:extLst>
      <p:ext uri="{BB962C8B-B14F-4D97-AF65-F5344CB8AC3E}">
        <p14:creationId xmlns:p14="http://schemas.microsoft.com/office/powerpoint/2010/main" val="349019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55650" y="1620838"/>
            <a:ext cx="7632700" cy="4478337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323850"/>
            <a:ext cx="8220075" cy="1595438"/>
          </a:xfrm>
        </p:spPr>
        <p:txBody>
          <a:bodyPr/>
          <a:lstStyle/>
          <a:p>
            <a:pPr eaLnBrk="1" hangingPunct="1"/>
            <a:r>
              <a:rPr lang="en-GB" sz="3600" b="0">
                <a:solidFill>
                  <a:schemeClr val="tx1"/>
                </a:solidFill>
                <a:latin typeface="Sassoon Infant Md" charset="0"/>
              </a:rPr>
              <a:t>Key Words</a:t>
            </a:r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850900" y="1878013"/>
            <a:ext cx="1804988" cy="1909762"/>
            <a:chOff x="652912" y="1878789"/>
            <a:chExt cx="1803766" cy="1908873"/>
          </a:xfrm>
        </p:grpSpPr>
        <p:sp>
          <p:nvSpPr>
            <p:cNvPr id="13" name="Rounded Rectangle 12"/>
            <p:cNvSpPr/>
            <p:nvPr/>
          </p:nvSpPr>
          <p:spPr>
            <a:xfrm>
              <a:off x="652912" y="1878789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76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88" y="1968968"/>
              <a:ext cx="1609016" cy="117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7" name="TextBox 16"/>
            <p:cNvSpPr txBox="1">
              <a:spLocks noChangeArrowheads="1"/>
            </p:cNvSpPr>
            <p:nvPr/>
          </p:nvSpPr>
          <p:spPr bwMode="auto">
            <a:xfrm>
              <a:off x="874531" y="3243347"/>
              <a:ext cx="1360529" cy="33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world map</a:t>
              </a:r>
            </a:p>
          </p:txBody>
        </p:sp>
      </p:grpSp>
      <p:grpSp>
        <p:nvGrpSpPr>
          <p:cNvPr id="10246" name="Group 33"/>
          <p:cNvGrpSpPr>
            <a:grpSpLocks/>
          </p:cNvGrpSpPr>
          <p:nvPr/>
        </p:nvGrpSpPr>
        <p:grpSpPr bwMode="auto">
          <a:xfrm>
            <a:off x="2728913" y="1878013"/>
            <a:ext cx="1803400" cy="1909762"/>
            <a:chOff x="2689010" y="1878789"/>
            <a:chExt cx="1803766" cy="1908873"/>
          </a:xfrm>
        </p:grpSpPr>
        <p:sp>
          <p:nvSpPr>
            <p:cNvPr id="19" name="Rounded Rectangle 18"/>
            <p:cNvSpPr/>
            <p:nvPr/>
          </p:nvSpPr>
          <p:spPr>
            <a:xfrm>
              <a:off x="2689010" y="1878789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73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385" y="1965795"/>
              <a:ext cx="1609016" cy="117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4" name="TextBox 19"/>
            <p:cNvSpPr txBox="1">
              <a:spLocks noChangeArrowheads="1"/>
            </p:cNvSpPr>
            <p:nvPr/>
          </p:nvSpPr>
          <p:spPr bwMode="auto">
            <a:xfrm>
              <a:off x="2910628" y="3234319"/>
              <a:ext cx="1360529" cy="33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continent</a:t>
              </a:r>
            </a:p>
          </p:txBody>
        </p:sp>
      </p:grpSp>
      <p:grpSp>
        <p:nvGrpSpPr>
          <p:cNvPr id="10247" name="Group 31"/>
          <p:cNvGrpSpPr>
            <a:grpSpLocks/>
          </p:cNvGrpSpPr>
          <p:nvPr/>
        </p:nvGrpSpPr>
        <p:grpSpPr bwMode="auto">
          <a:xfrm>
            <a:off x="6464301" y="1887538"/>
            <a:ext cx="1868591" cy="1909762"/>
            <a:chOff x="6723106" y="1888314"/>
            <a:chExt cx="1868970" cy="1908873"/>
          </a:xfrm>
        </p:grpSpPr>
        <p:sp>
          <p:nvSpPr>
            <p:cNvPr id="21" name="Rounded Rectangle 20"/>
            <p:cNvSpPr/>
            <p:nvPr/>
          </p:nvSpPr>
          <p:spPr>
            <a:xfrm>
              <a:off x="6723106" y="1888314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7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432" y="1961333"/>
              <a:ext cx="1609016" cy="117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1" name="TextBox 21"/>
            <p:cNvSpPr txBox="1">
              <a:spLocks noChangeArrowheads="1"/>
            </p:cNvSpPr>
            <p:nvPr/>
          </p:nvSpPr>
          <p:spPr bwMode="auto">
            <a:xfrm>
              <a:off x="6944723" y="3150856"/>
              <a:ext cx="16473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 dirty="0">
                  <a:solidFill>
                    <a:schemeClr val="tx1"/>
                  </a:solidFill>
                </a:rPr>
                <a:t>Southern Hemisphere</a:t>
              </a:r>
            </a:p>
          </p:txBody>
        </p:sp>
      </p:grpSp>
      <p:grpSp>
        <p:nvGrpSpPr>
          <p:cNvPr id="10248" name="Group 15"/>
          <p:cNvGrpSpPr>
            <a:grpSpLocks/>
          </p:cNvGrpSpPr>
          <p:nvPr/>
        </p:nvGrpSpPr>
        <p:grpSpPr bwMode="auto">
          <a:xfrm>
            <a:off x="4595813" y="1878013"/>
            <a:ext cx="1803400" cy="1919287"/>
            <a:chOff x="4725108" y="1878789"/>
            <a:chExt cx="1803766" cy="1918398"/>
          </a:xfrm>
        </p:grpSpPr>
        <p:sp>
          <p:nvSpPr>
            <p:cNvPr id="23" name="Rounded Rectangle 22"/>
            <p:cNvSpPr/>
            <p:nvPr/>
          </p:nvSpPr>
          <p:spPr>
            <a:xfrm>
              <a:off x="4725108" y="1878789"/>
              <a:ext cx="1803766" cy="19088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67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483" y="1950767"/>
              <a:ext cx="1609016" cy="117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8" name="TextBox 23"/>
            <p:cNvSpPr txBox="1">
              <a:spLocks noChangeArrowheads="1"/>
            </p:cNvSpPr>
            <p:nvPr/>
          </p:nvSpPr>
          <p:spPr bwMode="auto">
            <a:xfrm>
              <a:off x="4946726" y="3150856"/>
              <a:ext cx="15674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 dirty="0">
                  <a:solidFill>
                    <a:schemeClr val="tx1"/>
                  </a:solidFill>
                </a:rPr>
                <a:t>Northern Hemisphere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822825" y="4225925"/>
            <a:ext cx="1608138" cy="1182688"/>
          </a:xfrm>
          <a:prstGeom prst="roundRect">
            <a:avLst/>
          </a:prstGeom>
          <a:solidFill>
            <a:srgbClr val="B7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841375" y="3994150"/>
            <a:ext cx="1803400" cy="1908175"/>
            <a:chOff x="652912" y="4137413"/>
            <a:chExt cx="1803766" cy="1908873"/>
          </a:xfrm>
        </p:grpSpPr>
        <p:sp>
          <p:nvSpPr>
            <p:cNvPr id="25" name="Rounded Rectangle 24"/>
            <p:cNvSpPr/>
            <p:nvPr/>
          </p:nvSpPr>
          <p:spPr>
            <a:xfrm>
              <a:off x="652912" y="4137413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64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40" y="4226682"/>
              <a:ext cx="1609016" cy="117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5" name="TextBox 34"/>
            <p:cNvSpPr txBox="1">
              <a:spLocks noChangeArrowheads="1"/>
            </p:cNvSpPr>
            <p:nvPr/>
          </p:nvSpPr>
          <p:spPr bwMode="auto">
            <a:xfrm>
              <a:off x="874531" y="5491488"/>
              <a:ext cx="13605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equator</a:t>
              </a:r>
            </a:p>
          </p:txBody>
        </p:sp>
      </p:grpSp>
      <p:grpSp>
        <p:nvGrpSpPr>
          <p:cNvPr id="10251" name="Group 13"/>
          <p:cNvGrpSpPr>
            <a:grpSpLocks/>
          </p:cNvGrpSpPr>
          <p:nvPr/>
        </p:nvGrpSpPr>
        <p:grpSpPr bwMode="auto">
          <a:xfrm>
            <a:off x="2728913" y="3994150"/>
            <a:ext cx="1803400" cy="1908175"/>
            <a:chOff x="2689010" y="4137968"/>
            <a:chExt cx="1803766" cy="1908873"/>
          </a:xfrm>
        </p:grpSpPr>
        <p:sp>
          <p:nvSpPr>
            <p:cNvPr id="26" name="Rounded Rectangle 25"/>
            <p:cNvSpPr/>
            <p:nvPr/>
          </p:nvSpPr>
          <p:spPr>
            <a:xfrm>
              <a:off x="2689010" y="4137968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61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384" y="4226682"/>
              <a:ext cx="1609016" cy="117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TextBox 35"/>
            <p:cNvSpPr txBox="1">
              <a:spLocks noChangeArrowheads="1"/>
            </p:cNvSpPr>
            <p:nvPr/>
          </p:nvSpPr>
          <p:spPr bwMode="auto">
            <a:xfrm>
              <a:off x="2889202" y="5491488"/>
              <a:ext cx="13605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ocean / sea</a:t>
              </a:r>
            </a:p>
          </p:txBody>
        </p:sp>
      </p:grpSp>
      <p:grpSp>
        <p:nvGrpSpPr>
          <p:cNvPr id="10252" name="Group 14"/>
          <p:cNvGrpSpPr>
            <a:grpSpLocks/>
          </p:cNvGrpSpPr>
          <p:nvPr/>
        </p:nvGrpSpPr>
        <p:grpSpPr bwMode="auto">
          <a:xfrm>
            <a:off x="4633913" y="3994150"/>
            <a:ext cx="1803400" cy="1908175"/>
            <a:chOff x="4725108" y="4137413"/>
            <a:chExt cx="1803766" cy="1908873"/>
          </a:xfrm>
        </p:grpSpPr>
        <p:sp>
          <p:nvSpPr>
            <p:cNvPr id="27" name="Rounded Rectangle 26"/>
            <p:cNvSpPr/>
            <p:nvPr/>
          </p:nvSpPr>
          <p:spPr>
            <a:xfrm>
              <a:off x="4725108" y="4137413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58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766" y="4345809"/>
              <a:ext cx="1550509" cy="97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TextBox 36"/>
            <p:cNvSpPr txBox="1">
              <a:spLocks noChangeArrowheads="1"/>
            </p:cNvSpPr>
            <p:nvPr/>
          </p:nvSpPr>
          <p:spPr bwMode="auto">
            <a:xfrm>
              <a:off x="4925652" y="5491488"/>
              <a:ext cx="13605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land</a:t>
              </a:r>
            </a:p>
          </p:txBody>
        </p:sp>
      </p:grpSp>
      <p:grpSp>
        <p:nvGrpSpPr>
          <p:cNvPr id="10253" name="Group 32"/>
          <p:cNvGrpSpPr>
            <a:grpSpLocks/>
          </p:cNvGrpSpPr>
          <p:nvPr/>
        </p:nvGrpSpPr>
        <p:grpSpPr bwMode="auto">
          <a:xfrm>
            <a:off x="6500813" y="3994150"/>
            <a:ext cx="1803400" cy="1908175"/>
            <a:chOff x="6719058" y="4137413"/>
            <a:chExt cx="1803766" cy="1908873"/>
          </a:xfrm>
        </p:grpSpPr>
        <p:sp>
          <p:nvSpPr>
            <p:cNvPr id="28" name="Rounded Rectangle 27"/>
            <p:cNvSpPr/>
            <p:nvPr/>
          </p:nvSpPr>
          <p:spPr>
            <a:xfrm>
              <a:off x="6719058" y="4137413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55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592" y="4226682"/>
              <a:ext cx="860697" cy="117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Box 37"/>
            <p:cNvSpPr txBox="1">
              <a:spLocks noChangeArrowheads="1"/>
            </p:cNvSpPr>
            <p:nvPr/>
          </p:nvSpPr>
          <p:spPr bwMode="auto">
            <a:xfrm>
              <a:off x="6970720" y="5398823"/>
              <a:ext cx="13605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sphere (round)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36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5650" y="1620838"/>
            <a:ext cx="7632700" cy="4478337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457200" y="244475"/>
            <a:ext cx="8220075" cy="1754188"/>
          </a:xfrm>
        </p:spPr>
        <p:txBody>
          <a:bodyPr/>
          <a:lstStyle/>
          <a:p>
            <a:pPr eaLnBrk="1" hangingPunct="1"/>
            <a:r>
              <a:rPr lang="en-GB" sz="3600" b="0">
                <a:solidFill>
                  <a:schemeClr val="tx1"/>
                </a:solidFill>
                <a:latin typeface="Sassoon Infant Md" charset="0"/>
              </a:rPr>
              <a:t>Key Words - Continents</a:t>
            </a:r>
          </a:p>
        </p:txBody>
      </p:sp>
      <p:grpSp>
        <p:nvGrpSpPr>
          <p:cNvPr id="11269" name="Group 1"/>
          <p:cNvGrpSpPr>
            <a:grpSpLocks/>
          </p:cNvGrpSpPr>
          <p:nvPr/>
        </p:nvGrpSpPr>
        <p:grpSpPr bwMode="auto">
          <a:xfrm>
            <a:off x="839788" y="1819275"/>
            <a:ext cx="1803400" cy="1908175"/>
            <a:chOff x="652912" y="1878789"/>
            <a:chExt cx="1803766" cy="1908873"/>
          </a:xfrm>
        </p:grpSpPr>
        <p:sp>
          <p:nvSpPr>
            <p:cNvPr id="47" name="Rounded Rectangle 46"/>
            <p:cNvSpPr/>
            <p:nvPr/>
          </p:nvSpPr>
          <p:spPr>
            <a:xfrm>
              <a:off x="652912" y="1878789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295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88" y="1968968"/>
              <a:ext cx="1609016" cy="117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6" name="TextBox 53"/>
            <p:cNvSpPr txBox="1">
              <a:spLocks noChangeArrowheads="1"/>
            </p:cNvSpPr>
            <p:nvPr/>
          </p:nvSpPr>
          <p:spPr bwMode="auto">
            <a:xfrm>
              <a:off x="874531" y="3243347"/>
              <a:ext cx="13605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Africa</a:t>
              </a:r>
            </a:p>
          </p:txBody>
        </p:sp>
      </p:grpSp>
      <p:grpSp>
        <p:nvGrpSpPr>
          <p:cNvPr id="11270" name="Group 2"/>
          <p:cNvGrpSpPr>
            <a:grpSpLocks/>
          </p:cNvGrpSpPr>
          <p:nvPr/>
        </p:nvGrpSpPr>
        <p:grpSpPr bwMode="auto">
          <a:xfrm>
            <a:off x="2719388" y="1819275"/>
            <a:ext cx="1804987" cy="1908175"/>
            <a:chOff x="2689010" y="1878789"/>
            <a:chExt cx="1803766" cy="1908873"/>
          </a:xfrm>
        </p:grpSpPr>
        <p:sp>
          <p:nvSpPr>
            <p:cNvPr id="46" name="Rounded Rectangle 45"/>
            <p:cNvSpPr/>
            <p:nvPr/>
          </p:nvSpPr>
          <p:spPr>
            <a:xfrm>
              <a:off x="2689010" y="1878789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292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386" y="1965795"/>
              <a:ext cx="1609014" cy="117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3" name="TextBox 54"/>
            <p:cNvSpPr txBox="1">
              <a:spLocks noChangeArrowheads="1"/>
            </p:cNvSpPr>
            <p:nvPr/>
          </p:nvSpPr>
          <p:spPr bwMode="auto">
            <a:xfrm>
              <a:off x="2910628" y="3234319"/>
              <a:ext cx="13605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Antarctica</a:t>
              </a:r>
            </a:p>
          </p:txBody>
        </p:sp>
      </p:grpSp>
      <p:grpSp>
        <p:nvGrpSpPr>
          <p:cNvPr id="11271" name="Group 6"/>
          <p:cNvGrpSpPr>
            <a:grpSpLocks/>
          </p:cNvGrpSpPr>
          <p:nvPr/>
        </p:nvGrpSpPr>
        <p:grpSpPr bwMode="auto">
          <a:xfrm>
            <a:off x="6529388" y="1828800"/>
            <a:ext cx="1803400" cy="1908175"/>
            <a:chOff x="6723106" y="1888314"/>
            <a:chExt cx="1803766" cy="1908873"/>
          </a:xfrm>
        </p:grpSpPr>
        <p:sp>
          <p:nvSpPr>
            <p:cNvPr id="45" name="Rounded Rectangle 44"/>
            <p:cNvSpPr/>
            <p:nvPr/>
          </p:nvSpPr>
          <p:spPr>
            <a:xfrm>
              <a:off x="6723106" y="1888314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289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432" y="1961333"/>
              <a:ext cx="1609016" cy="117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Box 55"/>
            <p:cNvSpPr txBox="1">
              <a:spLocks noChangeArrowheads="1"/>
            </p:cNvSpPr>
            <p:nvPr/>
          </p:nvSpPr>
          <p:spPr bwMode="auto">
            <a:xfrm>
              <a:off x="6944724" y="3243347"/>
              <a:ext cx="13605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Australia</a:t>
              </a:r>
            </a:p>
          </p:txBody>
        </p:sp>
      </p:grpSp>
      <p:grpSp>
        <p:nvGrpSpPr>
          <p:cNvPr id="11272" name="Group 4"/>
          <p:cNvGrpSpPr>
            <a:grpSpLocks/>
          </p:cNvGrpSpPr>
          <p:nvPr/>
        </p:nvGrpSpPr>
        <p:grpSpPr bwMode="auto">
          <a:xfrm>
            <a:off x="4614863" y="1819275"/>
            <a:ext cx="1803400" cy="1908175"/>
            <a:chOff x="4725108" y="1878789"/>
            <a:chExt cx="1803766" cy="1908873"/>
          </a:xfrm>
        </p:grpSpPr>
        <p:sp>
          <p:nvSpPr>
            <p:cNvPr id="44" name="Rounded Rectangle 43"/>
            <p:cNvSpPr/>
            <p:nvPr/>
          </p:nvSpPr>
          <p:spPr>
            <a:xfrm>
              <a:off x="4725108" y="1878789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286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483" y="1953522"/>
              <a:ext cx="1609016" cy="117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TextBox 56"/>
            <p:cNvSpPr txBox="1">
              <a:spLocks noChangeArrowheads="1"/>
            </p:cNvSpPr>
            <p:nvPr/>
          </p:nvSpPr>
          <p:spPr bwMode="auto">
            <a:xfrm>
              <a:off x="4946727" y="3243347"/>
              <a:ext cx="13605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Asia</a:t>
              </a:r>
            </a:p>
          </p:txBody>
        </p:sp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1695450" y="3922713"/>
            <a:ext cx="1803400" cy="1908175"/>
            <a:chOff x="1694838" y="4061885"/>
            <a:chExt cx="1803766" cy="1908873"/>
          </a:xfrm>
        </p:grpSpPr>
        <p:sp>
          <p:nvSpPr>
            <p:cNvPr id="43" name="Rounded Rectangle 42"/>
            <p:cNvSpPr/>
            <p:nvPr/>
          </p:nvSpPr>
          <p:spPr>
            <a:xfrm>
              <a:off x="1694838" y="4061885"/>
              <a:ext cx="1803766" cy="1908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283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166" y="4151154"/>
              <a:ext cx="1609016" cy="117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Box 58"/>
            <p:cNvSpPr txBox="1">
              <a:spLocks noChangeArrowheads="1"/>
            </p:cNvSpPr>
            <p:nvPr/>
          </p:nvSpPr>
          <p:spPr bwMode="auto">
            <a:xfrm>
              <a:off x="1916457" y="5415960"/>
              <a:ext cx="13605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Europe</a:t>
              </a:r>
            </a:p>
          </p:txBody>
        </p:sp>
      </p:grpSp>
      <p:grpSp>
        <p:nvGrpSpPr>
          <p:cNvPr id="11274" name="Group 8"/>
          <p:cNvGrpSpPr>
            <a:grpSpLocks/>
          </p:cNvGrpSpPr>
          <p:nvPr/>
        </p:nvGrpSpPr>
        <p:grpSpPr bwMode="auto">
          <a:xfrm>
            <a:off x="3730625" y="3922713"/>
            <a:ext cx="1803400" cy="1933575"/>
            <a:chOff x="3730936" y="4062440"/>
            <a:chExt cx="1803766" cy="1933176"/>
          </a:xfrm>
        </p:grpSpPr>
        <p:sp>
          <p:nvSpPr>
            <p:cNvPr id="41" name="Rounded Rectangle 40"/>
            <p:cNvSpPr/>
            <p:nvPr/>
          </p:nvSpPr>
          <p:spPr>
            <a:xfrm>
              <a:off x="3730936" y="4062440"/>
              <a:ext cx="1803766" cy="19093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280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310" y="4151154"/>
              <a:ext cx="1609016" cy="117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TextBox 59"/>
            <p:cNvSpPr txBox="1">
              <a:spLocks noChangeArrowheads="1"/>
            </p:cNvSpPr>
            <p:nvPr/>
          </p:nvSpPr>
          <p:spPr bwMode="auto">
            <a:xfrm>
              <a:off x="3931128" y="5349285"/>
              <a:ext cx="13605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North America</a:t>
              </a:r>
            </a:p>
          </p:txBody>
        </p:sp>
      </p:grpSp>
      <p:grpSp>
        <p:nvGrpSpPr>
          <p:cNvPr id="11275" name="Group 7"/>
          <p:cNvGrpSpPr>
            <a:grpSpLocks/>
          </p:cNvGrpSpPr>
          <p:nvPr/>
        </p:nvGrpSpPr>
        <p:grpSpPr bwMode="auto">
          <a:xfrm>
            <a:off x="5767388" y="3922713"/>
            <a:ext cx="1803400" cy="1933575"/>
            <a:chOff x="5767034" y="4061885"/>
            <a:chExt cx="1803766" cy="1933731"/>
          </a:xfrm>
        </p:grpSpPr>
        <p:sp>
          <p:nvSpPr>
            <p:cNvPr id="42" name="Rounded Rectangle 41"/>
            <p:cNvSpPr/>
            <p:nvPr/>
          </p:nvSpPr>
          <p:spPr>
            <a:xfrm>
              <a:off x="5767034" y="4061885"/>
              <a:ext cx="1803766" cy="19083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277" name="Picture 5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325" y="4151154"/>
              <a:ext cx="1639941" cy="119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Box 60"/>
            <p:cNvSpPr txBox="1">
              <a:spLocks noChangeArrowheads="1"/>
            </p:cNvSpPr>
            <p:nvPr/>
          </p:nvSpPr>
          <p:spPr bwMode="auto">
            <a:xfrm>
              <a:off x="5967578" y="5349285"/>
              <a:ext cx="13605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South America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90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081591"/>
            <a:ext cx="7632700" cy="4478337"/>
          </a:xfrm>
          <a:prstGeom prst="rect">
            <a:avLst/>
          </a:prstGeom>
          <a:solidFill>
            <a:srgbClr val="D4E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1382779" y="1204031"/>
            <a:ext cx="6324600" cy="4148137"/>
          </a:xfrm>
          <a:prstGeom prst="roundRect">
            <a:avLst>
              <a:gd name="adj" fmla="val 8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0075" cy="1426394"/>
          </a:xfrm>
        </p:spPr>
        <p:txBody>
          <a:bodyPr/>
          <a:lstStyle/>
          <a:p>
            <a:pPr algn="ctr" eaLnBrk="1" hangingPunct="1"/>
            <a:r>
              <a:rPr lang="en-GB" sz="3600" b="0" dirty="0">
                <a:latin typeface="Sassoon Infant Md" charset="0"/>
              </a:rPr>
              <a:t>Key Words - Oceans</a:t>
            </a:r>
          </a:p>
        </p:txBody>
      </p:sp>
      <p:sp>
        <p:nvSpPr>
          <p:cNvPr id="2" name="Down Arrow 1"/>
          <p:cNvSpPr/>
          <p:nvPr/>
        </p:nvSpPr>
        <p:spPr>
          <a:xfrm rot="10800000">
            <a:off x="1704850" y="3444221"/>
            <a:ext cx="365326" cy="22439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7232747" y="3370485"/>
            <a:ext cx="456475" cy="23176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0768" y="5705578"/>
            <a:ext cx="68541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does it say Pacific Ocean twice? </a:t>
            </a:r>
          </a:p>
          <a:p>
            <a:pPr algn="ctr"/>
            <a:r>
              <a:rPr lang="en-US" dirty="0" smtClean="0"/>
              <a:t>Think about the 3D shape of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4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0688" y="412750"/>
            <a:ext cx="8220075" cy="1595438"/>
          </a:xfrm>
        </p:spPr>
        <p:txBody>
          <a:bodyPr/>
          <a:lstStyle/>
          <a:p>
            <a:pPr algn="ctr" eaLnBrk="1" hangingPunct="1"/>
            <a:r>
              <a:rPr lang="en-GB" sz="3600" b="0">
                <a:latin typeface="Sassoon Infant Md" charset="0"/>
              </a:rPr>
              <a:t>What Do I Already Know?</a:t>
            </a:r>
          </a:p>
        </p:txBody>
      </p:sp>
      <p:pic>
        <p:nvPicPr>
          <p:cNvPr id="13315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38213" y="1879600"/>
            <a:ext cx="7267575" cy="788988"/>
          </a:xfrm>
          <a:prstGeom prst="roundRect">
            <a:avLst/>
          </a:prstGeom>
          <a:solidFill>
            <a:srgbClr val="B8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What is a continent?</a:t>
            </a:r>
          </a:p>
        </p:txBody>
      </p:sp>
      <p:pic>
        <p:nvPicPr>
          <p:cNvPr id="1331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89"/>
          <a:stretch>
            <a:fillRect/>
          </a:stretch>
        </p:blipFill>
        <p:spPr bwMode="auto">
          <a:xfrm>
            <a:off x="938213" y="1881188"/>
            <a:ext cx="9096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938213" y="2740025"/>
            <a:ext cx="7267575" cy="788988"/>
          </a:xfrm>
          <a:prstGeom prst="roundRect">
            <a:avLst/>
          </a:prstGeom>
          <a:solidFill>
            <a:srgbClr val="B8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Can you name any continents of the world?</a:t>
            </a:r>
          </a:p>
        </p:txBody>
      </p:sp>
      <p:pic>
        <p:nvPicPr>
          <p:cNvPr id="13319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89"/>
          <a:stretch>
            <a:fillRect/>
          </a:stretch>
        </p:blipFill>
        <p:spPr bwMode="auto">
          <a:xfrm>
            <a:off x="938213" y="2740025"/>
            <a:ext cx="9096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938213" y="3598863"/>
            <a:ext cx="7267575" cy="788987"/>
          </a:xfrm>
          <a:prstGeom prst="roundRect">
            <a:avLst/>
          </a:prstGeom>
          <a:solidFill>
            <a:srgbClr val="B8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/>
          <a:lstStyle/>
          <a:p>
            <a:pPr eaLnBrk="1" hangingPunct="1"/>
            <a:r>
              <a:rPr lang="en-GB" sz="2000">
                <a:solidFill>
                  <a:schemeClr val="tx1"/>
                </a:solidFill>
                <a:latin typeface="Sassoon Infant Rg" charset="0"/>
                <a:ea typeface="ＭＳ Ｐゴシック" charset="0"/>
              </a:rPr>
              <a:t>We live in the UK – What continent is the UK in?</a:t>
            </a:r>
          </a:p>
        </p:txBody>
      </p:sp>
      <p:pic>
        <p:nvPicPr>
          <p:cNvPr id="13321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89"/>
          <a:stretch>
            <a:fillRect/>
          </a:stretch>
        </p:blipFill>
        <p:spPr bwMode="auto">
          <a:xfrm>
            <a:off x="938213" y="3598863"/>
            <a:ext cx="9096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938213" y="4459288"/>
            <a:ext cx="7267575" cy="787400"/>
          </a:xfrm>
          <a:prstGeom prst="roundRect">
            <a:avLst/>
          </a:prstGeom>
          <a:solidFill>
            <a:srgbClr val="B8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Can you name any of the main oceans of the world?</a:t>
            </a:r>
          </a:p>
        </p:txBody>
      </p:sp>
      <p:pic>
        <p:nvPicPr>
          <p:cNvPr id="13323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89"/>
          <a:stretch>
            <a:fillRect/>
          </a:stretch>
        </p:blipFill>
        <p:spPr bwMode="auto">
          <a:xfrm>
            <a:off x="938213" y="4459288"/>
            <a:ext cx="9096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938213" y="5318125"/>
            <a:ext cx="7267575" cy="788988"/>
          </a:xfrm>
          <a:prstGeom prst="roundRect">
            <a:avLst/>
          </a:prstGeom>
          <a:solidFill>
            <a:srgbClr val="B8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Countries are hotter that are near the _____?</a:t>
            </a:r>
          </a:p>
        </p:txBody>
      </p:sp>
      <p:pic>
        <p:nvPicPr>
          <p:cNvPr id="1332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89"/>
          <a:stretch>
            <a:fillRect/>
          </a:stretch>
        </p:blipFill>
        <p:spPr bwMode="auto">
          <a:xfrm>
            <a:off x="938213" y="5319713"/>
            <a:ext cx="9096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36"/>
          <p:cNvSpPr txBox="1">
            <a:spLocks noChangeArrowheads="1"/>
          </p:cNvSpPr>
          <p:nvPr/>
        </p:nvSpPr>
        <p:spPr bwMode="auto">
          <a:xfrm>
            <a:off x="1092200" y="2012950"/>
            <a:ext cx="60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327" name="TextBox 37"/>
          <p:cNvSpPr txBox="1">
            <a:spLocks noChangeArrowheads="1"/>
          </p:cNvSpPr>
          <p:nvPr/>
        </p:nvSpPr>
        <p:spPr bwMode="auto">
          <a:xfrm>
            <a:off x="1092200" y="2873375"/>
            <a:ext cx="600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28" name="TextBox 38"/>
          <p:cNvSpPr txBox="1">
            <a:spLocks noChangeArrowheads="1"/>
          </p:cNvSpPr>
          <p:nvPr/>
        </p:nvSpPr>
        <p:spPr bwMode="auto">
          <a:xfrm>
            <a:off x="1092200" y="3732213"/>
            <a:ext cx="600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329" name="TextBox 39"/>
          <p:cNvSpPr txBox="1">
            <a:spLocks noChangeArrowheads="1"/>
          </p:cNvSpPr>
          <p:nvPr/>
        </p:nvSpPr>
        <p:spPr bwMode="auto">
          <a:xfrm>
            <a:off x="1092200" y="4591050"/>
            <a:ext cx="60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330" name="TextBox 40"/>
          <p:cNvSpPr txBox="1">
            <a:spLocks noChangeArrowheads="1"/>
          </p:cNvSpPr>
          <p:nvPr/>
        </p:nvSpPr>
        <p:spPr bwMode="auto">
          <a:xfrm>
            <a:off x="1092200" y="5451475"/>
            <a:ext cx="600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3992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620838"/>
            <a:ext cx="7632700" cy="447833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323850"/>
            <a:ext cx="8220075" cy="1595438"/>
          </a:xfrm>
        </p:spPr>
        <p:txBody>
          <a:bodyPr/>
          <a:lstStyle/>
          <a:p>
            <a:pPr eaLnBrk="1" hangingPunct="1"/>
            <a:r>
              <a:rPr lang="en-GB" sz="3600" b="0">
                <a:solidFill>
                  <a:srgbClr val="000000"/>
                </a:solidFill>
                <a:latin typeface="Sassoon Infant Md" charset="0"/>
              </a:rPr>
              <a:t>The Earth from Space</a:t>
            </a: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649413"/>
            <a:ext cx="46005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21"/>
          <p:cNvSpPr txBox="1">
            <a:spLocks noChangeArrowheads="1"/>
          </p:cNvSpPr>
          <p:nvPr/>
        </p:nvSpPr>
        <p:spPr bwMode="auto">
          <a:xfrm>
            <a:off x="2784475" y="5908675"/>
            <a:ext cx="35655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 eaLnBrk="1" hangingPunct="1"/>
            <a:r>
              <a:rPr lang="en-GB" sz="500">
                <a:solidFill>
                  <a:schemeClr val="bg1"/>
                </a:solidFill>
                <a:latin typeface="BPreplay" charset="0"/>
              </a:rPr>
              <a:t>Photo courtesy of NASA Goddard Photo and Video 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69880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831</Words>
  <Application>Microsoft Macintosh PowerPoint</Application>
  <PresentationFormat>On-screen Show (4:3)</PresentationFormat>
  <Paragraphs>173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Key Words</vt:lpstr>
      <vt:lpstr>Key Words - Continents</vt:lpstr>
      <vt:lpstr>Key Words - Oceans</vt:lpstr>
      <vt:lpstr>What Do I Already Know?</vt:lpstr>
      <vt:lpstr>The Earth from Space</vt:lpstr>
      <vt:lpstr>Our Wonderful World</vt:lpstr>
      <vt:lpstr>But what about the Arctic? </vt:lpstr>
      <vt:lpstr>Make a Mnemonic</vt:lpstr>
      <vt:lpstr>Round and Round</vt:lpstr>
      <vt:lpstr>Lesson 1: Mapping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Emma Sharpe</cp:lastModifiedBy>
  <cp:revision>220</cp:revision>
  <dcterms:created xsi:type="dcterms:W3CDTF">2014-10-01T16:09:27Z</dcterms:created>
  <dcterms:modified xsi:type="dcterms:W3CDTF">2021-02-19T17:59:31Z</dcterms:modified>
</cp:coreProperties>
</file>