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65" r:id="rId5"/>
    <p:sldId id="380" r:id="rId6"/>
    <p:sldId id="387" r:id="rId7"/>
    <p:sldId id="388" r:id="rId8"/>
    <p:sldId id="389" r:id="rId9"/>
    <p:sldId id="367" r:id="rId10"/>
    <p:sldId id="390" r:id="rId11"/>
    <p:sldId id="374" r:id="rId12"/>
    <p:sldId id="391" r:id="rId13"/>
    <p:sldId id="375" r:id="rId14"/>
    <p:sldId id="398" r:id="rId15"/>
    <p:sldId id="355" r:id="rId16"/>
    <p:sldId id="393" r:id="rId17"/>
    <p:sldId id="394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FDB567-678C-4361-A4FE-B4A29C8FC2DB}" v="23" dt="2020-02-12T14:42:31.4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61" autoAdjust="0"/>
    <p:restoredTop sz="94660"/>
  </p:normalViewPr>
  <p:slideViewPr>
    <p:cSldViewPr snapToGrid="0">
      <p:cViewPr varScale="1">
        <p:scale>
          <a:sx n="64" d="100"/>
          <a:sy n="64" d="100"/>
        </p:scale>
        <p:origin x="12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6 – Spring Block 3 – Algebra</a:t>
            </a:r>
          </a:p>
          <a:p>
            <a:pPr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6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60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9: Find Pairs of Values  1</a:t>
            </a:r>
            <a:endParaRPr lang="en-GB" sz="48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</p:spTree>
    <p:extLst>
      <p:ext uri="{BB962C8B-B14F-4D97-AF65-F5344CB8AC3E}">
        <p14:creationId xmlns:p14="http://schemas.microsoft.com/office/powerpoint/2010/main" val="1669721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Imra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can only find 1 pair of integer values for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and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many more are there?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EE1C039-877B-4FFA-BD65-11855B1DD6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440112"/>
              </p:ext>
            </p:extLst>
          </p:nvPr>
        </p:nvGraphicFramePr>
        <p:xfrm>
          <a:off x="2237006" y="2399486"/>
          <a:ext cx="4669988" cy="11638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1530">
                  <a:extLst>
                    <a:ext uri="{9D8B030D-6E8A-4147-A177-3AD203B41FA5}">
                      <a16:colId xmlns:a16="http://schemas.microsoft.com/office/drawing/2014/main" val="1929474695"/>
                    </a:ext>
                  </a:extLst>
                </a:gridCol>
                <a:gridCol w="941530">
                  <a:extLst>
                    <a:ext uri="{9D8B030D-6E8A-4147-A177-3AD203B41FA5}">
                      <a16:colId xmlns:a16="http://schemas.microsoft.com/office/drawing/2014/main" val="1822898337"/>
                    </a:ext>
                  </a:extLst>
                </a:gridCol>
                <a:gridCol w="941530">
                  <a:extLst>
                    <a:ext uri="{9D8B030D-6E8A-4147-A177-3AD203B41FA5}">
                      <a16:colId xmlns:a16="http://schemas.microsoft.com/office/drawing/2014/main" val="2126883495"/>
                    </a:ext>
                  </a:extLst>
                </a:gridCol>
                <a:gridCol w="941530">
                  <a:extLst>
                    <a:ext uri="{9D8B030D-6E8A-4147-A177-3AD203B41FA5}">
                      <a16:colId xmlns:a16="http://schemas.microsoft.com/office/drawing/2014/main" val="2236095484"/>
                    </a:ext>
                  </a:extLst>
                </a:gridCol>
                <a:gridCol w="903868">
                  <a:extLst>
                    <a:ext uri="{9D8B030D-6E8A-4147-A177-3AD203B41FA5}">
                      <a16:colId xmlns:a16="http://schemas.microsoft.com/office/drawing/2014/main" val="593370970"/>
                    </a:ext>
                  </a:extLst>
                </a:gridCol>
              </a:tblGrid>
              <a:tr h="1163855">
                <a:tc>
                  <a:txBody>
                    <a:bodyPr/>
                    <a:lstStyle/>
                    <a:p>
                      <a:pPr algn="ctr"/>
                      <a:r>
                        <a:rPr lang="en-GB" sz="4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700" b="1" dirty="0">
                          <a:latin typeface="Century Gothic" panose="020B0502020202020204" pitchFamily="34" charset="0"/>
                        </a:rPr>
                        <a:t> x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700" b="1" dirty="0"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7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63049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6240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Imra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can only find 1 pair of integer values for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and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How many more are there?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 more:</a:t>
            </a:r>
          </a:p>
          <a:p>
            <a:pPr lvl="0" algn="ctr" defTabSz="685800">
              <a:defRPr/>
            </a:pP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 x 9 = 9</a:t>
            </a:r>
          </a:p>
          <a:p>
            <a:pPr lvl="0" algn="ctr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9 x 1 = 9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EE1C039-877B-4FFA-BD65-11855B1DD6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971268"/>
              </p:ext>
            </p:extLst>
          </p:nvPr>
        </p:nvGraphicFramePr>
        <p:xfrm>
          <a:off x="2237006" y="2399486"/>
          <a:ext cx="4669988" cy="11638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41530">
                  <a:extLst>
                    <a:ext uri="{9D8B030D-6E8A-4147-A177-3AD203B41FA5}">
                      <a16:colId xmlns:a16="http://schemas.microsoft.com/office/drawing/2014/main" val="1929474695"/>
                    </a:ext>
                  </a:extLst>
                </a:gridCol>
                <a:gridCol w="941530">
                  <a:extLst>
                    <a:ext uri="{9D8B030D-6E8A-4147-A177-3AD203B41FA5}">
                      <a16:colId xmlns:a16="http://schemas.microsoft.com/office/drawing/2014/main" val="1822898337"/>
                    </a:ext>
                  </a:extLst>
                </a:gridCol>
                <a:gridCol w="941530">
                  <a:extLst>
                    <a:ext uri="{9D8B030D-6E8A-4147-A177-3AD203B41FA5}">
                      <a16:colId xmlns:a16="http://schemas.microsoft.com/office/drawing/2014/main" val="2126883495"/>
                    </a:ext>
                  </a:extLst>
                </a:gridCol>
                <a:gridCol w="941530">
                  <a:extLst>
                    <a:ext uri="{9D8B030D-6E8A-4147-A177-3AD203B41FA5}">
                      <a16:colId xmlns:a16="http://schemas.microsoft.com/office/drawing/2014/main" val="2236095484"/>
                    </a:ext>
                  </a:extLst>
                </a:gridCol>
                <a:gridCol w="903868">
                  <a:extLst>
                    <a:ext uri="{9D8B030D-6E8A-4147-A177-3AD203B41FA5}">
                      <a16:colId xmlns:a16="http://schemas.microsoft.com/office/drawing/2014/main" val="593370970"/>
                    </a:ext>
                  </a:extLst>
                </a:gridCol>
              </a:tblGrid>
              <a:tr h="1163855">
                <a:tc>
                  <a:txBody>
                    <a:bodyPr/>
                    <a:lstStyle/>
                    <a:p>
                      <a:pPr algn="ctr"/>
                      <a:r>
                        <a:rPr lang="en-GB" sz="4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700" b="1" dirty="0">
                          <a:latin typeface="Century Gothic" panose="020B0502020202020204" pitchFamily="34" charset="0"/>
                        </a:rPr>
                        <a:t> x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5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700" b="1" dirty="0"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7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63049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3342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Francesca writes the following equation: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For one of the possible pairs, she has written:</a:t>
            </a:r>
            <a:b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i="1" dirty="0">
              <a:solidFill>
                <a:schemeClr val="tx1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lvl="0" algn="ctr" defTabSz="514350">
              <a:defRPr/>
            </a:pP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46 and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11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she correct? Explain your answer.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sp>
        <p:nvSpPr>
          <p:cNvPr id="9" name="Rectangle: Rounded Corners 2">
            <a:extLst>
              <a:ext uri="{FF2B5EF4-FFF2-40B4-BE49-F238E27FC236}">
                <a16:creationId xmlns:a16="http://schemas.microsoft.com/office/drawing/2014/main" id="{EB3AC0C1-95E5-43A0-BD94-7249C352981D}"/>
              </a:ext>
            </a:extLst>
          </p:cNvPr>
          <p:cNvSpPr/>
          <p:nvPr/>
        </p:nvSpPr>
        <p:spPr>
          <a:xfrm>
            <a:off x="3204001" y="1438614"/>
            <a:ext cx="2735998" cy="692003"/>
          </a:xfrm>
          <a:prstGeom prst="round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÷ </a:t>
            </a:r>
            <a:r>
              <a:rPr lang="en-GB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4</a:t>
            </a:r>
          </a:p>
        </p:txBody>
      </p:sp>
    </p:spTree>
    <p:extLst>
      <p:ext uri="{BB962C8B-B14F-4D97-AF65-F5344CB8AC3E}">
        <p14:creationId xmlns:p14="http://schemas.microsoft.com/office/powerpoint/2010/main" val="1071900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Francesca writes the following equation: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For one of the possible pairs, she has written:</a:t>
            </a:r>
            <a:b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i="1" dirty="0">
              <a:solidFill>
                <a:schemeClr val="tx1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lvl="0" algn="ctr" defTabSz="514350">
              <a:defRPr/>
            </a:pP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46 and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11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she correct? Explain your answer.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She is not correct because…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sp>
        <p:nvSpPr>
          <p:cNvPr id="9" name="Rectangle: Rounded Corners 2">
            <a:extLst>
              <a:ext uri="{FF2B5EF4-FFF2-40B4-BE49-F238E27FC236}">
                <a16:creationId xmlns:a16="http://schemas.microsoft.com/office/drawing/2014/main" id="{EB3AC0C1-95E5-43A0-BD94-7249C352981D}"/>
              </a:ext>
            </a:extLst>
          </p:cNvPr>
          <p:cNvSpPr/>
          <p:nvPr/>
        </p:nvSpPr>
        <p:spPr>
          <a:xfrm>
            <a:off x="3204001" y="1438614"/>
            <a:ext cx="2735998" cy="692003"/>
          </a:xfrm>
          <a:prstGeom prst="round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÷ </a:t>
            </a:r>
            <a:r>
              <a:rPr lang="en-GB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4</a:t>
            </a:r>
          </a:p>
        </p:txBody>
      </p:sp>
    </p:spTree>
    <p:extLst>
      <p:ext uri="{BB962C8B-B14F-4D97-AF65-F5344CB8AC3E}">
        <p14:creationId xmlns:p14="http://schemas.microsoft.com/office/powerpoint/2010/main" val="92844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Francesca writes the following equation:</a:t>
            </a: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For one of the possible pairs, she has written:</a:t>
            </a:r>
            <a:b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514350">
              <a:defRPr/>
            </a:pPr>
            <a:endParaRPr lang="en-GB" sz="2000" b="1" i="1" dirty="0">
              <a:solidFill>
                <a:schemeClr val="tx1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lvl="0" algn="ctr" defTabSz="514350">
              <a:defRPr/>
            </a:pP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46 and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11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she correct? Explain your answer.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She is not correct because 46 cannot be divided by 11 to get an answer of 4.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2267ACB-233E-41BC-B01B-8F3DC45483E4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sp>
        <p:nvSpPr>
          <p:cNvPr id="9" name="Rectangle: Rounded Corners 2">
            <a:extLst>
              <a:ext uri="{FF2B5EF4-FFF2-40B4-BE49-F238E27FC236}">
                <a16:creationId xmlns:a16="http://schemas.microsoft.com/office/drawing/2014/main" id="{EB3AC0C1-95E5-43A0-BD94-7249C352981D}"/>
              </a:ext>
            </a:extLst>
          </p:cNvPr>
          <p:cNvSpPr/>
          <p:nvPr/>
        </p:nvSpPr>
        <p:spPr>
          <a:xfrm>
            <a:off x="3204001" y="1438614"/>
            <a:ext cx="2735998" cy="692003"/>
          </a:xfrm>
          <a:prstGeom prst="round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÷ </a:t>
            </a:r>
            <a:r>
              <a:rPr lang="en-GB" sz="3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3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4</a:t>
            </a:r>
          </a:p>
        </p:txBody>
      </p:sp>
    </p:spTree>
    <p:extLst>
      <p:ext uri="{BB962C8B-B14F-4D97-AF65-F5344CB8AC3E}">
        <p14:creationId xmlns:p14="http://schemas.microsoft.com/office/powerpoint/2010/main" val="2251650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If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4, find two possibilities for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if the answer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greater than 10 and less than 20.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5CFCD2-C11B-49C0-885C-9A047697E8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979076"/>
              </p:ext>
            </p:extLst>
          </p:nvPr>
        </p:nvGraphicFramePr>
        <p:xfrm>
          <a:off x="2286000" y="2671445"/>
          <a:ext cx="4572000" cy="57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351452504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68392011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73705699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9337083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339448240"/>
                    </a:ext>
                  </a:extLst>
                </a:gridCol>
              </a:tblGrid>
              <a:tr h="376555">
                <a:tc>
                  <a:txBody>
                    <a:bodyPr/>
                    <a:lstStyle/>
                    <a:p>
                      <a:pPr algn="ctr"/>
                      <a:r>
                        <a:rPr lang="en-GB" sz="3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?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53775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40CB98D-E788-48C9-A102-F5DB7BF131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183211"/>
              </p:ext>
            </p:extLst>
          </p:nvPr>
        </p:nvGraphicFramePr>
        <p:xfrm>
          <a:off x="2286000" y="3846185"/>
          <a:ext cx="45720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351452504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68392011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73705699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9337083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339448240"/>
                    </a:ext>
                  </a:extLst>
                </a:gridCol>
              </a:tblGrid>
              <a:tr h="376555"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537752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B13B45E-11FE-4D33-B186-DEB971A81E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732865"/>
              </p:ext>
            </p:extLst>
          </p:nvPr>
        </p:nvGraphicFramePr>
        <p:xfrm>
          <a:off x="2286000" y="4500538"/>
          <a:ext cx="45720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351452504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68392011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73705699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9337083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339448240"/>
                    </a:ext>
                  </a:extLst>
                </a:gridCol>
              </a:tblGrid>
              <a:tr h="376555"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537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6888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If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= 4, find two possibilities for </a:t>
            </a:r>
            <a:r>
              <a:rPr lang="en-GB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if the answer </a:t>
            </a: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greater than 10 and less than 20.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C98043F-F327-469C-AFFD-8AE7F5773C62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A5CFCD2-C11B-49C0-885C-9A047697E8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032999"/>
              </p:ext>
            </p:extLst>
          </p:nvPr>
        </p:nvGraphicFramePr>
        <p:xfrm>
          <a:off x="2286000" y="2671445"/>
          <a:ext cx="4572000" cy="57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351452504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68392011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73705699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9337083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339448240"/>
                    </a:ext>
                  </a:extLst>
                </a:gridCol>
              </a:tblGrid>
              <a:tr h="376555">
                <a:tc>
                  <a:txBody>
                    <a:bodyPr/>
                    <a:lstStyle/>
                    <a:p>
                      <a:pPr algn="ctr"/>
                      <a:r>
                        <a:rPr lang="en-GB" sz="3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?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537752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40CB98D-E788-48C9-A102-F5DB7BF13132}"/>
              </a:ext>
            </a:extLst>
          </p:cNvPr>
          <p:cNvGraphicFramePr>
            <a:graphicFrameLocks noGrp="1"/>
          </p:cNvGraphicFramePr>
          <p:nvPr/>
        </p:nvGraphicFramePr>
        <p:xfrm>
          <a:off x="2286000" y="3846185"/>
          <a:ext cx="45720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351452504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68392011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73705699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9337083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339448240"/>
                    </a:ext>
                  </a:extLst>
                </a:gridCol>
              </a:tblGrid>
              <a:tr h="376555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16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537752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B13B45E-11FE-4D33-B186-DEB971A81E9D}"/>
              </a:ext>
            </a:extLst>
          </p:cNvPr>
          <p:cNvGraphicFramePr>
            <a:graphicFrameLocks noGrp="1"/>
          </p:cNvGraphicFramePr>
          <p:nvPr/>
        </p:nvGraphicFramePr>
        <p:xfrm>
          <a:off x="2286000" y="4500538"/>
          <a:ext cx="4572000" cy="518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351452504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68392011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73705699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9337083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339448240"/>
                    </a:ext>
                  </a:extLst>
                </a:gridCol>
              </a:tblGrid>
              <a:tr h="376555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12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537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1844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pairs of numbers to the equations.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8D719808-B213-437D-82EC-B3CEBB2FF6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413471"/>
              </p:ext>
            </p:extLst>
          </p:nvPr>
        </p:nvGraphicFramePr>
        <p:xfrm>
          <a:off x="1797405" y="1796711"/>
          <a:ext cx="5549190" cy="30085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2016">
                  <a:extLst>
                    <a:ext uri="{9D8B030D-6E8A-4147-A177-3AD203B41FA5}">
                      <a16:colId xmlns:a16="http://schemas.microsoft.com/office/drawing/2014/main" val="875253612"/>
                    </a:ext>
                  </a:extLst>
                </a:gridCol>
                <a:gridCol w="1470870">
                  <a:extLst>
                    <a:ext uri="{9D8B030D-6E8A-4147-A177-3AD203B41FA5}">
                      <a16:colId xmlns:a16="http://schemas.microsoft.com/office/drawing/2014/main" val="3288421693"/>
                    </a:ext>
                  </a:extLst>
                </a:gridCol>
                <a:gridCol w="2206304">
                  <a:extLst>
                    <a:ext uri="{9D8B030D-6E8A-4147-A177-3AD203B41FA5}">
                      <a16:colId xmlns:a16="http://schemas.microsoft.com/office/drawing/2014/main" val="3830346801"/>
                    </a:ext>
                  </a:extLst>
                </a:gridCol>
              </a:tblGrid>
              <a:tr h="601719">
                <a:tc>
                  <a:txBody>
                    <a:bodyPr/>
                    <a:lstStyle/>
                    <a:p>
                      <a:pPr algn="ctr"/>
                      <a:r>
                        <a:rPr lang="en-GB" sz="3300" b="1" dirty="0">
                          <a:latin typeface="Century Gothic" panose="020B0502020202020204" pitchFamily="34" charset="0"/>
                        </a:rPr>
                        <a:t>26 + 28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3300" b="1" dirty="0">
                          <a:latin typeface="Century Gothic" panose="020B0502020202020204" pitchFamily="34" charset="0"/>
                        </a:rPr>
                        <a:t> x </a:t>
                      </a:r>
                      <a:r>
                        <a:rPr lang="en-GB" sz="3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GB" sz="3300" b="1" dirty="0">
                          <a:latin typeface="Century Gothic" panose="020B0502020202020204" pitchFamily="34" charset="0"/>
                        </a:rPr>
                        <a:t> = 63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506516"/>
                  </a:ext>
                </a:extLst>
              </a:tr>
              <a:tr h="200573"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200" dirty="0"/>
                        <a:t>++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55095736"/>
                  </a:ext>
                </a:extLst>
              </a:tr>
              <a:tr h="601719">
                <a:tc>
                  <a:txBody>
                    <a:bodyPr/>
                    <a:lstStyle/>
                    <a:p>
                      <a:pPr algn="ctr"/>
                      <a:r>
                        <a:rPr lang="en-GB" sz="3300" b="1" dirty="0">
                          <a:latin typeface="Century Gothic" panose="020B0502020202020204" pitchFamily="34" charset="0"/>
                        </a:rPr>
                        <a:t>7 x 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GB" sz="3300" b="1" dirty="0">
                          <a:latin typeface="Century Gothic" panose="020B0502020202020204" pitchFamily="34" charset="0"/>
                        </a:rPr>
                        <a:t> + </a:t>
                      </a:r>
                      <a:r>
                        <a:rPr lang="en-GB" sz="3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GB" sz="3300" b="1" dirty="0">
                          <a:latin typeface="Century Gothic" panose="020B0502020202020204" pitchFamily="34" charset="0"/>
                        </a:rPr>
                        <a:t> = 54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069363"/>
                  </a:ext>
                </a:extLst>
              </a:tr>
              <a:tr h="200573"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4664180"/>
                  </a:ext>
                </a:extLst>
              </a:tr>
              <a:tr h="601719">
                <a:tc>
                  <a:txBody>
                    <a:bodyPr/>
                    <a:lstStyle/>
                    <a:p>
                      <a:pPr algn="ctr"/>
                      <a:r>
                        <a:rPr lang="en-GB" sz="3300" b="1" dirty="0">
                          <a:latin typeface="Century Gothic" panose="020B0502020202020204" pitchFamily="34" charset="0"/>
                        </a:rPr>
                        <a:t>16 + 47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GB" sz="3300" b="1" dirty="0">
                          <a:latin typeface="Century Gothic" panose="020B0502020202020204" pitchFamily="34" charset="0"/>
                        </a:rPr>
                        <a:t> x </a:t>
                      </a:r>
                      <a:r>
                        <a:rPr lang="en-GB" sz="3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 </a:t>
                      </a:r>
                      <a:r>
                        <a:rPr lang="en-GB" sz="3300" b="1" dirty="0">
                          <a:latin typeface="Century Gothic" panose="020B0502020202020204" pitchFamily="34" charset="0"/>
                        </a:rPr>
                        <a:t>= 54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959141"/>
                  </a:ext>
                </a:extLst>
              </a:tr>
              <a:tr h="200573"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44986155"/>
                  </a:ext>
                </a:extLst>
              </a:tr>
              <a:tr h="601719">
                <a:tc>
                  <a:txBody>
                    <a:bodyPr/>
                    <a:lstStyle/>
                    <a:p>
                      <a:pPr algn="ctr"/>
                      <a:r>
                        <a:rPr lang="en-GB" sz="3300" b="1" dirty="0">
                          <a:latin typeface="Century Gothic" panose="020B0502020202020204" pitchFamily="34" charset="0"/>
                        </a:rPr>
                        <a:t>3 x 18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GB" sz="3300" b="1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3300" b="1" dirty="0">
                          <a:latin typeface="Century Gothic" panose="020B0502020202020204" pitchFamily="34" charset="0"/>
                          <a:ea typeface="Batang" panose="02030600000101010101" pitchFamily="18" charset="-127"/>
                        </a:rPr>
                        <a:t>+</a:t>
                      </a:r>
                      <a:r>
                        <a:rPr lang="en-GB" sz="3300" b="1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3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GB" sz="3300" b="1" dirty="0">
                          <a:latin typeface="Century Gothic" panose="020B0502020202020204" pitchFamily="34" charset="0"/>
                        </a:rPr>
                        <a:t> = 63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7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8192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pairs of numbers to the equations.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CA8E5FD-3134-4451-812D-DEF2F93E1D58}"/>
              </a:ext>
            </a:extLst>
          </p:cNvPr>
          <p:cNvCxnSpPr/>
          <p:nvPr/>
        </p:nvCxnSpPr>
        <p:spPr>
          <a:xfrm flipV="1">
            <a:off x="3615655" y="2063692"/>
            <a:ext cx="1577130" cy="8472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5F11184-33D5-42C2-9646-8A531C5A59FD}"/>
              </a:ext>
            </a:extLst>
          </p:cNvPr>
          <p:cNvCxnSpPr>
            <a:cxnSpLocks/>
          </p:cNvCxnSpPr>
          <p:nvPr/>
        </p:nvCxnSpPr>
        <p:spPr>
          <a:xfrm>
            <a:off x="3557472" y="3717243"/>
            <a:ext cx="1680145" cy="90213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0A08081-B4A3-4387-A9D5-52812F141CC9}"/>
              </a:ext>
            </a:extLst>
          </p:cNvPr>
          <p:cNvCxnSpPr/>
          <p:nvPr/>
        </p:nvCxnSpPr>
        <p:spPr>
          <a:xfrm flipV="1">
            <a:off x="3608979" y="3744666"/>
            <a:ext cx="1577130" cy="8472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72B553A-D914-4761-B4F1-51A679FE38CD}"/>
              </a:ext>
            </a:extLst>
          </p:cNvPr>
          <p:cNvCxnSpPr>
            <a:cxnSpLocks/>
          </p:cNvCxnSpPr>
          <p:nvPr/>
        </p:nvCxnSpPr>
        <p:spPr>
          <a:xfrm>
            <a:off x="3540154" y="2063692"/>
            <a:ext cx="1652631" cy="8472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8D719808-B213-437D-82EC-B3CEBB2FF6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029353"/>
              </p:ext>
            </p:extLst>
          </p:nvPr>
        </p:nvGraphicFramePr>
        <p:xfrm>
          <a:off x="1797405" y="1796711"/>
          <a:ext cx="5549190" cy="30085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2016">
                  <a:extLst>
                    <a:ext uri="{9D8B030D-6E8A-4147-A177-3AD203B41FA5}">
                      <a16:colId xmlns:a16="http://schemas.microsoft.com/office/drawing/2014/main" val="875253612"/>
                    </a:ext>
                  </a:extLst>
                </a:gridCol>
                <a:gridCol w="1470870">
                  <a:extLst>
                    <a:ext uri="{9D8B030D-6E8A-4147-A177-3AD203B41FA5}">
                      <a16:colId xmlns:a16="http://schemas.microsoft.com/office/drawing/2014/main" val="3288421693"/>
                    </a:ext>
                  </a:extLst>
                </a:gridCol>
                <a:gridCol w="2206304">
                  <a:extLst>
                    <a:ext uri="{9D8B030D-6E8A-4147-A177-3AD203B41FA5}">
                      <a16:colId xmlns:a16="http://schemas.microsoft.com/office/drawing/2014/main" val="3830346801"/>
                    </a:ext>
                  </a:extLst>
                </a:gridCol>
              </a:tblGrid>
              <a:tr h="601719">
                <a:tc>
                  <a:txBody>
                    <a:bodyPr/>
                    <a:lstStyle/>
                    <a:p>
                      <a:pPr algn="ctr"/>
                      <a:r>
                        <a:rPr lang="en-GB" sz="3300" b="1" dirty="0">
                          <a:latin typeface="Century Gothic" panose="020B0502020202020204" pitchFamily="34" charset="0"/>
                        </a:rPr>
                        <a:t>26 + 28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GB" sz="3300" b="1" dirty="0">
                          <a:latin typeface="Century Gothic" panose="020B0502020202020204" pitchFamily="34" charset="0"/>
                        </a:rPr>
                        <a:t> x </a:t>
                      </a:r>
                      <a:r>
                        <a:rPr lang="en-GB" sz="3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GB" sz="3300" b="1" dirty="0">
                          <a:latin typeface="Century Gothic" panose="020B0502020202020204" pitchFamily="34" charset="0"/>
                        </a:rPr>
                        <a:t> = 63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506516"/>
                  </a:ext>
                </a:extLst>
              </a:tr>
              <a:tr h="200573"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sz="200" dirty="0"/>
                        <a:t>++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55095736"/>
                  </a:ext>
                </a:extLst>
              </a:tr>
              <a:tr h="601719">
                <a:tc>
                  <a:txBody>
                    <a:bodyPr/>
                    <a:lstStyle/>
                    <a:p>
                      <a:pPr algn="ctr"/>
                      <a:r>
                        <a:rPr lang="en-GB" sz="3300" b="1" dirty="0">
                          <a:latin typeface="Century Gothic" panose="020B0502020202020204" pitchFamily="34" charset="0"/>
                        </a:rPr>
                        <a:t>7 x 9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GB" sz="3300" b="1" dirty="0">
                          <a:latin typeface="Century Gothic" panose="020B0502020202020204" pitchFamily="34" charset="0"/>
                        </a:rPr>
                        <a:t> + </a:t>
                      </a:r>
                      <a:r>
                        <a:rPr lang="en-GB" sz="3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GB" sz="3300" b="1" dirty="0">
                          <a:latin typeface="Century Gothic" panose="020B0502020202020204" pitchFamily="34" charset="0"/>
                        </a:rPr>
                        <a:t> = 54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069363"/>
                  </a:ext>
                </a:extLst>
              </a:tr>
              <a:tr h="200573"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74664180"/>
                  </a:ext>
                </a:extLst>
              </a:tr>
              <a:tr h="601719">
                <a:tc>
                  <a:txBody>
                    <a:bodyPr/>
                    <a:lstStyle/>
                    <a:p>
                      <a:pPr algn="ctr"/>
                      <a:r>
                        <a:rPr lang="en-GB" sz="3300" b="1" dirty="0">
                          <a:latin typeface="Century Gothic" panose="020B0502020202020204" pitchFamily="34" charset="0"/>
                        </a:rPr>
                        <a:t>16 + 47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GB" sz="3300" b="1" dirty="0">
                          <a:latin typeface="Century Gothic" panose="020B0502020202020204" pitchFamily="34" charset="0"/>
                        </a:rPr>
                        <a:t> x </a:t>
                      </a:r>
                      <a:r>
                        <a:rPr lang="en-GB" sz="3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 </a:t>
                      </a:r>
                      <a:r>
                        <a:rPr lang="en-GB" sz="3300" b="1" dirty="0">
                          <a:latin typeface="Century Gothic" panose="020B0502020202020204" pitchFamily="34" charset="0"/>
                        </a:rPr>
                        <a:t>= 54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0959141"/>
                  </a:ext>
                </a:extLst>
              </a:tr>
              <a:tr h="200573"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2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44986155"/>
                  </a:ext>
                </a:extLst>
              </a:tr>
              <a:tr h="601719">
                <a:tc>
                  <a:txBody>
                    <a:bodyPr/>
                    <a:lstStyle/>
                    <a:p>
                      <a:pPr algn="ctr"/>
                      <a:r>
                        <a:rPr lang="en-GB" sz="3300" b="1" dirty="0">
                          <a:latin typeface="Century Gothic" panose="020B0502020202020204" pitchFamily="34" charset="0"/>
                        </a:rPr>
                        <a:t>3 x 18 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300" b="1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GB" sz="3300" b="1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3300" b="1" dirty="0">
                          <a:latin typeface="Century Gothic" panose="020B0502020202020204" pitchFamily="34" charset="0"/>
                          <a:ea typeface="Batang" panose="02030600000101010101" pitchFamily="18" charset="-127"/>
                        </a:rPr>
                        <a:t>+</a:t>
                      </a:r>
                      <a:r>
                        <a:rPr lang="en-GB" sz="3300" b="1" dirty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GB" sz="30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GB" sz="3300" b="1" dirty="0">
                          <a:latin typeface="Century Gothic" panose="020B0502020202020204" pitchFamily="34" charset="0"/>
                        </a:rPr>
                        <a:t> = 63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7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6792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set of values is the odd one out? 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12D7677-384A-45BF-AA97-38FC717C01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098958"/>
              </p:ext>
            </p:extLst>
          </p:nvPr>
        </p:nvGraphicFramePr>
        <p:xfrm>
          <a:off x="3203465" y="1510990"/>
          <a:ext cx="2737069" cy="8616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5906">
                  <a:extLst>
                    <a:ext uri="{9D8B030D-6E8A-4147-A177-3AD203B41FA5}">
                      <a16:colId xmlns:a16="http://schemas.microsoft.com/office/drawing/2014/main" val="2194221569"/>
                    </a:ext>
                  </a:extLst>
                </a:gridCol>
                <a:gridCol w="387823">
                  <a:extLst>
                    <a:ext uri="{9D8B030D-6E8A-4147-A177-3AD203B41FA5}">
                      <a16:colId xmlns:a16="http://schemas.microsoft.com/office/drawing/2014/main" val="2703247715"/>
                    </a:ext>
                  </a:extLst>
                </a:gridCol>
                <a:gridCol w="506865">
                  <a:extLst>
                    <a:ext uri="{9D8B030D-6E8A-4147-A177-3AD203B41FA5}">
                      <a16:colId xmlns:a16="http://schemas.microsoft.com/office/drawing/2014/main" val="343799545"/>
                    </a:ext>
                  </a:extLst>
                </a:gridCol>
                <a:gridCol w="506865">
                  <a:extLst>
                    <a:ext uri="{9D8B030D-6E8A-4147-A177-3AD203B41FA5}">
                      <a16:colId xmlns:a16="http://schemas.microsoft.com/office/drawing/2014/main" val="1813368467"/>
                    </a:ext>
                  </a:extLst>
                </a:gridCol>
                <a:gridCol w="709610">
                  <a:extLst>
                    <a:ext uri="{9D8B030D-6E8A-4147-A177-3AD203B41FA5}">
                      <a16:colId xmlns:a16="http://schemas.microsoft.com/office/drawing/2014/main" val="3740439046"/>
                    </a:ext>
                  </a:extLst>
                </a:gridCol>
              </a:tblGrid>
              <a:tr h="861670">
                <a:tc>
                  <a:txBody>
                    <a:bodyPr/>
                    <a:lstStyle/>
                    <a:p>
                      <a:pPr algn="ctr"/>
                      <a:r>
                        <a:rPr lang="en-GB" sz="3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64372" marR="64372" marT="64372" marB="6437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x</a:t>
                      </a:r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marL="64372" marR="64372" marT="64372" marB="6437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 marL="64372" marR="64372" marT="64372" marB="6437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marL="64372" marR="64372" marT="64372" marB="6437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32</a:t>
                      </a:r>
                    </a:p>
                  </a:txBody>
                  <a:tcPr marL="64372" marR="64372" marT="64372" marB="6437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5679740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3933E958-B3B7-4C4E-9EB5-97690E1FD937}"/>
              </a:ext>
            </a:extLst>
          </p:cNvPr>
          <p:cNvGrpSpPr/>
          <p:nvPr/>
        </p:nvGrpSpPr>
        <p:grpSpPr>
          <a:xfrm>
            <a:off x="1698171" y="3836736"/>
            <a:ext cx="5747655" cy="1016002"/>
            <a:chOff x="283387" y="3932318"/>
            <a:chExt cx="2900320" cy="512684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3D1DB3AF-AEA6-4C07-B990-D0096B9284DA}"/>
                </a:ext>
              </a:extLst>
            </p:cNvPr>
            <p:cNvSpPr/>
            <p:nvPr/>
          </p:nvSpPr>
          <p:spPr>
            <a:xfrm>
              <a:off x="283387" y="3932318"/>
              <a:ext cx="828000" cy="512684"/>
            </a:xfrm>
            <a:prstGeom prst="round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rtlCol="0" anchor="ctr"/>
            <a:lstStyle/>
            <a:p>
              <a:pPr algn="ctr"/>
              <a:r>
                <a:rPr lang="en-GB" sz="3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GB" sz="2800" b="1" dirty="0">
                  <a:latin typeface="Century Gothic" panose="020B0502020202020204" pitchFamily="34" charset="0"/>
                </a:rPr>
                <a:t> = 6</a:t>
              </a:r>
              <a:br>
                <a:rPr lang="en-GB" sz="2800" b="1" dirty="0">
                  <a:latin typeface="Century Gothic" panose="020B0502020202020204" pitchFamily="34" charset="0"/>
                </a:rPr>
              </a:br>
              <a:r>
                <a:rPr lang="en-GB" sz="3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GB" sz="2800" b="1" dirty="0">
                  <a:latin typeface="Century Gothic" panose="020B0502020202020204" pitchFamily="34" charset="0"/>
                </a:rPr>
                <a:t> = 6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835E1A2A-3651-4D32-BBD7-CC4200138BBB}"/>
                </a:ext>
              </a:extLst>
            </p:cNvPr>
            <p:cNvSpPr/>
            <p:nvPr/>
          </p:nvSpPr>
          <p:spPr>
            <a:xfrm>
              <a:off x="1321601" y="3932318"/>
              <a:ext cx="828000" cy="512684"/>
            </a:xfrm>
            <a:prstGeom prst="round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rtlCol="0" anchor="ctr"/>
            <a:lstStyle/>
            <a:p>
              <a:pPr algn="ctr"/>
              <a:r>
                <a:rPr lang="en-GB" sz="3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GB" sz="2800" b="1" dirty="0">
                  <a:latin typeface="Century Gothic" panose="020B0502020202020204" pitchFamily="34" charset="0"/>
                </a:rPr>
                <a:t> = 2</a:t>
              </a:r>
              <a:br>
                <a:rPr lang="en-GB" sz="2800" b="1" dirty="0">
                  <a:latin typeface="Century Gothic" panose="020B0502020202020204" pitchFamily="34" charset="0"/>
                </a:rPr>
              </a:br>
              <a:r>
                <a:rPr lang="en-GB" sz="3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GB" sz="2800" b="1" dirty="0">
                  <a:latin typeface="Century Gothic" panose="020B0502020202020204" pitchFamily="34" charset="0"/>
                </a:rPr>
                <a:t> = 16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98FD525D-F52E-4E3B-94B1-4B66A7C77B8A}"/>
                </a:ext>
              </a:extLst>
            </p:cNvPr>
            <p:cNvSpPr/>
            <p:nvPr/>
          </p:nvSpPr>
          <p:spPr>
            <a:xfrm>
              <a:off x="2355707" y="3932318"/>
              <a:ext cx="828000" cy="512684"/>
            </a:xfrm>
            <a:prstGeom prst="round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rtlCol="0" anchor="ctr"/>
            <a:lstStyle/>
            <a:p>
              <a:pPr algn="ctr"/>
              <a:r>
                <a:rPr lang="en-GB" sz="3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GB" sz="2800" b="1" dirty="0">
                  <a:latin typeface="Century Gothic" panose="020B0502020202020204" pitchFamily="34" charset="0"/>
                </a:rPr>
                <a:t> = 4</a:t>
              </a:r>
              <a:br>
                <a:rPr lang="en-GB" sz="2800" b="1" dirty="0">
                  <a:latin typeface="Century Gothic" panose="020B0502020202020204" pitchFamily="34" charset="0"/>
                </a:rPr>
              </a:br>
              <a:r>
                <a:rPr lang="en-GB" sz="32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GB" sz="2800" b="1" dirty="0">
                  <a:latin typeface="Century Gothic" panose="020B0502020202020204" pitchFamily="34" charset="0"/>
                </a:rPr>
                <a:t> = 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20047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set of values is the odd one out? 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12D7677-384A-45BF-AA97-38FC717C016B}"/>
              </a:ext>
            </a:extLst>
          </p:cNvPr>
          <p:cNvGraphicFramePr>
            <a:graphicFrameLocks noGrp="1"/>
          </p:cNvGraphicFramePr>
          <p:nvPr/>
        </p:nvGraphicFramePr>
        <p:xfrm>
          <a:off x="3203465" y="1510990"/>
          <a:ext cx="2737069" cy="8616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5906">
                  <a:extLst>
                    <a:ext uri="{9D8B030D-6E8A-4147-A177-3AD203B41FA5}">
                      <a16:colId xmlns:a16="http://schemas.microsoft.com/office/drawing/2014/main" val="2194221569"/>
                    </a:ext>
                  </a:extLst>
                </a:gridCol>
                <a:gridCol w="387823">
                  <a:extLst>
                    <a:ext uri="{9D8B030D-6E8A-4147-A177-3AD203B41FA5}">
                      <a16:colId xmlns:a16="http://schemas.microsoft.com/office/drawing/2014/main" val="2703247715"/>
                    </a:ext>
                  </a:extLst>
                </a:gridCol>
                <a:gridCol w="506865">
                  <a:extLst>
                    <a:ext uri="{9D8B030D-6E8A-4147-A177-3AD203B41FA5}">
                      <a16:colId xmlns:a16="http://schemas.microsoft.com/office/drawing/2014/main" val="343799545"/>
                    </a:ext>
                  </a:extLst>
                </a:gridCol>
                <a:gridCol w="506865">
                  <a:extLst>
                    <a:ext uri="{9D8B030D-6E8A-4147-A177-3AD203B41FA5}">
                      <a16:colId xmlns:a16="http://schemas.microsoft.com/office/drawing/2014/main" val="1813368467"/>
                    </a:ext>
                  </a:extLst>
                </a:gridCol>
                <a:gridCol w="709610">
                  <a:extLst>
                    <a:ext uri="{9D8B030D-6E8A-4147-A177-3AD203B41FA5}">
                      <a16:colId xmlns:a16="http://schemas.microsoft.com/office/drawing/2014/main" val="3740439046"/>
                    </a:ext>
                  </a:extLst>
                </a:gridCol>
              </a:tblGrid>
              <a:tr h="861670">
                <a:tc>
                  <a:txBody>
                    <a:bodyPr/>
                    <a:lstStyle/>
                    <a:p>
                      <a:pPr algn="ctr"/>
                      <a:r>
                        <a:rPr lang="en-GB" sz="3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</a:p>
                  </a:txBody>
                  <a:tcPr marL="64372" marR="64372" marT="64372" marB="6437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cs typeface="Calibri" panose="020F0502020204030204" pitchFamily="34" charset="0"/>
                        </a:rPr>
                        <a:t>x</a:t>
                      </a:r>
                      <a:endParaRPr lang="en-GB" sz="3200" b="1" dirty="0">
                        <a:latin typeface="Century Gothic" panose="020B0502020202020204" pitchFamily="34" charset="0"/>
                      </a:endParaRPr>
                    </a:p>
                  </a:txBody>
                  <a:tcPr marL="64372" marR="64372" marT="64372" marB="6437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 marL="64372" marR="64372" marT="64372" marB="6437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marL="64372" marR="64372" marT="64372" marB="6437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32</a:t>
                      </a:r>
                    </a:p>
                  </a:txBody>
                  <a:tcPr marL="64372" marR="64372" marT="64372" marB="6437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5679740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3933E958-B3B7-4C4E-9EB5-97690E1FD937}"/>
              </a:ext>
            </a:extLst>
          </p:cNvPr>
          <p:cNvGrpSpPr/>
          <p:nvPr/>
        </p:nvGrpSpPr>
        <p:grpSpPr>
          <a:xfrm>
            <a:off x="1698171" y="3836736"/>
            <a:ext cx="5747655" cy="1016002"/>
            <a:chOff x="283387" y="3932318"/>
            <a:chExt cx="2900320" cy="512684"/>
          </a:xfrm>
        </p:grpSpPr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3D1DB3AF-AEA6-4C07-B990-D0096B9284DA}"/>
                </a:ext>
              </a:extLst>
            </p:cNvPr>
            <p:cNvSpPr/>
            <p:nvPr/>
          </p:nvSpPr>
          <p:spPr>
            <a:xfrm>
              <a:off x="283387" y="3932318"/>
              <a:ext cx="828000" cy="512684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rtlCol="0" anchor="ctr"/>
            <a:lstStyle/>
            <a:p>
              <a:pPr algn="ctr"/>
              <a:r>
                <a:rPr lang="en-GB" sz="32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GB" sz="28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 = 6</a:t>
              </a:r>
              <a:br>
                <a:rPr lang="en-GB" sz="28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</a:br>
              <a:r>
                <a:rPr lang="en-GB" sz="3200" b="1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GB" sz="2800" b="1" dirty="0">
                  <a:solidFill>
                    <a:srgbClr val="FF0000"/>
                  </a:solidFill>
                  <a:latin typeface="Century Gothic" panose="020B0502020202020204" pitchFamily="34" charset="0"/>
                </a:rPr>
                <a:t> = 6</a:t>
              </a: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835E1A2A-3651-4D32-BBD7-CC4200138BBB}"/>
                </a:ext>
              </a:extLst>
            </p:cNvPr>
            <p:cNvSpPr/>
            <p:nvPr/>
          </p:nvSpPr>
          <p:spPr>
            <a:xfrm>
              <a:off x="1321601" y="3932318"/>
              <a:ext cx="828000" cy="512684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rtlCol="0" anchor="ctr"/>
            <a:lstStyle/>
            <a:p>
              <a:pPr algn="ctr"/>
              <a:r>
                <a:rPr lang="en-GB" sz="3200" b="1" i="1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GB" sz="2800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 = 2</a:t>
              </a:r>
              <a:br>
                <a:rPr lang="en-GB" sz="2800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</a:br>
              <a:r>
                <a:rPr lang="en-GB" sz="3200" b="1" i="1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GB" sz="2800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 = 16</a:t>
              </a:r>
            </a:p>
          </p:txBody>
        </p: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98FD525D-F52E-4E3B-94B1-4B66A7C77B8A}"/>
                </a:ext>
              </a:extLst>
            </p:cNvPr>
            <p:cNvSpPr/>
            <p:nvPr/>
          </p:nvSpPr>
          <p:spPr>
            <a:xfrm>
              <a:off x="2355707" y="3932318"/>
              <a:ext cx="828000" cy="512684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rtlCol="0" anchor="ctr"/>
            <a:lstStyle/>
            <a:p>
              <a:pPr algn="ctr"/>
              <a:r>
                <a:rPr lang="en-GB" sz="3200" b="1" i="1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GB" sz="2800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 = 4</a:t>
              </a:r>
              <a:br>
                <a:rPr lang="en-GB" sz="2800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</a:br>
              <a:r>
                <a:rPr lang="en-GB" sz="3200" b="1" i="1" dirty="0">
                  <a:solidFill>
                    <a:schemeClr val="bg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en-GB" sz="2800" b="1" dirty="0">
                  <a:solidFill>
                    <a:schemeClr val="bg1">
                      <a:lumMod val="50000"/>
                    </a:schemeClr>
                  </a:solidFill>
                  <a:latin typeface="Century Gothic" panose="020B0502020202020204" pitchFamily="34" charset="0"/>
                </a:rPr>
                <a:t> = 8</a:t>
              </a:r>
            </a:p>
          </p:txBody>
        </p:sp>
      </p:grpSp>
      <p:sp>
        <p:nvSpPr>
          <p:cNvPr id="2" name="Oval 1">
            <a:extLst>
              <a:ext uri="{FF2B5EF4-FFF2-40B4-BE49-F238E27FC236}">
                <a16:creationId xmlns:a16="http://schemas.microsoft.com/office/drawing/2014/main" id="{BF02EFAF-ECA0-48C1-A967-46A1BC09DF14}"/>
              </a:ext>
            </a:extLst>
          </p:cNvPr>
          <p:cNvSpPr/>
          <p:nvPr/>
        </p:nvSpPr>
        <p:spPr>
          <a:xfrm>
            <a:off x="1414272" y="3608832"/>
            <a:ext cx="2243328" cy="14752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297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of the options satisfy the equation?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1C6642C-95FF-42E2-BAB8-3B132DD367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264865"/>
              </p:ext>
            </p:extLst>
          </p:nvPr>
        </p:nvGraphicFramePr>
        <p:xfrm>
          <a:off x="2697741" y="2873175"/>
          <a:ext cx="3748519" cy="31370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4753">
                  <a:extLst>
                    <a:ext uri="{9D8B030D-6E8A-4147-A177-3AD203B41FA5}">
                      <a16:colId xmlns:a16="http://schemas.microsoft.com/office/drawing/2014/main" val="2527256432"/>
                    </a:ext>
                  </a:extLst>
                </a:gridCol>
                <a:gridCol w="1561883">
                  <a:extLst>
                    <a:ext uri="{9D8B030D-6E8A-4147-A177-3AD203B41FA5}">
                      <a16:colId xmlns:a16="http://schemas.microsoft.com/office/drawing/2014/main" val="2704492915"/>
                    </a:ext>
                  </a:extLst>
                </a:gridCol>
                <a:gridCol w="1561883">
                  <a:extLst>
                    <a:ext uri="{9D8B030D-6E8A-4147-A177-3AD203B41FA5}">
                      <a16:colId xmlns:a16="http://schemas.microsoft.com/office/drawing/2014/main" val="564919746"/>
                    </a:ext>
                  </a:extLst>
                </a:gridCol>
              </a:tblGrid>
              <a:tr h="841661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A.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= 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= 19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41403049"/>
                  </a:ext>
                </a:extLst>
              </a:tr>
              <a:tr h="765146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= 13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= 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02148279"/>
                  </a:ext>
                </a:extLst>
              </a:tr>
              <a:tr h="765146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= 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= 26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20905768"/>
                  </a:ext>
                </a:extLst>
              </a:tr>
              <a:tr h="765146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=  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= 38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49610964"/>
                  </a:ext>
                </a:extLst>
              </a:tr>
            </a:tbl>
          </a:graphicData>
        </a:graphic>
      </p:graphicFrame>
      <p:sp>
        <p:nvSpPr>
          <p:cNvPr id="9" name="Rounded Rectangle 11">
            <a:extLst>
              <a:ext uri="{FF2B5EF4-FFF2-40B4-BE49-F238E27FC236}">
                <a16:creationId xmlns:a16="http://schemas.microsoft.com/office/drawing/2014/main" id="{643E68E1-B94A-49E4-BEC7-D6513056C14A}"/>
              </a:ext>
            </a:extLst>
          </p:cNvPr>
          <p:cNvSpPr/>
          <p:nvPr/>
        </p:nvSpPr>
        <p:spPr>
          <a:xfrm>
            <a:off x="2758185" y="1862460"/>
            <a:ext cx="3627630" cy="889798"/>
          </a:xfrm>
          <a:prstGeom prst="round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000" b="1">
              <a:latin typeface="Century Gothic" panose="020B0502020202020204" pitchFamily="34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F61A329-A7FD-4504-99AE-1864D15590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36773"/>
              </p:ext>
            </p:extLst>
          </p:nvPr>
        </p:nvGraphicFramePr>
        <p:xfrm>
          <a:off x="2947642" y="1911009"/>
          <a:ext cx="3248717" cy="7881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1482">
                  <a:extLst>
                    <a:ext uri="{9D8B030D-6E8A-4147-A177-3AD203B41FA5}">
                      <a16:colId xmlns:a16="http://schemas.microsoft.com/office/drawing/2014/main" val="2194221569"/>
                    </a:ext>
                  </a:extLst>
                </a:gridCol>
                <a:gridCol w="478025">
                  <a:extLst>
                    <a:ext uri="{9D8B030D-6E8A-4147-A177-3AD203B41FA5}">
                      <a16:colId xmlns:a16="http://schemas.microsoft.com/office/drawing/2014/main" val="2703247715"/>
                    </a:ext>
                  </a:extLst>
                </a:gridCol>
                <a:gridCol w="624753">
                  <a:extLst>
                    <a:ext uri="{9D8B030D-6E8A-4147-A177-3AD203B41FA5}">
                      <a16:colId xmlns:a16="http://schemas.microsoft.com/office/drawing/2014/main" val="343799545"/>
                    </a:ext>
                  </a:extLst>
                </a:gridCol>
                <a:gridCol w="624753">
                  <a:extLst>
                    <a:ext uri="{9D8B030D-6E8A-4147-A177-3AD203B41FA5}">
                      <a16:colId xmlns:a16="http://schemas.microsoft.com/office/drawing/2014/main" val="1813368467"/>
                    </a:ext>
                  </a:extLst>
                </a:gridCol>
                <a:gridCol w="749704">
                  <a:extLst>
                    <a:ext uri="{9D8B030D-6E8A-4147-A177-3AD203B41FA5}">
                      <a16:colId xmlns:a16="http://schemas.microsoft.com/office/drawing/2014/main" val="3740439046"/>
                    </a:ext>
                  </a:extLst>
                </a:gridCol>
              </a:tblGrid>
              <a:tr h="788186"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78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5679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77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 descr="A close up of a sign&#10;&#10;Description generated with high confidence">
            <a:extLst>
              <a:ext uri="{FF2B5EF4-FFF2-40B4-BE49-F238E27FC236}">
                <a16:creationId xmlns:a16="http://schemas.microsoft.com/office/drawing/2014/main" id="{AF62330C-AB9B-43BE-82E4-98A7F5B9D6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39" y="6454317"/>
            <a:ext cx="1174025" cy="278902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of the options satisfy the equation?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B632E459-9B27-4467-B89C-78410207B713}"/>
              </a:ext>
            </a:extLst>
          </p:cNvPr>
          <p:cNvSpPr txBox="1"/>
          <p:nvPr/>
        </p:nvSpPr>
        <p:spPr>
          <a:xfrm>
            <a:off x="27814" y="6688627"/>
            <a:ext cx="123133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GB" altLang="en-US" sz="500" b="1" dirty="0">
                <a:latin typeface="Century Gothic" panose="020B0502020202020204" pitchFamily="34" charset="0"/>
              </a:rPr>
              <a:t>© Classroom Secrets Limited 2019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1C6642C-95FF-42E2-BAB8-3B132DD367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391881"/>
              </p:ext>
            </p:extLst>
          </p:nvPr>
        </p:nvGraphicFramePr>
        <p:xfrm>
          <a:off x="2697741" y="2873175"/>
          <a:ext cx="3748519" cy="31370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4753">
                  <a:extLst>
                    <a:ext uri="{9D8B030D-6E8A-4147-A177-3AD203B41FA5}">
                      <a16:colId xmlns:a16="http://schemas.microsoft.com/office/drawing/2014/main" val="2527256432"/>
                    </a:ext>
                  </a:extLst>
                </a:gridCol>
                <a:gridCol w="1561883">
                  <a:extLst>
                    <a:ext uri="{9D8B030D-6E8A-4147-A177-3AD203B41FA5}">
                      <a16:colId xmlns:a16="http://schemas.microsoft.com/office/drawing/2014/main" val="2704492915"/>
                    </a:ext>
                  </a:extLst>
                </a:gridCol>
                <a:gridCol w="1561883">
                  <a:extLst>
                    <a:ext uri="{9D8B030D-6E8A-4147-A177-3AD203B41FA5}">
                      <a16:colId xmlns:a16="http://schemas.microsoft.com/office/drawing/2014/main" val="564919746"/>
                    </a:ext>
                  </a:extLst>
                </a:gridCol>
              </a:tblGrid>
              <a:tr h="841661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A.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GB" sz="20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= 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GB" sz="20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= 19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41403049"/>
                  </a:ext>
                </a:extLst>
              </a:tr>
              <a:tr h="765146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B.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 = 13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 = 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02148279"/>
                  </a:ext>
                </a:extLst>
              </a:tr>
              <a:tr h="765146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C.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 = 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 = 26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20905768"/>
                  </a:ext>
                </a:extLst>
              </a:tr>
              <a:tr h="765146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D.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GB" sz="20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=  2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en-GB" sz="20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 = 38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49610964"/>
                  </a:ext>
                </a:extLst>
              </a:tr>
            </a:tbl>
          </a:graphicData>
        </a:graphic>
      </p:graphicFrame>
      <p:sp>
        <p:nvSpPr>
          <p:cNvPr id="9" name="Rounded Rectangle 11">
            <a:extLst>
              <a:ext uri="{FF2B5EF4-FFF2-40B4-BE49-F238E27FC236}">
                <a16:creationId xmlns:a16="http://schemas.microsoft.com/office/drawing/2014/main" id="{643E68E1-B94A-49E4-BEC7-D6513056C14A}"/>
              </a:ext>
            </a:extLst>
          </p:cNvPr>
          <p:cNvSpPr/>
          <p:nvPr/>
        </p:nvSpPr>
        <p:spPr>
          <a:xfrm>
            <a:off x="2758185" y="1862460"/>
            <a:ext cx="3627630" cy="889798"/>
          </a:xfrm>
          <a:prstGeom prst="round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000" b="1">
              <a:latin typeface="Century Gothic" panose="020B0502020202020204" pitchFamily="34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F61A329-A7FD-4504-99AE-1864D15590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714598"/>
              </p:ext>
            </p:extLst>
          </p:nvPr>
        </p:nvGraphicFramePr>
        <p:xfrm>
          <a:off x="2947642" y="1911009"/>
          <a:ext cx="3248717" cy="7881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1482">
                  <a:extLst>
                    <a:ext uri="{9D8B030D-6E8A-4147-A177-3AD203B41FA5}">
                      <a16:colId xmlns:a16="http://schemas.microsoft.com/office/drawing/2014/main" val="2194221569"/>
                    </a:ext>
                  </a:extLst>
                </a:gridCol>
                <a:gridCol w="478025">
                  <a:extLst>
                    <a:ext uri="{9D8B030D-6E8A-4147-A177-3AD203B41FA5}">
                      <a16:colId xmlns:a16="http://schemas.microsoft.com/office/drawing/2014/main" val="2703247715"/>
                    </a:ext>
                  </a:extLst>
                </a:gridCol>
                <a:gridCol w="624753">
                  <a:extLst>
                    <a:ext uri="{9D8B030D-6E8A-4147-A177-3AD203B41FA5}">
                      <a16:colId xmlns:a16="http://schemas.microsoft.com/office/drawing/2014/main" val="343799545"/>
                    </a:ext>
                  </a:extLst>
                </a:gridCol>
                <a:gridCol w="624753">
                  <a:extLst>
                    <a:ext uri="{9D8B030D-6E8A-4147-A177-3AD203B41FA5}">
                      <a16:colId xmlns:a16="http://schemas.microsoft.com/office/drawing/2014/main" val="1813368467"/>
                    </a:ext>
                  </a:extLst>
                </a:gridCol>
                <a:gridCol w="749704">
                  <a:extLst>
                    <a:ext uri="{9D8B030D-6E8A-4147-A177-3AD203B41FA5}">
                      <a16:colId xmlns:a16="http://schemas.microsoft.com/office/drawing/2014/main" val="3740439046"/>
                    </a:ext>
                  </a:extLst>
                </a:gridCol>
              </a:tblGrid>
              <a:tr h="788186"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x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78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56797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3786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9" ma:contentTypeDescription="Create a new document." ma:contentTypeScope="" ma:versionID="066ddb0580c6cb957c158bf950613a88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b6edf0ecd0c2312d28fd762618f18263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F8F11D-A449-4684-B8E0-461263A2E192}">
  <ds:schemaRefs>
    <ds:schemaRef ds:uri="http://schemas.microsoft.com/office/2006/documentManagement/types"/>
    <ds:schemaRef ds:uri="http://schemas.microsoft.com/office/infopath/2007/PartnerControls"/>
    <ds:schemaRef ds:uri="86144f90-c7b6-48d0-aae5-f5e9e48cc3df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0f0ae0ff-29c4-4766-b250-c1a9bee8d43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D466134-459B-4957-9231-D19FBD05D9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1904</TotalTime>
  <Words>633</Words>
  <Application>Microsoft Office PowerPoint</Application>
  <PresentationFormat>On-screen Show (4:3)</PresentationFormat>
  <Paragraphs>214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Rosanna Harries</cp:lastModifiedBy>
  <cp:revision>50</cp:revision>
  <dcterms:created xsi:type="dcterms:W3CDTF">2018-03-17T10:08:43Z</dcterms:created>
  <dcterms:modified xsi:type="dcterms:W3CDTF">2021-02-04T11:39:13Z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</Properties>
</file>