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5" r:id="rId5"/>
    <p:sldId id="380" r:id="rId6"/>
    <p:sldId id="387" r:id="rId7"/>
    <p:sldId id="388" r:id="rId8"/>
    <p:sldId id="389" r:id="rId9"/>
    <p:sldId id="367" r:id="rId10"/>
    <p:sldId id="390" r:id="rId11"/>
    <p:sldId id="374" r:id="rId12"/>
    <p:sldId id="391" r:id="rId13"/>
    <p:sldId id="375" r:id="rId14"/>
    <p:sldId id="398" r:id="rId15"/>
    <p:sldId id="355" r:id="rId16"/>
    <p:sldId id="393" r:id="rId17"/>
    <p:sldId id="39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FDB567-678C-4361-A4FE-B4A29C8FC2DB}" v="23" dt="2020-02-12T14:42:31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6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6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9: Find Pairs of Values  1</a:t>
            </a:r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Imra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can only find 1 pair of integer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more are there?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EE1C039-877B-4FFA-BD65-11855B1DD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440112"/>
              </p:ext>
            </p:extLst>
          </p:nvPr>
        </p:nvGraphicFramePr>
        <p:xfrm>
          <a:off x="2237006" y="2399486"/>
          <a:ext cx="4669988" cy="1163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1530">
                  <a:extLst>
                    <a:ext uri="{9D8B030D-6E8A-4147-A177-3AD203B41FA5}">
                      <a16:colId xmlns:a16="http://schemas.microsoft.com/office/drawing/2014/main" val="1929474695"/>
                    </a:ext>
                  </a:extLst>
                </a:gridCol>
                <a:gridCol w="941530">
                  <a:extLst>
                    <a:ext uri="{9D8B030D-6E8A-4147-A177-3AD203B41FA5}">
                      <a16:colId xmlns:a16="http://schemas.microsoft.com/office/drawing/2014/main" val="1822898337"/>
                    </a:ext>
                  </a:extLst>
                </a:gridCol>
                <a:gridCol w="941530">
                  <a:extLst>
                    <a:ext uri="{9D8B030D-6E8A-4147-A177-3AD203B41FA5}">
                      <a16:colId xmlns:a16="http://schemas.microsoft.com/office/drawing/2014/main" val="2126883495"/>
                    </a:ext>
                  </a:extLst>
                </a:gridCol>
                <a:gridCol w="941530">
                  <a:extLst>
                    <a:ext uri="{9D8B030D-6E8A-4147-A177-3AD203B41FA5}">
                      <a16:colId xmlns:a16="http://schemas.microsoft.com/office/drawing/2014/main" val="2236095484"/>
                    </a:ext>
                  </a:extLst>
                </a:gridCol>
                <a:gridCol w="903868">
                  <a:extLst>
                    <a:ext uri="{9D8B030D-6E8A-4147-A177-3AD203B41FA5}">
                      <a16:colId xmlns:a16="http://schemas.microsoft.com/office/drawing/2014/main" val="593370970"/>
                    </a:ext>
                  </a:extLst>
                </a:gridCol>
              </a:tblGrid>
              <a:tr h="1163855">
                <a:tc>
                  <a:txBody>
                    <a:bodyPr/>
                    <a:lstStyle/>
                    <a:p>
                      <a:pPr algn="ctr"/>
                      <a:r>
                        <a:rPr lang="en-GB" sz="4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dirty="0">
                          <a:latin typeface="Century Gothic" panose="020B0502020202020204" pitchFamily="34" charset="0"/>
                        </a:rPr>
                        <a:t> 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04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24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Imra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can only find 1 pair of integer values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more are there?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more:</a:t>
            </a:r>
          </a:p>
          <a:p>
            <a:pPr lvl="0" algn="ctr" defTabSz="68580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 x 9 = 9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 x 1 = 9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EE1C039-877B-4FFA-BD65-11855B1DD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971268"/>
              </p:ext>
            </p:extLst>
          </p:nvPr>
        </p:nvGraphicFramePr>
        <p:xfrm>
          <a:off x="2237006" y="2399486"/>
          <a:ext cx="4669988" cy="1163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1530">
                  <a:extLst>
                    <a:ext uri="{9D8B030D-6E8A-4147-A177-3AD203B41FA5}">
                      <a16:colId xmlns:a16="http://schemas.microsoft.com/office/drawing/2014/main" val="1929474695"/>
                    </a:ext>
                  </a:extLst>
                </a:gridCol>
                <a:gridCol w="941530">
                  <a:extLst>
                    <a:ext uri="{9D8B030D-6E8A-4147-A177-3AD203B41FA5}">
                      <a16:colId xmlns:a16="http://schemas.microsoft.com/office/drawing/2014/main" val="1822898337"/>
                    </a:ext>
                  </a:extLst>
                </a:gridCol>
                <a:gridCol w="941530">
                  <a:extLst>
                    <a:ext uri="{9D8B030D-6E8A-4147-A177-3AD203B41FA5}">
                      <a16:colId xmlns:a16="http://schemas.microsoft.com/office/drawing/2014/main" val="2126883495"/>
                    </a:ext>
                  </a:extLst>
                </a:gridCol>
                <a:gridCol w="941530">
                  <a:extLst>
                    <a:ext uri="{9D8B030D-6E8A-4147-A177-3AD203B41FA5}">
                      <a16:colId xmlns:a16="http://schemas.microsoft.com/office/drawing/2014/main" val="2236095484"/>
                    </a:ext>
                  </a:extLst>
                </a:gridCol>
                <a:gridCol w="903868">
                  <a:extLst>
                    <a:ext uri="{9D8B030D-6E8A-4147-A177-3AD203B41FA5}">
                      <a16:colId xmlns:a16="http://schemas.microsoft.com/office/drawing/2014/main" val="593370970"/>
                    </a:ext>
                  </a:extLst>
                </a:gridCol>
              </a:tblGrid>
              <a:tr h="1163855">
                <a:tc>
                  <a:txBody>
                    <a:bodyPr/>
                    <a:lstStyle/>
                    <a:p>
                      <a:pPr algn="ctr"/>
                      <a:r>
                        <a:rPr lang="en-GB" sz="4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dirty="0">
                          <a:latin typeface="Century Gothic" panose="020B0502020202020204" pitchFamily="34" charset="0"/>
                        </a:rPr>
                        <a:t> x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5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7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304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42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Francesca writes the following equation: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one of the possible pairs, she has written: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ctr" defTabSz="514350">
              <a:defRPr/>
            </a:pP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46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11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EB3AC0C1-95E5-43A0-BD94-7249C352981D}"/>
              </a:ext>
            </a:extLst>
          </p:cNvPr>
          <p:cNvSpPr/>
          <p:nvPr/>
        </p:nvSpPr>
        <p:spPr>
          <a:xfrm>
            <a:off x="3204001" y="1438614"/>
            <a:ext cx="2735998" cy="692003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Francesca writes the following equation: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one of the possible pairs, she has written: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ctr" defTabSz="514350">
              <a:defRPr/>
            </a:pP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46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11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is not correct because…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EB3AC0C1-95E5-43A0-BD94-7249C352981D}"/>
              </a:ext>
            </a:extLst>
          </p:cNvPr>
          <p:cNvSpPr/>
          <p:nvPr/>
        </p:nvSpPr>
        <p:spPr>
          <a:xfrm>
            <a:off x="3204001" y="1438614"/>
            <a:ext cx="2735998" cy="692003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9284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Francesca writes the following equation: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For one of the possible pairs, she has written: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i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0" algn="ctr" defTabSz="514350">
              <a:defRPr/>
            </a:pP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46 and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11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she correct? Explain your answer.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is not correct because 46 cannot be divided by 11 to get an answer of 4.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EB3AC0C1-95E5-43A0-BD94-7249C352981D}"/>
              </a:ext>
            </a:extLst>
          </p:cNvPr>
          <p:cNvSpPr/>
          <p:nvPr/>
        </p:nvSpPr>
        <p:spPr>
          <a:xfrm>
            <a:off x="3204001" y="1438614"/>
            <a:ext cx="2735998" cy="692003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÷ </a:t>
            </a:r>
            <a:r>
              <a:rPr lang="en-GB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</a:t>
            </a:r>
          </a:p>
        </p:txBody>
      </p:sp>
    </p:spTree>
    <p:extLst>
      <p:ext uri="{BB962C8B-B14F-4D97-AF65-F5344CB8AC3E}">
        <p14:creationId xmlns:p14="http://schemas.microsoft.com/office/powerpoint/2010/main" val="225165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4, find two possibilities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if the answer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greater than 10 and less than 20.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CFCD2-C11B-49C0-885C-9A047697E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79076"/>
              </p:ext>
            </p:extLst>
          </p:nvPr>
        </p:nvGraphicFramePr>
        <p:xfrm>
          <a:off x="2286000" y="2671445"/>
          <a:ext cx="4572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514525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39201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70569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33708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39448240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377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0CB98D-E788-48C9-A102-F5DB7BF13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183211"/>
              </p:ext>
            </p:extLst>
          </p:nvPr>
        </p:nvGraphicFramePr>
        <p:xfrm>
          <a:off x="2286000" y="3846185"/>
          <a:ext cx="4572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514525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39201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70569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33708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39448240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37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B13B45E-11FE-4D33-B186-DEB971A81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32865"/>
              </p:ext>
            </p:extLst>
          </p:nvPr>
        </p:nvGraphicFramePr>
        <p:xfrm>
          <a:off x="2286000" y="4500538"/>
          <a:ext cx="4572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514525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39201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70569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33708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39448240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3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88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4, find two possibilities for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if the answer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greater than 10 and less than 20.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CFCD2-C11B-49C0-885C-9A047697E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32999"/>
              </p:ext>
            </p:extLst>
          </p:nvPr>
        </p:nvGraphicFramePr>
        <p:xfrm>
          <a:off x="2286000" y="2671445"/>
          <a:ext cx="4572000" cy="57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514525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39201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70569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33708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39448240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3775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0CB98D-E788-48C9-A102-F5DB7BF13132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3846185"/>
          <a:ext cx="4572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514525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39201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70569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33708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39448240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3775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B13B45E-11FE-4D33-B186-DEB971A81E9D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4500538"/>
          <a:ext cx="4572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51452504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39201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70569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337083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39448240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3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84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pairs of numbers to the equations.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719808-B213-437D-82EC-B3CEBB2FF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13471"/>
              </p:ext>
            </p:extLst>
          </p:nvPr>
        </p:nvGraphicFramePr>
        <p:xfrm>
          <a:off x="1797405" y="1796711"/>
          <a:ext cx="5549190" cy="30085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16">
                  <a:extLst>
                    <a:ext uri="{9D8B030D-6E8A-4147-A177-3AD203B41FA5}">
                      <a16:colId xmlns:a16="http://schemas.microsoft.com/office/drawing/2014/main" val="875253612"/>
                    </a:ext>
                  </a:extLst>
                </a:gridCol>
                <a:gridCol w="1470870">
                  <a:extLst>
                    <a:ext uri="{9D8B030D-6E8A-4147-A177-3AD203B41FA5}">
                      <a16:colId xmlns:a16="http://schemas.microsoft.com/office/drawing/2014/main" val="3288421693"/>
                    </a:ext>
                  </a:extLst>
                </a:gridCol>
                <a:gridCol w="2206304">
                  <a:extLst>
                    <a:ext uri="{9D8B030D-6E8A-4147-A177-3AD203B41FA5}">
                      <a16:colId xmlns:a16="http://schemas.microsoft.com/office/drawing/2014/main" val="3830346801"/>
                    </a:ext>
                  </a:extLst>
                </a:gridCol>
              </a:tblGrid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26 + 28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x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= 63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506516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00" dirty="0"/>
                        <a:t>++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5095736"/>
                  </a:ext>
                </a:extLst>
              </a:tr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7 x 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= 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69363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4664180"/>
                  </a:ext>
                </a:extLst>
              </a:tr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16 + 47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x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= 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59141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4986155"/>
                  </a:ext>
                </a:extLst>
              </a:tr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3 x 18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  <a:ea typeface="Batang" panose="02030600000101010101" pitchFamily="18" charset="-127"/>
                        </a:rPr>
                        <a:t>+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= 63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9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pairs of numbers to the equations.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A8E5FD-3134-4451-812D-DEF2F93E1D58}"/>
              </a:ext>
            </a:extLst>
          </p:cNvPr>
          <p:cNvCxnSpPr/>
          <p:nvPr/>
        </p:nvCxnSpPr>
        <p:spPr>
          <a:xfrm flipV="1">
            <a:off x="3615655" y="2063692"/>
            <a:ext cx="1577130" cy="847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F11184-33D5-42C2-9646-8A531C5A59FD}"/>
              </a:ext>
            </a:extLst>
          </p:cNvPr>
          <p:cNvCxnSpPr>
            <a:cxnSpLocks/>
          </p:cNvCxnSpPr>
          <p:nvPr/>
        </p:nvCxnSpPr>
        <p:spPr>
          <a:xfrm>
            <a:off x="3557472" y="3717243"/>
            <a:ext cx="1680145" cy="9021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0A08081-B4A3-4387-A9D5-52812F141CC9}"/>
              </a:ext>
            </a:extLst>
          </p:cNvPr>
          <p:cNvCxnSpPr/>
          <p:nvPr/>
        </p:nvCxnSpPr>
        <p:spPr>
          <a:xfrm flipV="1">
            <a:off x="3608979" y="3744666"/>
            <a:ext cx="1577130" cy="847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2B553A-D914-4761-B4F1-51A679FE38CD}"/>
              </a:ext>
            </a:extLst>
          </p:cNvPr>
          <p:cNvCxnSpPr>
            <a:cxnSpLocks/>
          </p:cNvCxnSpPr>
          <p:nvPr/>
        </p:nvCxnSpPr>
        <p:spPr>
          <a:xfrm>
            <a:off x="3540154" y="2063692"/>
            <a:ext cx="1652631" cy="8472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719808-B213-437D-82EC-B3CEBB2FF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29353"/>
              </p:ext>
            </p:extLst>
          </p:nvPr>
        </p:nvGraphicFramePr>
        <p:xfrm>
          <a:off x="1797405" y="1796711"/>
          <a:ext cx="5549190" cy="30085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016">
                  <a:extLst>
                    <a:ext uri="{9D8B030D-6E8A-4147-A177-3AD203B41FA5}">
                      <a16:colId xmlns:a16="http://schemas.microsoft.com/office/drawing/2014/main" val="875253612"/>
                    </a:ext>
                  </a:extLst>
                </a:gridCol>
                <a:gridCol w="1470870">
                  <a:extLst>
                    <a:ext uri="{9D8B030D-6E8A-4147-A177-3AD203B41FA5}">
                      <a16:colId xmlns:a16="http://schemas.microsoft.com/office/drawing/2014/main" val="3288421693"/>
                    </a:ext>
                  </a:extLst>
                </a:gridCol>
                <a:gridCol w="2206304">
                  <a:extLst>
                    <a:ext uri="{9D8B030D-6E8A-4147-A177-3AD203B41FA5}">
                      <a16:colId xmlns:a16="http://schemas.microsoft.com/office/drawing/2014/main" val="3830346801"/>
                    </a:ext>
                  </a:extLst>
                </a:gridCol>
              </a:tblGrid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26 + 28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x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= 63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506516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00" dirty="0"/>
                        <a:t>++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5095736"/>
                  </a:ext>
                </a:extLst>
              </a:tr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7 x 9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+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= 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069363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4664180"/>
                  </a:ext>
                </a:extLst>
              </a:tr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16 + 47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x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= 54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959141"/>
                  </a:ext>
                </a:extLst>
              </a:tr>
              <a:tr h="200573"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2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4986155"/>
                  </a:ext>
                </a:extLst>
              </a:tr>
              <a:tr h="601719">
                <a:tc>
                  <a:txBody>
                    <a:bodyPr/>
                    <a:lstStyle/>
                    <a:p>
                      <a:pPr algn="ctr"/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3 x 18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  <a:ea typeface="Batang" panose="02030600000101010101" pitchFamily="18" charset="-127"/>
                        </a:rPr>
                        <a:t>+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3300" b="1" dirty="0">
                          <a:latin typeface="Century Gothic" panose="020B0502020202020204" pitchFamily="34" charset="0"/>
                        </a:rPr>
                        <a:t> = 63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7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9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set of values is the odd one out?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2D7677-384A-45BF-AA97-38FC717C01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98958"/>
              </p:ext>
            </p:extLst>
          </p:nvPr>
        </p:nvGraphicFramePr>
        <p:xfrm>
          <a:off x="3203465" y="1510990"/>
          <a:ext cx="2737069" cy="861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906">
                  <a:extLst>
                    <a:ext uri="{9D8B030D-6E8A-4147-A177-3AD203B41FA5}">
                      <a16:colId xmlns:a16="http://schemas.microsoft.com/office/drawing/2014/main" val="2194221569"/>
                    </a:ext>
                  </a:extLst>
                </a:gridCol>
                <a:gridCol w="387823">
                  <a:extLst>
                    <a:ext uri="{9D8B030D-6E8A-4147-A177-3AD203B41FA5}">
                      <a16:colId xmlns:a16="http://schemas.microsoft.com/office/drawing/2014/main" val="2703247715"/>
                    </a:ext>
                  </a:extLst>
                </a:gridCol>
                <a:gridCol w="506865">
                  <a:extLst>
                    <a:ext uri="{9D8B030D-6E8A-4147-A177-3AD203B41FA5}">
                      <a16:colId xmlns:a16="http://schemas.microsoft.com/office/drawing/2014/main" val="343799545"/>
                    </a:ext>
                  </a:extLst>
                </a:gridCol>
                <a:gridCol w="506865">
                  <a:extLst>
                    <a:ext uri="{9D8B030D-6E8A-4147-A177-3AD203B41FA5}">
                      <a16:colId xmlns:a16="http://schemas.microsoft.com/office/drawing/2014/main" val="1813368467"/>
                    </a:ext>
                  </a:extLst>
                </a:gridCol>
                <a:gridCol w="709610">
                  <a:extLst>
                    <a:ext uri="{9D8B030D-6E8A-4147-A177-3AD203B41FA5}">
                      <a16:colId xmlns:a16="http://schemas.microsoft.com/office/drawing/2014/main" val="3740439046"/>
                    </a:ext>
                  </a:extLst>
                </a:gridCol>
              </a:tblGrid>
              <a:tr h="861670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67974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3933E958-B3B7-4C4E-9EB5-97690E1FD937}"/>
              </a:ext>
            </a:extLst>
          </p:cNvPr>
          <p:cNvGrpSpPr/>
          <p:nvPr/>
        </p:nvGrpSpPr>
        <p:grpSpPr>
          <a:xfrm>
            <a:off x="1698171" y="3836736"/>
            <a:ext cx="5747655" cy="1016002"/>
            <a:chOff x="283387" y="3932318"/>
            <a:chExt cx="2900320" cy="51268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D1DB3AF-AEA6-4C07-B990-D0096B9284DA}"/>
                </a:ext>
              </a:extLst>
            </p:cNvPr>
            <p:cNvSpPr/>
            <p:nvPr/>
          </p:nvSpPr>
          <p:spPr>
            <a:xfrm>
              <a:off x="283387" y="3932318"/>
              <a:ext cx="828000" cy="512684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GB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800" b="1" dirty="0">
                  <a:latin typeface="Century Gothic" panose="020B0502020202020204" pitchFamily="34" charset="0"/>
                </a:rPr>
                <a:t> = 6</a:t>
              </a:r>
              <a:br>
                <a:rPr lang="en-GB" sz="2800" b="1" dirty="0">
                  <a:latin typeface="Century Gothic" panose="020B0502020202020204" pitchFamily="34" charset="0"/>
                </a:rPr>
              </a:br>
              <a:r>
                <a:rPr lang="en-GB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800" b="1" dirty="0">
                  <a:latin typeface="Century Gothic" panose="020B0502020202020204" pitchFamily="34" charset="0"/>
                </a:rPr>
                <a:t> = 6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35E1A2A-3651-4D32-BBD7-CC4200138BBB}"/>
                </a:ext>
              </a:extLst>
            </p:cNvPr>
            <p:cNvSpPr/>
            <p:nvPr/>
          </p:nvSpPr>
          <p:spPr>
            <a:xfrm>
              <a:off x="1321601" y="3932318"/>
              <a:ext cx="828000" cy="512684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GB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800" b="1" dirty="0">
                  <a:latin typeface="Century Gothic" panose="020B0502020202020204" pitchFamily="34" charset="0"/>
                </a:rPr>
                <a:t> = 2</a:t>
              </a:r>
              <a:br>
                <a:rPr lang="en-GB" sz="2800" b="1" dirty="0">
                  <a:latin typeface="Century Gothic" panose="020B0502020202020204" pitchFamily="34" charset="0"/>
                </a:rPr>
              </a:br>
              <a:r>
                <a:rPr lang="en-GB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800" b="1" dirty="0">
                  <a:latin typeface="Century Gothic" panose="020B0502020202020204" pitchFamily="34" charset="0"/>
                </a:rPr>
                <a:t> = 16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8FD525D-F52E-4E3B-94B1-4B66A7C77B8A}"/>
                </a:ext>
              </a:extLst>
            </p:cNvPr>
            <p:cNvSpPr/>
            <p:nvPr/>
          </p:nvSpPr>
          <p:spPr>
            <a:xfrm>
              <a:off x="2355707" y="3932318"/>
              <a:ext cx="828000" cy="512684"/>
            </a:xfrm>
            <a:prstGeom prst="round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GB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800" b="1" dirty="0">
                  <a:latin typeface="Century Gothic" panose="020B0502020202020204" pitchFamily="34" charset="0"/>
                </a:rPr>
                <a:t> = 4</a:t>
              </a:r>
              <a:br>
                <a:rPr lang="en-GB" sz="2800" b="1" dirty="0">
                  <a:latin typeface="Century Gothic" panose="020B0502020202020204" pitchFamily="34" charset="0"/>
                </a:rPr>
              </a:br>
              <a:r>
                <a:rPr lang="en-GB" sz="3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800" b="1" dirty="0">
                  <a:latin typeface="Century Gothic" panose="020B0502020202020204" pitchFamily="34" charset="0"/>
                </a:rPr>
                <a:t> =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004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set of values is the odd one out?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12D7677-384A-45BF-AA97-38FC717C016B}"/>
              </a:ext>
            </a:extLst>
          </p:cNvPr>
          <p:cNvGraphicFramePr>
            <a:graphicFrameLocks noGrp="1"/>
          </p:cNvGraphicFramePr>
          <p:nvPr/>
        </p:nvGraphicFramePr>
        <p:xfrm>
          <a:off x="3203465" y="1510990"/>
          <a:ext cx="2737069" cy="861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906">
                  <a:extLst>
                    <a:ext uri="{9D8B030D-6E8A-4147-A177-3AD203B41FA5}">
                      <a16:colId xmlns:a16="http://schemas.microsoft.com/office/drawing/2014/main" val="2194221569"/>
                    </a:ext>
                  </a:extLst>
                </a:gridCol>
                <a:gridCol w="387823">
                  <a:extLst>
                    <a:ext uri="{9D8B030D-6E8A-4147-A177-3AD203B41FA5}">
                      <a16:colId xmlns:a16="http://schemas.microsoft.com/office/drawing/2014/main" val="2703247715"/>
                    </a:ext>
                  </a:extLst>
                </a:gridCol>
                <a:gridCol w="506865">
                  <a:extLst>
                    <a:ext uri="{9D8B030D-6E8A-4147-A177-3AD203B41FA5}">
                      <a16:colId xmlns:a16="http://schemas.microsoft.com/office/drawing/2014/main" val="343799545"/>
                    </a:ext>
                  </a:extLst>
                </a:gridCol>
                <a:gridCol w="506865">
                  <a:extLst>
                    <a:ext uri="{9D8B030D-6E8A-4147-A177-3AD203B41FA5}">
                      <a16:colId xmlns:a16="http://schemas.microsoft.com/office/drawing/2014/main" val="1813368467"/>
                    </a:ext>
                  </a:extLst>
                </a:gridCol>
                <a:gridCol w="709610">
                  <a:extLst>
                    <a:ext uri="{9D8B030D-6E8A-4147-A177-3AD203B41FA5}">
                      <a16:colId xmlns:a16="http://schemas.microsoft.com/office/drawing/2014/main" val="3740439046"/>
                    </a:ext>
                  </a:extLst>
                </a:gridCol>
              </a:tblGrid>
              <a:tr h="861670"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32</a:t>
                      </a:r>
                    </a:p>
                  </a:txBody>
                  <a:tcPr marL="64372" marR="64372" marT="64372" marB="6437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679740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3933E958-B3B7-4C4E-9EB5-97690E1FD937}"/>
              </a:ext>
            </a:extLst>
          </p:cNvPr>
          <p:cNvGrpSpPr/>
          <p:nvPr/>
        </p:nvGrpSpPr>
        <p:grpSpPr>
          <a:xfrm>
            <a:off x="1698171" y="3836736"/>
            <a:ext cx="5747655" cy="1016002"/>
            <a:chOff x="283387" y="3932318"/>
            <a:chExt cx="2900320" cy="512684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3D1DB3AF-AEA6-4C07-B990-D0096B9284DA}"/>
                </a:ext>
              </a:extLst>
            </p:cNvPr>
            <p:cNvSpPr/>
            <p:nvPr/>
          </p:nvSpPr>
          <p:spPr>
            <a:xfrm>
              <a:off x="283387" y="3932318"/>
              <a:ext cx="828000" cy="5126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GB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8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= 6</a:t>
              </a:r>
              <a:br>
                <a:rPr lang="en-GB" sz="28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</a:br>
              <a:r>
                <a:rPr lang="en-GB" sz="32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8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 = 6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835E1A2A-3651-4D32-BBD7-CC4200138BBB}"/>
                </a:ext>
              </a:extLst>
            </p:cNvPr>
            <p:cNvSpPr/>
            <p:nvPr/>
          </p:nvSpPr>
          <p:spPr>
            <a:xfrm>
              <a:off x="1321601" y="3932318"/>
              <a:ext cx="828000" cy="5126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GB" sz="32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2</a:t>
              </a:r>
              <a:b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</a:br>
              <a:r>
                <a:rPr lang="en-GB" sz="32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16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8FD525D-F52E-4E3B-94B1-4B66A7C77B8A}"/>
                </a:ext>
              </a:extLst>
            </p:cNvPr>
            <p:cNvSpPr/>
            <p:nvPr/>
          </p:nvSpPr>
          <p:spPr>
            <a:xfrm>
              <a:off x="2355707" y="3932318"/>
              <a:ext cx="828000" cy="5126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rtlCol="0" anchor="ctr"/>
            <a:lstStyle/>
            <a:p>
              <a:pPr algn="ctr"/>
              <a:r>
                <a:rPr lang="en-GB" sz="32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4</a:t>
              </a:r>
              <a:b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</a:br>
              <a:r>
                <a:rPr lang="en-GB" sz="3200" b="1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GB" sz="28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rPr>
                <a:t> = 8</a:t>
              </a: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BF02EFAF-ECA0-48C1-A967-46A1BC09DF14}"/>
              </a:ext>
            </a:extLst>
          </p:cNvPr>
          <p:cNvSpPr/>
          <p:nvPr/>
        </p:nvSpPr>
        <p:spPr>
          <a:xfrm>
            <a:off x="1414272" y="3608832"/>
            <a:ext cx="2243328" cy="14752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297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 options satisfy the equation?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C6642C-95FF-42E2-BAB8-3B132DD36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264865"/>
              </p:ext>
            </p:extLst>
          </p:nvPr>
        </p:nvGraphicFramePr>
        <p:xfrm>
          <a:off x="2697741" y="2873175"/>
          <a:ext cx="3748519" cy="31370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753">
                  <a:extLst>
                    <a:ext uri="{9D8B030D-6E8A-4147-A177-3AD203B41FA5}">
                      <a16:colId xmlns:a16="http://schemas.microsoft.com/office/drawing/2014/main" val="2527256432"/>
                    </a:ext>
                  </a:extLst>
                </a:gridCol>
                <a:gridCol w="1561883">
                  <a:extLst>
                    <a:ext uri="{9D8B030D-6E8A-4147-A177-3AD203B41FA5}">
                      <a16:colId xmlns:a16="http://schemas.microsoft.com/office/drawing/2014/main" val="2704492915"/>
                    </a:ext>
                  </a:extLst>
                </a:gridCol>
                <a:gridCol w="1561883">
                  <a:extLst>
                    <a:ext uri="{9D8B030D-6E8A-4147-A177-3AD203B41FA5}">
                      <a16:colId xmlns:a16="http://schemas.microsoft.com/office/drawing/2014/main" val="564919746"/>
                    </a:ext>
                  </a:extLst>
                </a:gridCol>
              </a:tblGrid>
              <a:tr h="8416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A.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1403049"/>
                  </a:ext>
                </a:extLst>
              </a:tr>
              <a:tr h="765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2148279"/>
                  </a:ext>
                </a:extLst>
              </a:tr>
              <a:tr h="765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0905768"/>
                  </a:ext>
                </a:extLst>
              </a:tr>
              <a:tr h="765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= 38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9610964"/>
                  </a:ext>
                </a:extLst>
              </a:tr>
            </a:tbl>
          </a:graphicData>
        </a:graphic>
      </p:graphicFrame>
      <p:sp>
        <p:nvSpPr>
          <p:cNvPr id="9" name="Rounded Rectangle 11">
            <a:extLst>
              <a:ext uri="{FF2B5EF4-FFF2-40B4-BE49-F238E27FC236}">
                <a16:creationId xmlns:a16="http://schemas.microsoft.com/office/drawing/2014/main" id="{643E68E1-B94A-49E4-BEC7-D6513056C14A}"/>
              </a:ext>
            </a:extLst>
          </p:cNvPr>
          <p:cNvSpPr/>
          <p:nvPr/>
        </p:nvSpPr>
        <p:spPr>
          <a:xfrm>
            <a:off x="2758185" y="1862460"/>
            <a:ext cx="3627630" cy="889798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b="1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61A329-A7FD-4504-99AE-1864D155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6773"/>
              </p:ext>
            </p:extLst>
          </p:nvPr>
        </p:nvGraphicFramePr>
        <p:xfrm>
          <a:off x="2947642" y="1911009"/>
          <a:ext cx="3248717" cy="788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482">
                  <a:extLst>
                    <a:ext uri="{9D8B030D-6E8A-4147-A177-3AD203B41FA5}">
                      <a16:colId xmlns:a16="http://schemas.microsoft.com/office/drawing/2014/main" val="2194221569"/>
                    </a:ext>
                  </a:extLst>
                </a:gridCol>
                <a:gridCol w="478025">
                  <a:extLst>
                    <a:ext uri="{9D8B030D-6E8A-4147-A177-3AD203B41FA5}">
                      <a16:colId xmlns:a16="http://schemas.microsoft.com/office/drawing/2014/main" val="2703247715"/>
                    </a:ext>
                  </a:extLst>
                </a:gridCol>
                <a:gridCol w="624753">
                  <a:extLst>
                    <a:ext uri="{9D8B030D-6E8A-4147-A177-3AD203B41FA5}">
                      <a16:colId xmlns:a16="http://schemas.microsoft.com/office/drawing/2014/main" val="343799545"/>
                    </a:ext>
                  </a:extLst>
                </a:gridCol>
                <a:gridCol w="624753">
                  <a:extLst>
                    <a:ext uri="{9D8B030D-6E8A-4147-A177-3AD203B41FA5}">
                      <a16:colId xmlns:a16="http://schemas.microsoft.com/office/drawing/2014/main" val="1813368467"/>
                    </a:ext>
                  </a:extLst>
                </a:gridCol>
                <a:gridCol w="749704">
                  <a:extLst>
                    <a:ext uri="{9D8B030D-6E8A-4147-A177-3AD203B41FA5}">
                      <a16:colId xmlns:a16="http://schemas.microsoft.com/office/drawing/2014/main" val="3740439046"/>
                    </a:ext>
                  </a:extLst>
                </a:gridCol>
              </a:tblGrid>
              <a:tr h="788186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67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 options satisfy the equation?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C6642C-95FF-42E2-BAB8-3B132DD36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91881"/>
              </p:ext>
            </p:extLst>
          </p:nvPr>
        </p:nvGraphicFramePr>
        <p:xfrm>
          <a:off x="2697741" y="2873175"/>
          <a:ext cx="3748519" cy="31370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753">
                  <a:extLst>
                    <a:ext uri="{9D8B030D-6E8A-4147-A177-3AD203B41FA5}">
                      <a16:colId xmlns:a16="http://schemas.microsoft.com/office/drawing/2014/main" val="2527256432"/>
                    </a:ext>
                  </a:extLst>
                </a:gridCol>
                <a:gridCol w="1561883">
                  <a:extLst>
                    <a:ext uri="{9D8B030D-6E8A-4147-A177-3AD203B41FA5}">
                      <a16:colId xmlns:a16="http://schemas.microsoft.com/office/drawing/2014/main" val="2704492915"/>
                    </a:ext>
                  </a:extLst>
                </a:gridCol>
                <a:gridCol w="1561883">
                  <a:extLst>
                    <a:ext uri="{9D8B030D-6E8A-4147-A177-3AD203B41FA5}">
                      <a16:colId xmlns:a16="http://schemas.microsoft.com/office/drawing/2014/main" val="564919746"/>
                    </a:ext>
                  </a:extLst>
                </a:gridCol>
              </a:tblGrid>
              <a:tr h="84166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A.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=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= 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1403049"/>
                  </a:ext>
                </a:extLst>
              </a:tr>
              <a:tr h="765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13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2148279"/>
                  </a:ext>
                </a:extLst>
              </a:tr>
              <a:tr h="765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= 26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20905768"/>
                  </a:ext>
                </a:extLst>
              </a:tr>
              <a:tr h="76514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GB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= 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GB" sz="20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= 38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9610964"/>
                  </a:ext>
                </a:extLst>
              </a:tr>
            </a:tbl>
          </a:graphicData>
        </a:graphic>
      </p:graphicFrame>
      <p:sp>
        <p:nvSpPr>
          <p:cNvPr id="9" name="Rounded Rectangle 11">
            <a:extLst>
              <a:ext uri="{FF2B5EF4-FFF2-40B4-BE49-F238E27FC236}">
                <a16:creationId xmlns:a16="http://schemas.microsoft.com/office/drawing/2014/main" id="{643E68E1-B94A-49E4-BEC7-D6513056C14A}"/>
              </a:ext>
            </a:extLst>
          </p:cNvPr>
          <p:cNvSpPr/>
          <p:nvPr/>
        </p:nvSpPr>
        <p:spPr>
          <a:xfrm>
            <a:off x="2758185" y="1862460"/>
            <a:ext cx="3627630" cy="889798"/>
          </a:xfrm>
          <a:prstGeom prst="round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b="1"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61A329-A7FD-4504-99AE-1864D155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14598"/>
              </p:ext>
            </p:extLst>
          </p:nvPr>
        </p:nvGraphicFramePr>
        <p:xfrm>
          <a:off x="2947642" y="1911009"/>
          <a:ext cx="3248717" cy="7881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1482">
                  <a:extLst>
                    <a:ext uri="{9D8B030D-6E8A-4147-A177-3AD203B41FA5}">
                      <a16:colId xmlns:a16="http://schemas.microsoft.com/office/drawing/2014/main" val="2194221569"/>
                    </a:ext>
                  </a:extLst>
                </a:gridCol>
                <a:gridCol w="478025">
                  <a:extLst>
                    <a:ext uri="{9D8B030D-6E8A-4147-A177-3AD203B41FA5}">
                      <a16:colId xmlns:a16="http://schemas.microsoft.com/office/drawing/2014/main" val="2703247715"/>
                    </a:ext>
                  </a:extLst>
                </a:gridCol>
                <a:gridCol w="624753">
                  <a:extLst>
                    <a:ext uri="{9D8B030D-6E8A-4147-A177-3AD203B41FA5}">
                      <a16:colId xmlns:a16="http://schemas.microsoft.com/office/drawing/2014/main" val="343799545"/>
                    </a:ext>
                  </a:extLst>
                </a:gridCol>
                <a:gridCol w="624753">
                  <a:extLst>
                    <a:ext uri="{9D8B030D-6E8A-4147-A177-3AD203B41FA5}">
                      <a16:colId xmlns:a16="http://schemas.microsoft.com/office/drawing/2014/main" val="1813368467"/>
                    </a:ext>
                  </a:extLst>
                </a:gridCol>
                <a:gridCol w="749704">
                  <a:extLst>
                    <a:ext uri="{9D8B030D-6E8A-4147-A177-3AD203B41FA5}">
                      <a16:colId xmlns:a16="http://schemas.microsoft.com/office/drawing/2014/main" val="3740439046"/>
                    </a:ext>
                  </a:extLst>
                </a:gridCol>
              </a:tblGrid>
              <a:tr h="788186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67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78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466134-459B-4957-9231-D19FBD05D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1904</TotalTime>
  <Words>633</Words>
  <Application>Microsoft Office PowerPoint</Application>
  <PresentationFormat>On-screen Show (4:3)</PresentationFormat>
  <Paragraphs>214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50</cp:revision>
  <dcterms:created xsi:type="dcterms:W3CDTF">2018-03-17T10:08:43Z</dcterms:created>
  <dcterms:modified xsi:type="dcterms:W3CDTF">2021-02-04T11:39:13Z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