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58" r:id="rId2"/>
    <p:sldId id="264" r:id="rId3"/>
    <p:sldId id="268" r:id="rId4"/>
    <p:sldId id="269" r:id="rId5"/>
    <p:sldId id="270" r:id="rId6"/>
    <p:sldId id="271" r:id="rId7"/>
    <p:sldId id="272" r:id="rId8"/>
    <p:sldId id="273" r:id="rId9"/>
    <p:sldId id="274" r:id="rId10"/>
    <p:sldId id="267" r:id="rId11"/>
  </p:sldIdLst>
  <p:sldSz cx="9144000" cy="6858000" type="screen4x3"/>
  <p:notesSz cx="6858000" cy="9144000"/>
  <p:embeddedFontLst>
    <p:embeddedFont>
      <p:font typeface="Twinkl SemiBold" pitchFamily="2" charset="0"/>
      <p:bold r:id="rId14"/>
    </p:embeddedFont>
    <p:embeddedFont>
      <p:font typeface="Calibri" panose="020F0502020204030204" pitchFamily="34" charset="0"/>
      <p:regular r:id="rId15"/>
      <p:bold r:id="rId16"/>
      <p:italic r:id="rId17"/>
      <p:boldItalic r:id="rId18"/>
    </p:embeddedFont>
    <p:embeddedFont>
      <p:font typeface="Twinkl" pitchFamily="2" charset="0"/>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397"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3669D"/>
    <a:srgbClr val="DE1E5A"/>
    <a:srgbClr val="18A0DB"/>
    <a:srgbClr val="BC0105"/>
    <a:srgbClr val="4DB1E3"/>
    <a:srgbClr val="80C1EB"/>
    <a:srgbClr val="ACDDFC"/>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96" autoAdjust="0"/>
    <p:restoredTop sz="94660"/>
  </p:normalViewPr>
  <p:slideViewPr>
    <p:cSldViewPr snapToGrid="0" showGuides="1">
      <p:cViewPr varScale="1">
        <p:scale>
          <a:sx n="101" d="100"/>
          <a:sy n="101" d="100"/>
        </p:scale>
        <p:origin x="390" y="108"/>
      </p:cViewPr>
      <p:guideLst>
        <p:guide orient="horz" pos="2183"/>
        <p:guide pos="2880"/>
        <p:guide pos="340"/>
        <p:guide orient="horz" pos="3974"/>
        <p:guide pos="5397"/>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22/02/2019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22/02/2019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An Icy Day</a:t>
            </a:r>
          </a:p>
        </p:txBody>
      </p:sp>
      <p:sp>
        <p:nvSpPr>
          <p:cNvPr id="5" name="Rectangle 4"/>
          <p:cNvSpPr/>
          <p:nvPr/>
        </p:nvSpPr>
        <p:spPr>
          <a:xfrm>
            <a:off x="755650" y="1899031"/>
            <a:ext cx="3517586" cy="2954655"/>
          </a:xfrm>
          <a:prstGeom prst="rect">
            <a:avLst/>
          </a:prstGeom>
        </p:spPr>
        <p:txBody>
          <a:bodyPr wrap="square" lIns="0" tIns="0" rIns="0" bIns="0">
            <a:spAutoFit/>
          </a:bodyPr>
          <a:lstStyle/>
          <a:p>
            <a:r>
              <a:rPr lang="en-GB" sz="1600" dirty="0">
                <a:latin typeface="Twinkl" pitchFamily="50" charset="0"/>
              </a:rPr>
              <a:t>Yet again, Pradeep was running late for school. He had been busy watching cartoons and hadn’t heard his mum telling him it was time to get ready. By the time Pradeep had gulped down his breakfast, washed his face, brushed his teeth and got into his school uniform, there were only five minutes until the bell would ring. Grabbing his coat and gloves – it was the first icy day of winter – Pradeep ran out of the front door.</a:t>
            </a:r>
          </a:p>
        </p:txBody>
      </p:sp>
      <p:pic>
        <p:nvPicPr>
          <p:cNvPr id="7" name="Picture 6">
            <a:extLst>
              <a:ext uri="{FF2B5EF4-FFF2-40B4-BE49-F238E27FC236}">
                <a16:creationId xmlns:a16="http://schemas.microsoft.com/office/drawing/2014/main" id="{3EFFC388-6890-42D1-A59A-EC1D067F92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294" b="4001"/>
          <a:stretch/>
        </p:blipFill>
        <p:spPr>
          <a:xfrm>
            <a:off x="4567473" y="1899031"/>
            <a:ext cx="3816350" cy="4193794"/>
          </a:xfrm>
          <a:prstGeom prst="rect">
            <a:avLst/>
          </a:prstGeom>
        </p:spPr>
      </p:pic>
      <p:pic>
        <p:nvPicPr>
          <p:cNvPr id="6" name="Picture 5">
            <a:extLst>
              <a:ext uri="{FF2B5EF4-FFF2-40B4-BE49-F238E27FC236}">
                <a16:creationId xmlns:a16="http://schemas.microsoft.com/office/drawing/2014/main" id="{3ED1E219-F126-E649-907C-A6F155FD5A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 t="13071" r="118" b="3996"/>
          <a:stretch/>
        </p:blipFill>
        <p:spPr>
          <a:xfrm>
            <a:off x="4567473" y="1611517"/>
            <a:ext cx="3820877" cy="4481308"/>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B4B4E-4491-41B7-B350-A89742461A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36" t="29420" r="39756"/>
          <a:stretch/>
        </p:blipFill>
        <p:spPr>
          <a:xfrm>
            <a:off x="4567474" y="1898553"/>
            <a:ext cx="3820876" cy="3820876"/>
          </a:xfrm>
          <a:prstGeom prst="flowChartConnector">
            <a:avLst/>
          </a:prstGeom>
        </p:spPr>
      </p:pic>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An Icy Day</a:t>
            </a:r>
          </a:p>
        </p:txBody>
      </p:sp>
      <p:sp>
        <p:nvSpPr>
          <p:cNvPr id="5" name="Rectangle 4"/>
          <p:cNvSpPr/>
          <p:nvPr/>
        </p:nvSpPr>
        <p:spPr>
          <a:xfrm>
            <a:off x="755650" y="1899031"/>
            <a:ext cx="4305237" cy="984885"/>
          </a:xfrm>
          <a:prstGeom prst="rect">
            <a:avLst/>
          </a:prstGeom>
        </p:spPr>
        <p:txBody>
          <a:bodyPr wrap="square" lIns="0" tIns="0" rIns="0" bIns="0">
            <a:spAutoFit/>
          </a:bodyPr>
          <a:lstStyle/>
          <a:p>
            <a:r>
              <a:rPr lang="en-GB" sz="1600" dirty="0">
                <a:latin typeface="Twinkl" pitchFamily="50" charset="0"/>
              </a:rPr>
              <a:t>Seconds after Pradeep had gone out the door, he felt himself slip. Bump! He landed on the floor with a thud. Pradeep looked at the icy ground around him.</a:t>
            </a:r>
          </a:p>
        </p:txBody>
      </p:sp>
      <p:sp>
        <p:nvSpPr>
          <p:cNvPr id="4" name="Oval 3">
            <a:extLst>
              <a:ext uri="{FF2B5EF4-FFF2-40B4-BE49-F238E27FC236}">
                <a16:creationId xmlns:a16="http://schemas.microsoft.com/office/drawing/2014/main" id="{DDB7726F-4C73-43DA-A886-CBFA70421B22}"/>
              </a:ext>
            </a:extLst>
          </p:cNvPr>
          <p:cNvSpPr/>
          <p:nvPr/>
        </p:nvSpPr>
        <p:spPr>
          <a:xfrm>
            <a:off x="4558578" y="1889657"/>
            <a:ext cx="3829772" cy="3829772"/>
          </a:xfrm>
          <a:prstGeom prst="ellipse">
            <a:avLst/>
          </a:prstGeom>
          <a:noFill/>
          <a:ln w="38100">
            <a:solidFill>
              <a:srgbClr val="036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BE7CADB-9E86-44FA-B2A3-35B23EB0B9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2772" y="2892812"/>
            <a:ext cx="4328537" cy="2710247"/>
          </a:xfrm>
          <a:prstGeom prst="rect">
            <a:avLst/>
          </a:prstGeom>
        </p:spPr>
      </p:pic>
      <p:sp>
        <p:nvSpPr>
          <p:cNvPr id="9" name="Talk ABout It">
            <a:extLst>
              <a:ext uri="{FF2B5EF4-FFF2-40B4-BE49-F238E27FC236}">
                <a16:creationId xmlns:a16="http://schemas.microsoft.com/office/drawing/2014/main" id="{D6760D31-2D00-4EB2-918D-5CF59F777B6E}"/>
              </a:ext>
            </a:extLst>
          </p:cNvPr>
          <p:cNvSpPr/>
          <p:nvPr/>
        </p:nvSpPr>
        <p:spPr>
          <a:xfrm>
            <a:off x="755650" y="5739897"/>
            <a:ext cx="1516770" cy="352928"/>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Rectangle 12">
            <a:extLst>
              <a:ext uri="{FF2B5EF4-FFF2-40B4-BE49-F238E27FC236}">
                <a16:creationId xmlns:a16="http://schemas.microsoft.com/office/drawing/2014/main" id="{30106B7E-D874-4674-9946-94FE906553BA}"/>
              </a:ext>
            </a:extLst>
          </p:cNvPr>
          <p:cNvSpPr/>
          <p:nvPr/>
        </p:nvSpPr>
        <p:spPr>
          <a:xfrm>
            <a:off x="2419381" y="5793250"/>
            <a:ext cx="4305237" cy="246221"/>
          </a:xfrm>
          <a:prstGeom prst="rect">
            <a:avLst/>
          </a:prstGeom>
        </p:spPr>
        <p:txBody>
          <a:bodyPr wrap="square" lIns="0" tIns="0" rIns="0" bIns="0">
            <a:spAutoFit/>
          </a:bodyPr>
          <a:lstStyle/>
          <a:p>
            <a:r>
              <a:rPr lang="en-GB" sz="1600" dirty="0">
                <a:latin typeface="Twinkl" pitchFamily="50" charset="0"/>
              </a:rPr>
              <a:t>Why do you think Pradeep fell over?</a:t>
            </a:r>
          </a:p>
        </p:txBody>
      </p:sp>
    </p:spTree>
    <p:extLst>
      <p:ext uri="{BB962C8B-B14F-4D97-AF65-F5344CB8AC3E}">
        <p14:creationId xmlns:p14="http://schemas.microsoft.com/office/powerpoint/2010/main" val="1281656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9EF87D-54B0-4ABC-A461-FE8BECE170F4}"/>
              </a:ext>
            </a:extLst>
          </p:cNvPr>
          <p:cNvSpPr/>
          <p:nvPr/>
        </p:nvSpPr>
        <p:spPr>
          <a:xfrm>
            <a:off x="758070" y="3179885"/>
            <a:ext cx="6240607" cy="1707556"/>
          </a:xfrm>
          <a:prstGeom prst="rect">
            <a:avLst/>
          </a:prstGeom>
          <a:solidFill>
            <a:srgbClr val="036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latin typeface="Twinkl" pitchFamily="50" charset="0"/>
              </a:rPr>
              <a:t>The smoother the surface, the less friction there is. </a:t>
            </a:r>
            <a:br>
              <a:rPr lang="en-GB" sz="1600" dirty="0">
                <a:latin typeface="Twinkl" pitchFamily="50" charset="0"/>
              </a:rPr>
            </a:br>
            <a:r>
              <a:rPr lang="en-GB" sz="1600" dirty="0">
                <a:latin typeface="Twinkl" pitchFamily="50" charset="0"/>
              </a:rPr>
              <a:t>So it would be easier to move the table across an </a:t>
            </a:r>
            <a:br>
              <a:rPr lang="en-GB" sz="1600" dirty="0">
                <a:latin typeface="Twinkl" pitchFamily="50" charset="0"/>
              </a:rPr>
            </a:br>
            <a:r>
              <a:rPr lang="en-GB" sz="1600" dirty="0">
                <a:latin typeface="Twinkl" pitchFamily="50" charset="0"/>
              </a:rPr>
              <a:t>ice rink than it would be to move it across the </a:t>
            </a:r>
            <a:br>
              <a:rPr lang="en-GB" sz="1600" dirty="0">
                <a:latin typeface="Twinkl" pitchFamily="50" charset="0"/>
              </a:rPr>
            </a:br>
            <a:r>
              <a:rPr lang="en-GB" sz="1600" dirty="0">
                <a:latin typeface="Twinkl" pitchFamily="50" charset="0"/>
              </a:rPr>
              <a:t>bumpy playground surface.</a:t>
            </a:r>
          </a:p>
          <a:p>
            <a:endParaRPr lang="en-GB" sz="1600" dirty="0">
              <a:latin typeface="Twinkl" pitchFamily="50" charset="0"/>
            </a:endParaRPr>
          </a:p>
          <a:p>
            <a:endParaRPr lang="en-GB" sz="1600" dirty="0">
              <a:latin typeface="Twinkl" pitchFamily="50" charset="0"/>
            </a:endParaRPr>
          </a:p>
        </p:txBody>
      </p:sp>
      <p:sp>
        <p:nvSpPr>
          <p:cNvPr id="16" name="Rectangle 15">
            <a:extLst>
              <a:ext uri="{FF2B5EF4-FFF2-40B4-BE49-F238E27FC236}">
                <a16:creationId xmlns:a16="http://schemas.microsoft.com/office/drawing/2014/main" id="{5830E25E-BDA2-412A-A741-E0E498AE4896}"/>
              </a:ext>
            </a:extLst>
          </p:cNvPr>
          <p:cNvSpPr/>
          <p:nvPr/>
        </p:nvSpPr>
        <p:spPr>
          <a:xfrm>
            <a:off x="758070" y="4867009"/>
            <a:ext cx="6111781" cy="1249238"/>
          </a:xfrm>
          <a:prstGeom prst="rect">
            <a:avLst/>
          </a:prstGeom>
          <a:solidFill>
            <a:srgbClr val="036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latin typeface="Twinkl" pitchFamily="50" charset="0"/>
              </a:rPr>
              <a:t>Did your hands feel hot? </a:t>
            </a:r>
          </a:p>
          <a:p>
            <a:endParaRPr lang="en-GB" sz="1600" dirty="0">
              <a:latin typeface="Twinkl" pitchFamily="50" charset="0"/>
            </a:endParaRPr>
          </a:p>
          <a:p>
            <a:r>
              <a:rPr lang="en-GB" sz="1600" dirty="0">
                <a:latin typeface="Twinkl" pitchFamily="50" charset="0"/>
              </a:rPr>
              <a:t>Rubbing your hands together makes friction. </a:t>
            </a:r>
          </a:p>
          <a:p>
            <a:r>
              <a:rPr lang="en-GB" sz="1600" dirty="0">
                <a:latin typeface="Twinkl" pitchFamily="50" charset="0"/>
              </a:rPr>
              <a:t>Friction makes heat.</a:t>
            </a:r>
          </a:p>
        </p:txBody>
      </p:sp>
      <p:sp>
        <p:nvSpPr>
          <p:cNvPr id="14" name="Rectangle 13">
            <a:extLst>
              <a:ext uri="{FF2B5EF4-FFF2-40B4-BE49-F238E27FC236}">
                <a16:creationId xmlns:a16="http://schemas.microsoft.com/office/drawing/2014/main" id="{3B96A32F-5B41-A841-A274-AF5939E32067}"/>
              </a:ext>
            </a:extLst>
          </p:cNvPr>
          <p:cNvSpPr/>
          <p:nvPr/>
        </p:nvSpPr>
        <p:spPr>
          <a:xfrm>
            <a:off x="758070" y="4332560"/>
            <a:ext cx="6240607" cy="597795"/>
          </a:xfrm>
          <a:prstGeom prst="rect">
            <a:avLst/>
          </a:prstGeom>
          <a:solidFill>
            <a:srgbClr val="036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latin typeface="Twinkl" pitchFamily="50" charset="0"/>
              </a:rPr>
              <a:t>Rub your hands together. What can you feel?</a:t>
            </a:r>
          </a:p>
        </p:txBody>
      </p:sp>
      <p:pic>
        <p:nvPicPr>
          <p:cNvPr id="12" name="Picture 11">
            <a:extLst>
              <a:ext uri="{FF2B5EF4-FFF2-40B4-BE49-F238E27FC236}">
                <a16:creationId xmlns:a16="http://schemas.microsoft.com/office/drawing/2014/main" id="{8AC71ACA-8FEE-451D-9B21-4FFE7AB1E9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5468292" y="3184479"/>
            <a:ext cx="2920057" cy="2920057"/>
          </a:xfrm>
          <a:prstGeom prst="flowChartConnector">
            <a:avLst/>
          </a:prstGeom>
        </p:spPr>
      </p:pic>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lIns="251999" tIns="251999" rIns="251999" bIns="251999"/>
          <a:lstStyle/>
          <a:p>
            <a:r>
              <a:rPr lang="en-GB" sz="3600" dirty="0">
                <a:solidFill>
                  <a:schemeClr val="bg1"/>
                </a:solidFill>
                <a:latin typeface="Twinkl SemiBold" pitchFamily="2" charset="0"/>
              </a:rPr>
              <a:t>What Is Friction?</a:t>
            </a:r>
          </a:p>
        </p:txBody>
      </p:sp>
      <p:sp>
        <p:nvSpPr>
          <p:cNvPr id="5" name="Rectangle 4"/>
          <p:cNvSpPr/>
          <p:nvPr/>
        </p:nvSpPr>
        <p:spPr>
          <a:xfrm>
            <a:off x="755650" y="1899031"/>
            <a:ext cx="7632700" cy="984885"/>
          </a:xfrm>
          <a:prstGeom prst="rect">
            <a:avLst/>
          </a:prstGeom>
        </p:spPr>
        <p:txBody>
          <a:bodyPr wrap="square" lIns="0" tIns="0" rIns="0" bIns="0">
            <a:spAutoFit/>
          </a:bodyPr>
          <a:lstStyle/>
          <a:p>
            <a:pPr algn="ctr"/>
            <a:r>
              <a:rPr lang="en-GB" sz="1600" dirty="0">
                <a:latin typeface="Twinkl" pitchFamily="50" charset="0"/>
              </a:rPr>
              <a:t>Friction is a force between two different surfaces that slide against each other.</a:t>
            </a:r>
          </a:p>
          <a:p>
            <a:pPr algn="ctr"/>
            <a:endParaRPr lang="en-GB" sz="1600" dirty="0">
              <a:solidFill>
                <a:srgbClr val="FF0000"/>
              </a:solidFill>
              <a:latin typeface="Twinkl" pitchFamily="50" charset="0"/>
            </a:endParaRPr>
          </a:p>
          <a:p>
            <a:pPr algn="ctr"/>
            <a:r>
              <a:rPr lang="en-GB" sz="1600" dirty="0">
                <a:latin typeface="Twinkl" pitchFamily="50" charset="0"/>
              </a:rPr>
              <a:t>Have you ever helped move a table in your classroom? Friction is the force acting against you which means you have to push hard when moving the table.</a:t>
            </a:r>
          </a:p>
        </p:txBody>
      </p:sp>
      <p:sp>
        <p:nvSpPr>
          <p:cNvPr id="10" name="Oval 9">
            <a:extLst>
              <a:ext uri="{FF2B5EF4-FFF2-40B4-BE49-F238E27FC236}">
                <a16:creationId xmlns:a16="http://schemas.microsoft.com/office/drawing/2014/main" id="{B3B55E49-F1B0-4B7A-B74B-284CC43C06D1}"/>
              </a:ext>
            </a:extLst>
          </p:cNvPr>
          <p:cNvSpPr/>
          <p:nvPr/>
        </p:nvSpPr>
        <p:spPr>
          <a:xfrm>
            <a:off x="5468293" y="3172768"/>
            <a:ext cx="2920057" cy="2920057"/>
          </a:xfrm>
          <a:prstGeom prst="ellipse">
            <a:avLst/>
          </a:prstGeom>
          <a:noFill/>
          <a:ln w="38100">
            <a:solidFill>
              <a:srgbClr val="036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C4894618-BD97-4270-8F87-F62453725C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71228" y="3464910"/>
            <a:ext cx="2997246" cy="2359193"/>
          </a:xfrm>
          <a:prstGeom prst="rect">
            <a:avLst/>
          </a:prstGeom>
        </p:spPr>
      </p:pic>
      <p:pic>
        <p:nvPicPr>
          <p:cNvPr id="17" name="Picture 16">
            <a:extLst>
              <a:ext uri="{FF2B5EF4-FFF2-40B4-BE49-F238E27FC236}">
                <a16:creationId xmlns:a16="http://schemas.microsoft.com/office/drawing/2014/main" id="{D1F35605-4366-48C5-8C11-AEE62DD22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2818" y="3299775"/>
            <a:ext cx="2378818" cy="2499038"/>
          </a:xfrm>
          <a:prstGeom prst="rect">
            <a:avLst/>
          </a:prstGeom>
        </p:spPr>
      </p:pic>
    </p:spTree>
    <p:extLst>
      <p:ext uri="{BB962C8B-B14F-4D97-AF65-F5344CB8AC3E}">
        <p14:creationId xmlns:p14="http://schemas.microsoft.com/office/powerpoint/2010/main" val="231750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par>
                          <p:cTn id="29" fill="hold">
                            <p:stCondLst>
                              <p:cond delay="500"/>
                            </p:stCondLst>
                            <p:childTnLst>
                              <p:par>
                                <p:cTn id="30" presetID="2" presetClass="entr" presetSubtype="4" fill="hold" grpId="2"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6" grpId="0" animBg="1"/>
      <p:bldP spid="14" grpId="2"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When Is Friction Useful?</a:t>
            </a:r>
          </a:p>
        </p:txBody>
      </p:sp>
      <p:sp>
        <p:nvSpPr>
          <p:cNvPr id="5" name="Rectangle 4"/>
          <p:cNvSpPr/>
          <p:nvPr/>
        </p:nvSpPr>
        <p:spPr>
          <a:xfrm>
            <a:off x="755650" y="1889977"/>
            <a:ext cx="3802928" cy="3939540"/>
          </a:xfrm>
          <a:prstGeom prst="rect">
            <a:avLst/>
          </a:prstGeom>
        </p:spPr>
        <p:txBody>
          <a:bodyPr wrap="square" lIns="0" tIns="0" rIns="0" bIns="0">
            <a:spAutoFit/>
          </a:bodyPr>
          <a:lstStyle/>
          <a:p>
            <a:r>
              <a:rPr lang="en-GB" sz="1600" dirty="0">
                <a:latin typeface="Twinkl" pitchFamily="50" charset="0"/>
              </a:rPr>
              <a:t>Have you noticed that car tyres have ridges in them? This means the tyres aren’t smooth.</a:t>
            </a:r>
          </a:p>
          <a:p>
            <a:endParaRPr lang="en-GB" sz="1600" dirty="0">
              <a:latin typeface="Twinkl" pitchFamily="50" charset="0"/>
            </a:endParaRPr>
          </a:p>
          <a:p>
            <a:r>
              <a:rPr lang="en-GB" sz="1600" dirty="0">
                <a:latin typeface="Twinkl" pitchFamily="50" charset="0"/>
              </a:rPr>
              <a:t>Friction is useful because it helps to stop cars from skidding all over the road.</a:t>
            </a:r>
          </a:p>
          <a:p>
            <a:endParaRPr lang="en-GB" sz="1600" dirty="0">
              <a:latin typeface="Twinkl" pitchFamily="50" charset="0"/>
            </a:endParaRPr>
          </a:p>
          <a:p>
            <a:r>
              <a:rPr lang="en-GB" sz="1600" dirty="0">
                <a:latin typeface="Twinkl" pitchFamily="50" charset="0"/>
              </a:rPr>
              <a:t>Look at the bottom of your shoe. </a:t>
            </a:r>
          </a:p>
          <a:p>
            <a:r>
              <a:rPr lang="en-GB" sz="1600" dirty="0">
                <a:latin typeface="Twinkl" pitchFamily="50" charset="0"/>
              </a:rPr>
              <a:t>What can you see?</a:t>
            </a:r>
          </a:p>
          <a:p>
            <a:endParaRPr lang="en-GB" sz="1600" dirty="0">
              <a:latin typeface="Twinkl" pitchFamily="50" charset="0"/>
            </a:endParaRPr>
          </a:p>
          <a:p>
            <a:r>
              <a:rPr lang="en-GB" sz="1600" dirty="0">
                <a:latin typeface="Twinkl" pitchFamily="50" charset="0"/>
              </a:rPr>
              <a:t>If your shoes have a bumpy pattern on the sole, you are using friction! The pattern creates friction which helps stop you from slipping over.</a:t>
            </a:r>
          </a:p>
          <a:p>
            <a:endParaRPr lang="en-GB" sz="1600" dirty="0">
              <a:latin typeface="Twinkl" pitchFamily="50" charset="0"/>
            </a:endParaRPr>
          </a:p>
          <a:p>
            <a:endParaRPr lang="en-GB" sz="1600" dirty="0">
              <a:latin typeface="Twinkl" pitchFamily="50" charset="0"/>
            </a:endParaRPr>
          </a:p>
        </p:txBody>
      </p:sp>
      <p:pic>
        <p:nvPicPr>
          <p:cNvPr id="11" name="Picture 10">
            <a:extLst>
              <a:ext uri="{FF2B5EF4-FFF2-40B4-BE49-F238E27FC236}">
                <a16:creationId xmlns:a16="http://schemas.microsoft.com/office/drawing/2014/main" id="{521E885C-CDF4-447F-B178-71BA96A40D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36" t="29420" r="39756"/>
          <a:stretch/>
        </p:blipFill>
        <p:spPr>
          <a:xfrm>
            <a:off x="4567474" y="1898553"/>
            <a:ext cx="3820876" cy="3820876"/>
          </a:xfrm>
          <a:prstGeom prst="flowChartConnector">
            <a:avLst/>
          </a:prstGeom>
        </p:spPr>
      </p:pic>
      <p:pic>
        <p:nvPicPr>
          <p:cNvPr id="8" name="Picture 7">
            <a:extLst>
              <a:ext uri="{FF2B5EF4-FFF2-40B4-BE49-F238E27FC236}">
                <a16:creationId xmlns:a16="http://schemas.microsoft.com/office/drawing/2014/main" id="{00B88FD9-B168-41C1-AD14-43FBC4F38A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198" t="13589" r="-482" b="-13589"/>
          <a:stretch/>
        </p:blipFill>
        <p:spPr>
          <a:xfrm flipH="1">
            <a:off x="4572000" y="1889657"/>
            <a:ext cx="3829772" cy="3829772"/>
          </a:xfrm>
          <a:prstGeom prst="flowChartConnector">
            <a:avLst/>
          </a:prstGeom>
        </p:spPr>
      </p:pic>
      <p:sp>
        <p:nvSpPr>
          <p:cNvPr id="13" name="Oval 12">
            <a:extLst>
              <a:ext uri="{FF2B5EF4-FFF2-40B4-BE49-F238E27FC236}">
                <a16:creationId xmlns:a16="http://schemas.microsoft.com/office/drawing/2014/main" id="{C76DD852-01AF-4E30-979C-117FBBBCE1FA}"/>
              </a:ext>
            </a:extLst>
          </p:cNvPr>
          <p:cNvSpPr/>
          <p:nvPr/>
        </p:nvSpPr>
        <p:spPr>
          <a:xfrm>
            <a:off x="4558578" y="1889657"/>
            <a:ext cx="3829772" cy="3829772"/>
          </a:xfrm>
          <a:prstGeom prst="ellipse">
            <a:avLst/>
          </a:prstGeom>
          <a:noFill/>
          <a:ln w="38100">
            <a:solidFill>
              <a:srgbClr val="036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A035D9D8-2C7A-48C6-A34C-16765234AE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804" y="2062393"/>
            <a:ext cx="1375320" cy="3594708"/>
          </a:xfrm>
          <a:prstGeom prst="rect">
            <a:avLst/>
          </a:prstGeom>
        </p:spPr>
      </p:pic>
    </p:spTree>
    <p:extLst>
      <p:ext uri="{BB962C8B-B14F-4D97-AF65-F5344CB8AC3E}">
        <p14:creationId xmlns:p14="http://schemas.microsoft.com/office/powerpoint/2010/main" val="37225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fade">
                                      <p:cBhvr>
                                        <p:cTn id="10" dur="500"/>
                                        <p:tgtEl>
                                          <p:spTgt spid="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animEffect transition="in" filter="fade">
                                      <p:cBhvr>
                                        <p:cTn id="13" dur="500"/>
                                        <p:tgtEl>
                                          <p:spTgt spid="5">
                                            <p:txEl>
                                              <p:pRg st="7" end="7"/>
                                            </p:txEl>
                                          </p:spTgt>
                                        </p:tgtEl>
                                      </p:cBhvr>
                                    </p:animEffect>
                                  </p:childTnLst>
                                </p:cTn>
                              </p:par>
                              <p:par>
                                <p:cTn id="14" presetID="10" presetClass="exit" presetSubtype="0" fill="hold"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44F445-8D78-403B-BBDD-EE8F0B1E18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36" t="29420" r="39756"/>
          <a:stretch/>
        </p:blipFill>
        <p:spPr>
          <a:xfrm>
            <a:off x="4572000" y="2296781"/>
            <a:ext cx="3820876" cy="3820876"/>
          </a:xfrm>
          <a:prstGeom prst="flowChartConnector">
            <a:avLst/>
          </a:prstGeom>
        </p:spPr>
      </p:pic>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Different Surfaces</a:t>
            </a:r>
          </a:p>
        </p:txBody>
      </p:sp>
      <p:sp>
        <p:nvSpPr>
          <p:cNvPr id="5" name="Rectangle 4"/>
          <p:cNvSpPr/>
          <p:nvPr/>
        </p:nvSpPr>
        <p:spPr>
          <a:xfrm>
            <a:off x="755649" y="1899031"/>
            <a:ext cx="7632699" cy="492443"/>
          </a:xfrm>
          <a:prstGeom prst="rect">
            <a:avLst/>
          </a:prstGeom>
        </p:spPr>
        <p:txBody>
          <a:bodyPr wrap="square" lIns="0" tIns="0" rIns="0" bIns="0">
            <a:spAutoFit/>
          </a:bodyPr>
          <a:lstStyle/>
          <a:p>
            <a:r>
              <a:rPr lang="en-GB" sz="1600" dirty="0">
                <a:latin typeface="Twinkl" pitchFamily="50" charset="0"/>
              </a:rPr>
              <a:t>The smoother a surface, the less friction there will be. This is why an ice skater can glide so smoothly across ice.</a:t>
            </a:r>
          </a:p>
        </p:txBody>
      </p:sp>
      <p:sp>
        <p:nvSpPr>
          <p:cNvPr id="9" name="Talk ABout It">
            <a:extLst>
              <a:ext uri="{FF2B5EF4-FFF2-40B4-BE49-F238E27FC236}">
                <a16:creationId xmlns:a16="http://schemas.microsoft.com/office/drawing/2014/main" id="{D6760D31-2D00-4EB2-918D-5CF59F777B6E}"/>
              </a:ext>
            </a:extLst>
          </p:cNvPr>
          <p:cNvSpPr/>
          <p:nvPr/>
        </p:nvSpPr>
        <p:spPr>
          <a:xfrm>
            <a:off x="755650" y="5739897"/>
            <a:ext cx="1516770" cy="352928"/>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Rectangle 12">
            <a:extLst>
              <a:ext uri="{FF2B5EF4-FFF2-40B4-BE49-F238E27FC236}">
                <a16:creationId xmlns:a16="http://schemas.microsoft.com/office/drawing/2014/main" id="{30106B7E-D874-4674-9946-94FE906553BA}"/>
              </a:ext>
            </a:extLst>
          </p:cNvPr>
          <p:cNvSpPr/>
          <p:nvPr/>
        </p:nvSpPr>
        <p:spPr>
          <a:xfrm>
            <a:off x="755649" y="2678988"/>
            <a:ext cx="4099975" cy="492443"/>
          </a:xfrm>
          <a:prstGeom prst="rect">
            <a:avLst/>
          </a:prstGeom>
        </p:spPr>
        <p:txBody>
          <a:bodyPr wrap="square" lIns="0" tIns="0" rIns="0" bIns="0">
            <a:spAutoFit/>
          </a:bodyPr>
          <a:lstStyle/>
          <a:p>
            <a:r>
              <a:rPr lang="en-GB" sz="1600" dirty="0">
                <a:latin typeface="Twinkl" pitchFamily="50" charset="0"/>
              </a:rPr>
              <a:t>Would an ice skater be able to glide across concrete? How about sandpaper?</a:t>
            </a:r>
          </a:p>
        </p:txBody>
      </p:sp>
      <p:sp>
        <p:nvSpPr>
          <p:cNvPr id="11" name="Oval 10">
            <a:extLst>
              <a:ext uri="{FF2B5EF4-FFF2-40B4-BE49-F238E27FC236}">
                <a16:creationId xmlns:a16="http://schemas.microsoft.com/office/drawing/2014/main" id="{D2728D85-5994-4E25-AD65-53D7D04B7803}"/>
              </a:ext>
            </a:extLst>
          </p:cNvPr>
          <p:cNvSpPr/>
          <p:nvPr/>
        </p:nvSpPr>
        <p:spPr>
          <a:xfrm>
            <a:off x="4572000" y="2276476"/>
            <a:ext cx="3816349" cy="3816349"/>
          </a:xfrm>
          <a:prstGeom prst="ellipse">
            <a:avLst/>
          </a:prstGeom>
          <a:noFill/>
          <a:ln w="38100">
            <a:solidFill>
              <a:srgbClr val="036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B226DF8-D3FD-4218-ADD3-9755233B74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7186" y="2411779"/>
            <a:ext cx="2975093" cy="3474056"/>
          </a:xfrm>
          <a:prstGeom prst="rect">
            <a:avLst/>
          </a:prstGeom>
        </p:spPr>
      </p:pic>
    </p:spTree>
    <p:extLst>
      <p:ext uri="{BB962C8B-B14F-4D97-AF65-F5344CB8AC3E}">
        <p14:creationId xmlns:p14="http://schemas.microsoft.com/office/powerpoint/2010/main" val="2538419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D608B5C-58FA-FE42-8E42-D679EFF788FD}"/>
              </a:ext>
            </a:extLst>
          </p:cNvPr>
          <p:cNvSpPr/>
          <p:nvPr/>
        </p:nvSpPr>
        <p:spPr>
          <a:xfrm>
            <a:off x="6721325" y="5044838"/>
            <a:ext cx="1849470" cy="1121189"/>
          </a:xfrm>
          <a:prstGeom prst="rect">
            <a:avLst/>
          </a:prstGeom>
          <a:solidFill>
            <a:srgbClr val="FFFFFF"/>
          </a:solidFill>
          <a:ln w="28575">
            <a:solidFill>
              <a:srgbClr val="03669D"/>
            </a:solidFill>
          </a:ln>
        </p:spPr>
        <p:txBody>
          <a:bodyPr wrap="square" lIns="108000" tIns="0" rIns="1116000" bIns="0" anchor="ctr">
            <a:noAutofit/>
          </a:bodyPr>
          <a:lstStyle/>
          <a:p>
            <a:endParaRPr lang="en-GB" sz="1600" dirty="0">
              <a:latin typeface="Twinkl" pitchFamily="50" charset="0"/>
            </a:endParaRPr>
          </a:p>
        </p:txBody>
      </p:sp>
      <p:sp>
        <p:nvSpPr>
          <p:cNvPr id="23" name="Rectangle 22">
            <a:extLst>
              <a:ext uri="{FF2B5EF4-FFF2-40B4-BE49-F238E27FC236}">
                <a16:creationId xmlns:a16="http://schemas.microsoft.com/office/drawing/2014/main" id="{37934A8C-4F42-8E46-B141-8B1C2C6AE40F}"/>
              </a:ext>
            </a:extLst>
          </p:cNvPr>
          <p:cNvSpPr/>
          <p:nvPr/>
        </p:nvSpPr>
        <p:spPr>
          <a:xfrm>
            <a:off x="4857047" y="5044838"/>
            <a:ext cx="1864278" cy="1121189"/>
          </a:xfrm>
          <a:prstGeom prst="rect">
            <a:avLst/>
          </a:prstGeom>
          <a:solidFill>
            <a:srgbClr val="FFFFFF"/>
          </a:solidFill>
          <a:ln w="28575">
            <a:solidFill>
              <a:srgbClr val="03669D"/>
            </a:solidFill>
          </a:ln>
        </p:spPr>
        <p:txBody>
          <a:bodyPr wrap="square" lIns="108000" tIns="0" rIns="1116000" bIns="0" anchor="ctr">
            <a:noAutofit/>
          </a:bodyPr>
          <a:lstStyle/>
          <a:p>
            <a:endParaRPr lang="en-GB" sz="1600" dirty="0">
              <a:latin typeface="Twinkl" pitchFamily="50" charset="0"/>
            </a:endParaRPr>
          </a:p>
        </p:txBody>
      </p:sp>
      <p:sp>
        <p:nvSpPr>
          <p:cNvPr id="5" name="Rectangle 4"/>
          <p:cNvSpPr/>
          <p:nvPr/>
        </p:nvSpPr>
        <p:spPr>
          <a:xfrm>
            <a:off x="702814" y="1872642"/>
            <a:ext cx="6722512" cy="998078"/>
          </a:xfrm>
          <a:prstGeom prst="rect">
            <a:avLst/>
          </a:prstGeom>
          <a:solidFill>
            <a:srgbClr val="FFFFFF"/>
          </a:solidFill>
          <a:ln w="28575">
            <a:solidFill>
              <a:srgbClr val="03669D"/>
            </a:solidFill>
          </a:ln>
        </p:spPr>
        <p:txBody>
          <a:bodyPr wrap="square" lIns="108000" tIns="0" rIns="1116000" bIns="0" anchor="ctr">
            <a:noAutofit/>
          </a:bodyPr>
          <a:lstStyle/>
          <a:p>
            <a:r>
              <a:rPr lang="en-GB" sz="1600" dirty="0">
                <a:latin typeface="Twinkl" pitchFamily="50" charset="0"/>
              </a:rPr>
              <a:t>Have you ever played with a toy car which you pull back and then let go? Using one of these cars is a good way to explore friction on different surfaces.</a:t>
            </a:r>
          </a:p>
        </p:txBody>
      </p:sp>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Toy Car</a:t>
            </a:r>
          </a:p>
        </p:txBody>
      </p:sp>
      <p:sp>
        <p:nvSpPr>
          <p:cNvPr id="13" name="Rectangle 12">
            <a:extLst>
              <a:ext uri="{FF2B5EF4-FFF2-40B4-BE49-F238E27FC236}">
                <a16:creationId xmlns:a16="http://schemas.microsoft.com/office/drawing/2014/main" id="{30106B7E-D874-4674-9946-94FE906553BA}"/>
              </a:ext>
            </a:extLst>
          </p:cNvPr>
          <p:cNvSpPr/>
          <p:nvPr/>
        </p:nvSpPr>
        <p:spPr>
          <a:xfrm>
            <a:off x="746013" y="2991442"/>
            <a:ext cx="5255693" cy="492443"/>
          </a:xfrm>
          <a:prstGeom prst="rect">
            <a:avLst/>
          </a:prstGeom>
        </p:spPr>
        <p:txBody>
          <a:bodyPr wrap="square" lIns="0" tIns="0" rIns="0" bIns="0">
            <a:spAutoFit/>
          </a:bodyPr>
          <a:lstStyle/>
          <a:p>
            <a:r>
              <a:rPr lang="en-GB" sz="1600" dirty="0">
                <a:latin typeface="Twinkl" pitchFamily="50" charset="0"/>
              </a:rPr>
              <a:t>Which of these surfaces would cause a </a:t>
            </a:r>
            <a:r>
              <a:rPr lang="en-GB" sz="1600" b="1" dirty="0">
                <a:latin typeface="Twinkl" pitchFamily="50" charset="0"/>
              </a:rPr>
              <a:t>lot of friction</a:t>
            </a:r>
            <a:r>
              <a:rPr lang="en-GB" sz="1600" dirty="0">
                <a:latin typeface="Twinkl" pitchFamily="50" charset="0"/>
              </a:rPr>
              <a:t> for a toy car and which would cause </a:t>
            </a:r>
            <a:r>
              <a:rPr lang="en-GB" sz="1600" b="1" dirty="0">
                <a:latin typeface="Twinkl" pitchFamily="50" charset="0"/>
              </a:rPr>
              <a:t>little friction</a:t>
            </a:r>
            <a:r>
              <a:rPr lang="en-GB" sz="1600" dirty="0">
                <a:latin typeface="Twinkl" pitchFamily="50" charset="0"/>
              </a:rPr>
              <a:t>? </a:t>
            </a:r>
          </a:p>
        </p:txBody>
      </p:sp>
      <p:sp>
        <p:nvSpPr>
          <p:cNvPr id="10" name="Oval 9">
            <a:extLst>
              <a:ext uri="{FF2B5EF4-FFF2-40B4-BE49-F238E27FC236}">
                <a16:creationId xmlns:a16="http://schemas.microsoft.com/office/drawing/2014/main" id="{4670C32F-3F34-4701-AC0D-2D3BA0A61829}"/>
              </a:ext>
            </a:extLst>
          </p:cNvPr>
          <p:cNvSpPr/>
          <p:nvPr/>
        </p:nvSpPr>
        <p:spPr>
          <a:xfrm>
            <a:off x="6092824" y="1899031"/>
            <a:ext cx="2377006" cy="2377006"/>
          </a:xfrm>
          <a:prstGeom prst="ellipse">
            <a:avLst/>
          </a:prstGeom>
          <a:solidFill>
            <a:schemeClr val="bg1"/>
          </a:solidFill>
          <a:ln w="38100">
            <a:solidFill>
              <a:srgbClr val="036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7E62AFD-DF7F-4F4D-B189-F3E7701E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615" y="2398070"/>
            <a:ext cx="2147423" cy="1394684"/>
          </a:xfrm>
          <a:prstGeom prst="rect">
            <a:avLst/>
          </a:prstGeom>
        </p:spPr>
      </p:pic>
      <p:pic>
        <p:nvPicPr>
          <p:cNvPr id="17" name="bubble wrap">
            <a:extLst>
              <a:ext uri="{FF2B5EF4-FFF2-40B4-BE49-F238E27FC236}">
                <a16:creationId xmlns:a16="http://schemas.microsoft.com/office/drawing/2014/main" id="{69866A6C-9A2F-4763-A350-6411F1907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105" y="3792754"/>
            <a:ext cx="886426" cy="620729"/>
          </a:xfrm>
          <a:prstGeom prst="rect">
            <a:avLst/>
          </a:prstGeom>
        </p:spPr>
      </p:pic>
      <p:pic>
        <p:nvPicPr>
          <p:cNvPr id="19" name="carpet">
            <a:extLst>
              <a:ext uri="{FF2B5EF4-FFF2-40B4-BE49-F238E27FC236}">
                <a16:creationId xmlns:a16="http://schemas.microsoft.com/office/drawing/2014/main" id="{F12EFF20-C0B3-42AC-86CC-02370E1AE3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2366" y="5102183"/>
            <a:ext cx="947903" cy="550169"/>
          </a:xfrm>
          <a:prstGeom prst="rect">
            <a:avLst/>
          </a:prstGeom>
        </p:spPr>
      </p:pic>
      <p:pic>
        <p:nvPicPr>
          <p:cNvPr id="22" name="wood">
            <a:extLst>
              <a:ext uri="{FF2B5EF4-FFF2-40B4-BE49-F238E27FC236}">
                <a16:creationId xmlns:a16="http://schemas.microsoft.com/office/drawing/2014/main" id="{2BEB797F-06C4-428C-B940-B196475C6E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397" t="10179" r="19164" b="39704"/>
          <a:stretch/>
        </p:blipFill>
        <p:spPr>
          <a:xfrm>
            <a:off x="3657008" y="3614674"/>
            <a:ext cx="886427" cy="886427"/>
          </a:xfrm>
          <a:prstGeom prst="flowChartConnector">
            <a:avLst/>
          </a:prstGeom>
        </p:spPr>
      </p:pic>
      <p:pic>
        <p:nvPicPr>
          <p:cNvPr id="24" name="ice">
            <a:extLst>
              <a:ext uri="{FF2B5EF4-FFF2-40B4-BE49-F238E27FC236}">
                <a16:creationId xmlns:a16="http://schemas.microsoft.com/office/drawing/2014/main" id="{F8CA1798-AC85-4D12-A89F-D410891F72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44" r="14644"/>
          <a:stretch/>
        </p:blipFill>
        <p:spPr>
          <a:xfrm>
            <a:off x="846473" y="4996702"/>
            <a:ext cx="886426" cy="886426"/>
          </a:xfrm>
          <a:prstGeom prst="flowChartConnector">
            <a:avLst/>
          </a:prstGeom>
        </p:spPr>
      </p:pic>
      <p:pic>
        <p:nvPicPr>
          <p:cNvPr id="26" name="sand paper">
            <a:extLst>
              <a:ext uri="{FF2B5EF4-FFF2-40B4-BE49-F238E27FC236}">
                <a16:creationId xmlns:a16="http://schemas.microsoft.com/office/drawing/2014/main" id="{6F8F7B52-630A-4F37-81B9-04E92BB91C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flipH="1">
            <a:off x="847250" y="3633067"/>
            <a:ext cx="724570" cy="886424"/>
          </a:xfrm>
          <a:prstGeom prst="rect">
            <a:avLst/>
          </a:prstGeom>
        </p:spPr>
      </p:pic>
      <p:sp>
        <p:nvSpPr>
          <p:cNvPr id="27" name="Rectangle 26">
            <a:extLst>
              <a:ext uri="{FF2B5EF4-FFF2-40B4-BE49-F238E27FC236}">
                <a16:creationId xmlns:a16="http://schemas.microsoft.com/office/drawing/2014/main" id="{1843DA4F-7195-46F8-88F1-AAF617F7F840}"/>
              </a:ext>
            </a:extLst>
          </p:cNvPr>
          <p:cNvSpPr/>
          <p:nvPr/>
        </p:nvSpPr>
        <p:spPr>
          <a:xfrm>
            <a:off x="4995377" y="5070583"/>
            <a:ext cx="1590706" cy="984885"/>
          </a:xfrm>
          <a:prstGeom prst="rect">
            <a:avLst/>
          </a:prstGeom>
        </p:spPr>
        <p:txBody>
          <a:bodyPr wrap="square" lIns="0" tIns="0" rIns="0" bIns="0">
            <a:spAutoFit/>
          </a:bodyPr>
          <a:lstStyle/>
          <a:p>
            <a:pPr algn="ctr"/>
            <a:r>
              <a:rPr lang="en-GB" sz="1600" b="1" dirty="0">
                <a:latin typeface="Twinkl SemiBold" pitchFamily="2" charset="0"/>
              </a:rPr>
              <a:t>Lots of friction </a:t>
            </a:r>
          </a:p>
          <a:p>
            <a:pPr algn="ctr"/>
            <a:r>
              <a:rPr lang="en-GB" sz="1600" dirty="0">
                <a:latin typeface="Twinkl" pitchFamily="50" charset="0"/>
              </a:rPr>
              <a:t>sandpaper </a:t>
            </a:r>
          </a:p>
          <a:p>
            <a:pPr algn="ctr"/>
            <a:r>
              <a:rPr lang="en-GB" sz="1600" dirty="0">
                <a:latin typeface="Twinkl" pitchFamily="50" charset="0"/>
              </a:rPr>
              <a:t>bubble wrap</a:t>
            </a:r>
          </a:p>
          <a:p>
            <a:pPr algn="ctr"/>
            <a:r>
              <a:rPr lang="en-GB" sz="1600" dirty="0">
                <a:latin typeface="Twinkl" pitchFamily="50" charset="0"/>
              </a:rPr>
              <a:t>carpet</a:t>
            </a:r>
          </a:p>
        </p:txBody>
      </p:sp>
      <p:sp>
        <p:nvSpPr>
          <p:cNvPr id="28" name="Rectangle 27">
            <a:extLst>
              <a:ext uri="{FF2B5EF4-FFF2-40B4-BE49-F238E27FC236}">
                <a16:creationId xmlns:a16="http://schemas.microsoft.com/office/drawing/2014/main" id="{99384DBD-0FC9-4ED5-A8FC-4CB3DBA87CE2}"/>
              </a:ext>
            </a:extLst>
          </p:cNvPr>
          <p:cNvSpPr/>
          <p:nvPr/>
        </p:nvSpPr>
        <p:spPr>
          <a:xfrm>
            <a:off x="6586083" y="5070583"/>
            <a:ext cx="2105244" cy="738664"/>
          </a:xfrm>
          <a:prstGeom prst="rect">
            <a:avLst/>
          </a:prstGeom>
        </p:spPr>
        <p:txBody>
          <a:bodyPr wrap="square" lIns="0" tIns="0" rIns="0" bIns="0">
            <a:spAutoFit/>
          </a:bodyPr>
          <a:lstStyle/>
          <a:p>
            <a:pPr algn="ctr"/>
            <a:r>
              <a:rPr lang="en-GB" sz="1600" b="1" dirty="0">
                <a:latin typeface="Twinkl SemiBold" pitchFamily="2" charset="0"/>
              </a:rPr>
              <a:t>Little friction</a:t>
            </a:r>
          </a:p>
          <a:p>
            <a:pPr algn="ctr"/>
            <a:r>
              <a:rPr lang="en-GB" sz="1600" dirty="0">
                <a:latin typeface="Twinkl" pitchFamily="50" charset="0"/>
              </a:rPr>
              <a:t>shiny wooden floor</a:t>
            </a:r>
          </a:p>
          <a:p>
            <a:pPr algn="ctr"/>
            <a:r>
              <a:rPr lang="en-GB" sz="1600" dirty="0">
                <a:latin typeface="Twinkl" pitchFamily="50" charset="0"/>
              </a:rPr>
              <a:t>ice</a:t>
            </a:r>
          </a:p>
        </p:txBody>
      </p:sp>
      <p:sp>
        <p:nvSpPr>
          <p:cNvPr id="14" name="Rectangle 13">
            <a:extLst>
              <a:ext uri="{FF2B5EF4-FFF2-40B4-BE49-F238E27FC236}">
                <a16:creationId xmlns:a16="http://schemas.microsoft.com/office/drawing/2014/main" id="{343A294B-DB79-4CE7-98EB-8EB2F11348D4}"/>
              </a:ext>
            </a:extLst>
          </p:cNvPr>
          <p:cNvSpPr/>
          <p:nvPr/>
        </p:nvSpPr>
        <p:spPr>
          <a:xfrm>
            <a:off x="1925577" y="4478952"/>
            <a:ext cx="1222763" cy="246221"/>
          </a:xfrm>
          <a:prstGeom prst="rect">
            <a:avLst/>
          </a:prstGeom>
        </p:spPr>
        <p:txBody>
          <a:bodyPr wrap="square" lIns="0" tIns="0" rIns="0" bIns="0">
            <a:spAutoFit/>
          </a:bodyPr>
          <a:lstStyle/>
          <a:p>
            <a:r>
              <a:rPr lang="en-GB" sz="1600" dirty="0">
                <a:latin typeface="Twinkl" pitchFamily="50" charset="0"/>
              </a:rPr>
              <a:t>bubble wrap</a:t>
            </a:r>
          </a:p>
        </p:txBody>
      </p:sp>
      <p:sp>
        <p:nvSpPr>
          <p:cNvPr id="15" name="Rectangle 14">
            <a:extLst>
              <a:ext uri="{FF2B5EF4-FFF2-40B4-BE49-F238E27FC236}">
                <a16:creationId xmlns:a16="http://schemas.microsoft.com/office/drawing/2014/main" id="{1309F3B7-77EE-4947-97A6-DF6052139367}"/>
              </a:ext>
            </a:extLst>
          </p:cNvPr>
          <p:cNvSpPr/>
          <p:nvPr/>
        </p:nvSpPr>
        <p:spPr>
          <a:xfrm>
            <a:off x="1964935" y="5883128"/>
            <a:ext cx="1222763" cy="246221"/>
          </a:xfrm>
          <a:prstGeom prst="rect">
            <a:avLst/>
          </a:prstGeom>
        </p:spPr>
        <p:txBody>
          <a:bodyPr wrap="square" lIns="0" tIns="0" rIns="0" bIns="0">
            <a:spAutoFit/>
          </a:bodyPr>
          <a:lstStyle/>
          <a:p>
            <a:pPr algn="ctr"/>
            <a:r>
              <a:rPr lang="en-GB" sz="1600" dirty="0">
                <a:latin typeface="Twinkl" pitchFamily="50" charset="0"/>
              </a:rPr>
              <a:t>carpet</a:t>
            </a:r>
          </a:p>
        </p:txBody>
      </p:sp>
      <p:sp>
        <p:nvSpPr>
          <p:cNvPr id="16" name="Rectangle 15">
            <a:extLst>
              <a:ext uri="{FF2B5EF4-FFF2-40B4-BE49-F238E27FC236}">
                <a16:creationId xmlns:a16="http://schemas.microsoft.com/office/drawing/2014/main" id="{849A3CD0-0067-46DE-9976-3929330B04C8}"/>
              </a:ext>
            </a:extLst>
          </p:cNvPr>
          <p:cNvSpPr/>
          <p:nvPr/>
        </p:nvSpPr>
        <p:spPr>
          <a:xfrm>
            <a:off x="3017913" y="4484252"/>
            <a:ext cx="2164615" cy="246221"/>
          </a:xfrm>
          <a:prstGeom prst="rect">
            <a:avLst/>
          </a:prstGeom>
        </p:spPr>
        <p:txBody>
          <a:bodyPr wrap="square" lIns="0" tIns="0" rIns="0" bIns="0">
            <a:spAutoFit/>
          </a:bodyPr>
          <a:lstStyle/>
          <a:p>
            <a:pPr algn="ctr"/>
            <a:r>
              <a:rPr lang="en-GB" sz="1600" dirty="0">
                <a:latin typeface="Twinkl" pitchFamily="50" charset="0"/>
              </a:rPr>
              <a:t>shiny wooden floor</a:t>
            </a:r>
          </a:p>
        </p:txBody>
      </p:sp>
      <p:sp>
        <p:nvSpPr>
          <p:cNvPr id="18" name="Rectangle 17">
            <a:extLst>
              <a:ext uri="{FF2B5EF4-FFF2-40B4-BE49-F238E27FC236}">
                <a16:creationId xmlns:a16="http://schemas.microsoft.com/office/drawing/2014/main" id="{680E9CD4-08BA-4D2E-9DD0-427BA08D846C}"/>
              </a:ext>
            </a:extLst>
          </p:cNvPr>
          <p:cNvSpPr/>
          <p:nvPr/>
        </p:nvSpPr>
        <p:spPr>
          <a:xfrm>
            <a:off x="702814" y="5910860"/>
            <a:ext cx="1222763" cy="246221"/>
          </a:xfrm>
          <a:prstGeom prst="rect">
            <a:avLst/>
          </a:prstGeom>
        </p:spPr>
        <p:txBody>
          <a:bodyPr wrap="square" lIns="0" tIns="0" rIns="0" bIns="0">
            <a:spAutoFit/>
          </a:bodyPr>
          <a:lstStyle/>
          <a:p>
            <a:pPr algn="ctr"/>
            <a:r>
              <a:rPr lang="en-GB" sz="1600" dirty="0">
                <a:latin typeface="Twinkl" pitchFamily="50" charset="0"/>
              </a:rPr>
              <a:t>ice</a:t>
            </a:r>
          </a:p>
        </p:txBody>
      </p:sp>
      <p:sp>
        <p:nvSpPr>
          <p:cNvPr id="20" name="Rectangle 19">
            <a:extLst>
              <a:ext uri="{FF2B5EF4-FFF2-40B4-BE49-F238E27FC236}">
                <a16:creationId xmlns:a16="http://schemas.microsoft.com/office/drawing/2014/main" id="{56125A4C-49B1-420C-9700-4CE55AEDC03D}"/>
              </a:ext>
            </a:extLst>
          </p:cNvPr>
          <p:cNvSpPr/>
          <p:nvPr/>
        </p:nvSpPr>
        <p:spPr>
          <a:xfrm>
            <a:off x="510134" y="4478951"/>
            <a:ext cx="1222763" cy="246221"/>
          </a:xfrm>
          <a:prstGeom prst="rect">
            <a:avLst/>
          </a:prstGeom>
        </p:spPr>
        <p:txBody>
          <a:bodyPr wrap="square" lIns="0" tIns="0" rIns="0" bIns="0">
            <a:spAutoFit/>
          </a:bodyPr>
          <a:lstStyle/>
          <a:p>
            <a:pPr algn="ctr"/>
            <a:r>
              <a:rPr lang="en-GB" sz="1600" dirty="0">
                <a:latin typeface="Twinkl" pitchFamily="50" charset="0"/>
              </a:rPr>
              <a:t>sandpaper</a:t>
            </a:r>
          </a:p>
        </p:txBody>
      </p:sp>
    </p:spTree>
    <p:extLst>
      <p:ext uri="{BB962C8B-B14F-4D97-AF65-F5344CB8AC3E}">
        <p14:creationId xmlns:p14="http://schemas.microsoft.com/office/powerpoint/2010/main" val="386535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xEl>
                                              <p:pRg st="1" end="1"/>
                                            </p:txEl>
                                          </p:spTgt>
                                        </p:tgtEl>
                                        <p:attrNameLst>
                                          <p:attrName>style.visibility</p:attrName>
                                        </p:attrNameLst>
                                      </p:cBhvr>
                                      <p:to>
                                        <p:strVal val="visible"/>
                                      </p:to>
                                    </p:set>
                                    <p:animEffect transition="in" filter="fade">
                                      <p:cBhvr>
                                        <p:cTn id="23" dur="500"/>
                                        <p:tgtEl>
                                          <p:spTgt spid="27">
                                            <p:txEl>
                                              <p:pRg st="1" end="1"/>
                                            </p:txEl>
                                          </p:spTgt>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xEl>
                                              <p:pRg st="2" end="2"/>
                                            </p:txEl>
                                          </p:spTgt>
                                        </p:tgtEl>
                                        <p:attrNameLst>
                                          <p:attrName>style.visibility</p:attrName>
                                        </p:attrNameLst>
                                      </p:cBhvr>
                                      <p:to>
                                        <p:strVal val="visible"/>
                                      </p:to>
                                    </p:set>
                                    <p:animEffect transition="in" filter="fade">
                                      <p:cBhvr>
                                        <p:cTn id="29" dur="500"/>
                                        <p:tgtEl>
                                          <p:spTgt spid="27">
                                            <p:txEl>
                                              <p:pRg st="2" end="2"/>
                                            </p:txEl>
                                          </p:spTgt>
                                        </p:tgtEl>
                                      </p:cBhvr>
                                    </p:animEffect>
                                  </p:childTnLst>
                                </p:cTn>
                              </p:par>
                            </p:childTnLst>
                          </p:cTn>
                        </p:par>
                      </p:childTnLst>
                    </p:cTn>
                  </p:par>
                </p:childTnLst>
              </p:cTn>
              <p:nextCondLst>
                <p:cond evt="onClick" delay="0">
                  <p:tgtEl>
                    <p:spTgt spid="17"/>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xEl>
                                              <p:pRg st="3" end="3"/>
                                            </p:txEl>
                                          </p:spTgt>
                                        </p:tgtEl>
                                        <p:attrNameLst>
                                          <p:attrName>style.visibility</p:attrName>
                                        </p:attrNameLst>
                                      </p:cBhvr>
                                      <p:to>
                                        <p:strVal val="visible"/>
                                      </p:to>
                                    </p:set>
                                    <p:animEffect transition="in" filter="fade">
                                      <p:cBhvr>
                                        <p:cTn id="35" dur="500"/>
                                        <p:tgtEl>
                                          <p:spTgt spid="27">
                                            <p:txEl>
                                              <p:pRg st="3" end="3"/>
                                            </p:txEl>
                                          </p:spTgt>
                                        </p:tgtEl>
                                      </p:cBhvr>
                                    </p:animEffect>
                                  </p:child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8">
                                            <p:txEl>
                                              <p:pRg st="1" end="1"/>
                                            </p:txEl>
                                          </p:spTgt>
                                        </p:tgtEl>
                                        <p:attrNameLst>
                                          <p:attrName>style.visibility</p:attrName>
                                        </p:attrNameLst>
                                      </p:cBhvr>
                                      <p:to>
                                        <p:strVal val="visible"/>
                                      </p:to>
                                    </p:set>
                                    <p:animEffect transition="in" filter="fade">
                                      <p:cBhvr>
                                        <p:cTn id="41" dur="500"/>
                                        <p:tgtEl>
                                          <p:spTgt spid="28">
                                            <p:txEl>
                                              <p:pRg st="1" end="1"/>
                                            </p:txEl>
                                          </p:spTgt>
                                        </p:tgtEl>
                                      </p:cBhvr>
                                    </p:animEffec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xEl>
                                              <p:pRg st="2" end="2"/>
                                            </p:txEl>
                                          </p:spTgt>
                                        </p:tgtEl>
                                        <p:attrNameLst>
                                          <p:attrName>style.visibility</p:attrName>
                                        </p:attrNameLst>
                                      </p:cBhvr>
                                      <p:to>
                                        <p:strVal val="visible"/>
                                      </p:to>
                                    </p:set>
                                    <p:animEffect transition="in" filter="fade">
                                      <p:cBhvr>
                                        <p:cTn id="47" dur="500"/>
                                        <p:tgtEl>
                                          <p:spTgt spid="28">
                                            <p:txEl>
                                              <p:pRg st="2" end="2"/>
                                            </p:txEl>
                                          </p:spTgt>
                                        </p:tgtEl>
                                      </p:cBhvr>
                                    </p:animEffect>
                                  </p:childTnLst>
                                </p:cTn>
                              </p:par>
                            </p:childTnLst>
                          </p:cTn>
                        </p:par>
                      </p:childTnLst>
                    </p:cTn>
                  </p:par>
                </p:childTnLst>
              </p:cTn>
              <p:nextCondLst>
                <p:cond evt="onClick" delay="0">
                  <p:tgtEl>
                    <p:spTgt spid="24"/>
                  </p:tgtEl>
                </p:cond>
              </p:nextCondLst>
            </p:seq>
          </p:childTnLst>
        </p:cTn>
      </p:par>
    </p:tnLst>
    <p:bldLst>
      <p:bldP spid="13"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B4B4E-4491-41B7-B350-A89742461A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36" t="29420" r="39756"/>
          <a:stretch/>
        </p:blipFill>
        <p:spPr>
          <a:xfrm>
            <a:off x="4567474" y="1898553"/>
            <a:ext cx="3820876" cy="3820876"/>
          </a:xfrm>
          <a:prstGeom prst="flowChartConnector">
            <a:avLst/>
          </a:prstGeom>
        </p:spPr>
      </p:pic>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Pradeep</a:t>
            </a:r>
          </a:p>
        </p:txBody>
      </p:sp>
      <p:sp>
        <p:nvSpPr>
          <p:cNvPr id="5" name="Rectangle 4"/>
          <p:cNvSpPr/>
          <p:nvPr/>
        </p:nvSpPr>
        <p:spPr>
          <a:xfrm>
            <a:off x="755650" y="1899031"/>
            <a:ext cx="4196596" cy="2708434"/>
          </a:xfrm>
          <a:prstGeom prst="rect">
            <a:avLst/>
          </a:prstGeom>
        </p:spPr>
        <p:txBody>
          <a:bodyPr wrap="square" lIns="0" tIns="0" rIns="0" bIns="0">
            <a:spAutoFit/>
          </a:bodyPr>
          <a:lstStyle/>
          <a:p>
            <a:r>
              <a:rPr lang="en-GB" sz="1600" dirty="0">
                <a:latin typeface="Twinkl" pitchFamily="50" charset="0"/>
              </a:rPr>
              <a:t>Pradeep fell over because the ground outside his front door was icy. His shoes didn’t have much of a bumpy pattern on them. This meant that not much friction was produced and he fell over.</a:t>
            </a:r>
          </a:p>
          <a:p>
            <a:endParaRPr lang="en-GB" sz="1600" dirty="0">
              <a:latin typeface="Twinkl" pitchFamily="50" charset="0"/>
            </a:endParaRPr>
          </a:p>
          <a:p>
            <a:r>
              <a:rPr lang="en-GB" sz="1600" dirty="0">
                <a:latin typeface="Twinkl" pitchFamily="50" charset="0"/>
              </a:rPr>
              <a:t>Pradeep decided that next time it was </a:t>
            </a:r>
            <a:br>
              <a:rPr lang="en-GB" sz="1600" dirty="0">
                <a:latin typeface="Twinkl" pitchFamily="50" charset="0"/>
              </a:rPr>
            </a:br>
            <a:r>
              <a:rPr lang="en-GB" sz="1600" dirty="0">
                <a:latin typeface="Twinkl" pitchFamily="50" charset="0"/>
              </a:rPr>
              <a:t>icy, he would wear his wellington boots which have lots of grip on the bottom. </a:t>
            </a:r>
            <a:br>
              <a:rPr lang="en-GB" sz="1600" dirty="0">
                <a:latin typeface="Twinkl" pitchFamily="50" charset="0"/>
              </a:rPr>
            </a:br>
            <a:r>
              <a:rPr lang="en-GB" sz="1600" dirty="0">
                <a:latin typeface="Twinkl" pitchFamily="50" charset="0"/>
              </a:rPr>
              <a:t>He knew this would make lots of friction</a:t>
            </a:r>
            <a:br>
              <a:rPr lang="en-GB" sz="1600" dirty="0">
                <a:latin typeface="Twinkl" pitchFamily="50" charset="0"/>
              </a:rPr>
            </a:br>
            <a:r>
              <a:rPr lang="en-GB" sz="1600" dirty="0">
                <a:latin typeface="Twinkl" pitchFamily="50" charset="0"/>
              </a:rPr>
              <a:t> and help stop him from falling over.</a:t>
            </a:r>
          </a:p>
        </p:txBody>
      </p:sp>
      <p:sp>
        <p:nvSpPr>
          <p:cNvPr id="4" name="Oval 3">
            <a:extLst>
              <a:ext uri="{FF2B5EF4-FFF2-40B4-BE49-F238E27FC236}">
                <a16:creationId xmlns:a16="http://schemas.microsoft.com/office/drawing/2014/main" id="{DDB7726F-4C73-43DA-A886-CBFA70421B22}"/>
              </a:ext>
            </a:extLst>
          </p:cNvPr>
          <p:cNvSpPr/>
          <p:nvPr/>
        </p:nvSpPr>
        <p:spPr>
          <a:xfrm>
            <a:off x="4558578" y="1889657"/>
            <a:ext cx="3829772" cy="3829772"/>
          </a:xfrm>
          <a:prstGeom prst="ellipse">
            <a:avLst/>
          </a:prstGeom>
          <a:noFill/>
          <a:ln w="38100">
            <a:solidFill>
              <a:srgbClr val="036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BE7CADB-9E86-44FA-B2A3-35B23EB0B9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0997" y="3694872"/>
            <a:ext cx="3829772" cy="2397953"/>
          </a:xfrm>
          <a:prstGeom prst="rect">
            <a:avLst/>
          </a:prstGeom>
        </p:spPr>
      </p:pic>
    </p:spTree>
    <p:extLst>
      <p:ext uri="{BB962C8B-B14F-4D97-AF65-F5344CB8AC3E}">
        <p14:creationId xmlns:p14="http://schemas.microsoft.com/office/powerpoint/2010/main" val="3428671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What Have We Learnt?</a:t>
            </a:r>
          </a:p>
        </p:txBody>
      </p:sp>
      <p:sp>
        <p:nvSpPr>
          <p:cNvPr id="5" name="Rectangle 4"/>
          <p:cNvSpPr/>
          <p:nvPr/>
        </p:nvSpPr>
        <p:spPr>
          <a:xfrm>
            <a:off x="751123" y="1860737"/>
            <a:ext cx="7632700" cy="1529969"/>
          </a:xfrm>
          <a:prstGeom prst="rect">
            <a:avLst/>
          </a:prstGeom>
          <a:solidFill>
            <a:srgbClr val="FFFFFF"/>
          </a:solidFill>
          <a:ln w="28575">
            <a:solidFill>
              <a:srgbClr val="03669D"/>
            </a:solidFill>
          </a:ln>
        </p:spPr>
        <p:txBody>
          <a:bodyPr wrap="square" lIns="0" tIns="0" rIns="0" bIns="0" anchor="ctr">
            <a:noAutofit/>
          </a:bodyPr>
          <a:lstStyle/>
          <a:p>
            <a:pPr algn="ctr"/>
            <a:r>
              <a:rPr lang="en-GB" sz="1600" dirty="0">
                <a:latin typeface="Twinkl" pitchFamily="50" charset="0"/>
              </a:rPr>
              <a:t>Friction is a force.</a:t>
            </a:r>
          </a:p>
          <a:p>
            <a:pPr algn="ctr"/>
            <a:endParaRPr lang="en-GB" sz="1600" dirty="0">
              <a:solidFill>
                <a:srgbClr val="FF0000"/>
              </a:solidFill>
              <a:latin typeface="Twinkl" pitchFamily="50" charset="0"/>
            </a:endParaRPr>
          </a:p>
          <a:p>
            <a:pPr algn="ctr"/>
            <a:r>
              <a:rPr lang="en-GB" sz="1600" dirty="0">
                <a:latin typeface="Twinkl" pitchFamily="50" charset="0"/>
              </a:rPr>
              <a:t>The smoother the surface the less</a:t>
            </a:r>
            <a:r>
              <a:rPr lang="en-GB" sz="1600" dirty="0">
                <a:solidFill>
                  <a:srgbClr val="FF0000"/>
                </a:solidFill>
                <a:latin typeface="Twinkl" pitchFamily="50" charset="0"/>
              </a:rPr>
              <a:t>       </a:t>
            </a:r>
            <a:r>
              <a:rPr lang="en-GB" sz="1600" dirty="0">
                <a:latin typeface="Twinkl" pitchFamily="50" charset="0"/>
              </a:rPr>
              <a:t>friction      there will be.</a:t>
            </a:r>
          </a:p>
          <a:p>
            <a:pPr algn="ctr"/>
            <a:endParaRPr lang="en-GB" sz="1600" dirty="0">
              <a:latin typeface="Twinkl" pitchFamily="50" charset="0"/>
            </a:endParaRPr>
          </a:p>
          <a:p>
            <a:pPr algn="ctr"/>
            <a:r>
              <a:rPr lang="en-GB" sz="1600" dirty="0">
                <a:latin typeface="Twinkl" pitchFamily="50" charset="0"/>
              </a:rPr>
              <a:t>Friction produces heat.</a:t>
            </a:r>
          </a:p>
        </p:txBody>
      </p:sp>
      <p:sp>
        <p:nvSpPr>
          <p:cNvPr id="11" name="Rectangle 10">
            <a:extLst>
              <a:ext uri="{FF2B5EF4-FFF2-40B4-BE49-F238E27FC236}">
                <a16:creationId xmlns:a16="http://schemas.microsoft.com/office/drawing/2014/main" id="{57CB0E7F-35BF-445C-B694-777126CAFA05}"/>
              </a:ext>
            </a:extLst>
          </p:cNvPr>
          <p:cNvSpPr/>
          <p:nvPr/>
        </p:nvSpPr>
        <p:spPr>
          <a:xfrm>
            <a:off x="4862145" y="1995856"/>
            <a:ext cx="769458" cy="263768"/>
          </a:xfrm>
          <a:prstGeom prst="rect">
            <a:avLst/>
          </a:prstGeom>
          <a:solidFill>
            <a:srgbClr val="FFFFFF"/>
          </a:solidFill>
          <a:ln w="28575">
            <a:noFill/>
          </a:ln>
        </p:spPr>
        <p:txBody>
          <a:bodyPr wrap="square" lIns="0" tIns="0" rIns="0" bIns="0" anchor="ctr">
            <a:noAutofit/>
          </a:bodyPr>
          <a:lstStyle/>
          <a:p>
            <a:pPr algn="ctr"/>
            <a:r>
              <a:rPr lang="en-GB" sz="1600" dirty="0">
                <a:latin typeface="Twinkl" pitchFamily="50" charset="0"/>
              </a:rPr>
              <a:t>_____.</a:t>
            </a:r>
          </a:p>
        </p:txBody>
      </p:sp>
      <p:pic>
        <p:nvPicPr>
          <p:cNvPr id="4" name="Picture 3">
            <a:extLst>
              <a:ext uri="{FF2B5EF4-FFF2-40B4-BE49-F238E27FC236}">
                <a16:creationId xmlns:a16="http://schemas.microsoft.com/office/drawing/2014/main" id="{C0F6784B-4EA7-45B5-9EFC-2322C9620E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810" y="3614053"/>
            <a:ext cx="3546380" cy="2478772"/>
          </a:xfrm>
          <a:prstGeom prst="rect">
            <a:avLst/>
          </a:prstGeom>
        </p:spPr>
      </p:pic>
      <p:sp>
        <p:nvSpPr>
          <p:cNvPr id="6" name="Rectangle 5">
            <a:extLst>
              <a:ext uri="{FF2B5EF4-FFF2-40B4-BE49-F238E27FC236}">
                <a16:creationId xmlns:a16="http://schemas.microsoft.com/office/drawing/2014/main" id="{5E7C98E2-3512-4920-B777-7D151FF1E10E}"/>
              </a:ext>
            </a:extLst>
          </p:cNvPr>
          <p:cNvSpPr/>
          <p:nvPr/>
        </p:nvSpPr>
        <p:spPr>
          <a:xfrm>
            <a:off x="4925619" y="2493837"/>
            <a:ext cx="1105570" cy="263768"/>
          </a:xfrm>
          <a:prstGeom prst="rect">
            <a:avLst/>
          </a:prstGeom>
          <a:solidFill>
            <a:srgbClr val="FFFFFF"/>
          </a:solidFill>
          <a:ln w="28575">
            <a:noFill/>
          </a:ln>
        </p:spPr>
        <p:txBody>
          <a:bodyPr wrap="square" lIns="0" tIns="0" rIns="0" bIns="0" anchor="ctr">
            <a:noAutofit/>
          </a:bodyPr>
          <a:lstStyle/>
          <a:p>
            <a:pPr algn="ctr"/>
            <a:r>
              <a:rPr lang="en-GB" sz="1600" dirty="0">
                <a:latin typeface="Twinkl" pitchFamily="50" charset="0"/>
              </a:rPr>
              <a:t>________.</a:t>
            </a:r>
          </a:p>
        </p:txBody>
      </p:sp>
      <p:sp>
        <p:nvSpPr>
          <p:cNvPr id="7" name="Rectangle 6">
            <a:extLst>
              <a:ext uri="{FF2B5EF4-FFF2-40B4-BE49-F238E27FC236}">
                <a16:creationId xmlns:a16="http://schemas.microsoft.com/office/drawing/2014/main" id="{2790E794-D843-4E20-A842-4B98D9ABD788}"/>
              </a:ext>
            </a:extLst>
          </p:cNvPr>
          <p:cNvSpPr/>
          <p:nvPr/>
        </p:nvSpPr>
        <p:spPr>
          <a:xfrm>
            <a:off x="5093675" y="2969584"/>
            <a:ext cx="769458" cy="263768"/>
          </a:xfrm>
          <a:prstGeom prst="rect">
            <a:avLst/>
          </a:prstGeom>
          <a:solidFill>
            <a:srgbClr val="FFFFFF"/>
          </a:solidFill>
          <a:ln w="28575">
            <a:noFill/>
          </a:ln>
        </p:spPr>
        <p:txBody>
          <a:bodyPr wrap="square" lIns="0" tIns="0" rIns="0" bIns="0" anchor="ctr">
            <a:noAutofit/>
          </a:bodyPr>
          <a:lstStyle/>
          <a:p>
            <a:pPr algn="ctr"/>
            <a:r>
              <a:rPr lang="en-GB" sz="1600" dirty="0">
                <a:latin typeface="Twinkl" pitchFamily="50" charset="0"/>
              </a:rPr>
              <a:t>____.</a:t>
            </a:r>
          </a:p>
        </p:txBody>
      </p:sp>
    </p:spTree>
    <p:extLst>
      <p:ext uri="{BB962C8B-B14F-4D97-AF65-F5344CB8AC3E}">
        <p14:creationId xmlns:p14="http://schemas.microsoft.com/office/powerpoint/2010/main" val="216189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1230</TotalTime>
  <Words>501</Words>
  <Application>Microsoft Office PowerPoint</Application>
  <PresentationFormat>On-screen Show (4:3)</PresentationFormat>
  <Paragraphs>57</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Twinkl SemiBold</vt:lpstr>
      <vt:lpstr>Calibri</vt:lpstr>
      <vt:lpstr>Twinkl</vt:lpstr>
      <vt:lpstr>Office Theme</vt:lpstr>
      <vt:lpstr>PowerPoint Presentation</vt:lpstr>
      <vt:lpstr>An Icy Day</vt:lpstr>
      <vt:lpstr>An Icy Day</vt:lpstr>
      <vt:lpstr>What Is Friction?</vt:lpstr>
      <vt:lpstr>When Is Friction Useful?</vt:lpstr>
      <vt:lpstr>Different Surfaces</vt:lpstr>
      <vt:lpstr>Toy Car</vt:lpstr>
      <vt:lpstr>Pradeep</vt:lpstr>
      <vt:lpstr>What Have We Learnt?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Harvey Johnson</cp:lastModifiedBy>
  <cp:revision>19</cp:revision>
  <dcterms:created xsi:type="dcterms:W3CDTF">2018-11-21T12:26:34Z</dcterms:created>
  <dcterms:modified xsi:type="dcterms:W3CDTF">2019-02-22T16:15:04Z</dcterms:modified>
</cp:coreProperties>
</file>