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76" r:id="rId2"/>
    <p:sldId id="274" r:id="rId3"/>
    <p:sldId id="263" r:id="rId4"/>
    <p:sldId id="264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68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0" orient="horz" pos="1162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BB95"/>
    <a:srgbClr val="F0864A"/>
    <a:srgbClr val="FFE001"/>
    <a:srgbClr val="2CB7BC"/>
    <a:srgbClr val="4DB1E3"/>
    <a:srgbClr val="18A0DB"/>
    <a:srgbClr val="32B3A2"/>
    <a:srgbClr val="DE1E5A"/>
    <a:srgbClr val="BC0105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71" autoAdjust="0"/>
    <p:restoredTop sz="50093"/>
  </p:normalViewPr>
  <p:slideViewPr>
    <p:cSldViewPr snapToGrid="0" showGuides="1">
      <p:cViewPr varScale="1">
        <p:scale>
          <a:sx n="42" d="100"/>
          <a:sy n="42" d="100"/>
        </p:scale>
        <p:origin x="2016" y="176"/>
      </p:cViewPr>
      <p:guideLst>
        <p:guide orient="horz" pos="2137"/>
        <p:guide pos="2880"/>
        <p:guide pos="363"/>
        <p:guide orient="horz" pos="3974"/>
        <p:guide pos="5420"/>
        <p:guide orient="horz" pos="368"/>
        <p:guide pos="476"/>
        <p:guide orient="horz" pos="504"/>
        <p:guide orient="horz" pos="1162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52"/>
    </p:cViewPr>
  </p:sorter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77" r:id="rId5"/>
    <p:sldLayoutId id="2147483666" r:id="rId6"/>
    <p:sldLayoutId id="2147483669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C52D09-4AF4-4B12-B7B5-3D28CA8D2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063"/>
            <a:ext cx="9144000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4DB1E3"/>
              </a:solidFill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Science</a:t>
            </a:r>
            <a:r>
              <a:rPr lang="en-GB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| Year 5 | Forces | Air Resistance | Lesson 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Forces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Science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B3E270A-E3AD-47F0-9518-73508F6D40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7"/>
          <a:stretch/>
        </p:blipFill>
        <p:spPr>
          <a:xfrm>
            <a:off x="755648" y="1629175"/>
            <a:ext cx="7632700" cy="46795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Air Resistance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10A0BD-12CE-4C5C-973E-076E3FF033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1"/>
          <a:stretch/>
        </p:blipFill>
        <p:spPr>
          <a:xfrm>
            <a:off x="755650" y="4941116"/>
            <a:ext cx="7632700" cy="13676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5D0D776-406A-44E4-8CB6-D733630105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54" y="2194648"/>
            <a:ext cx="1681252" cy="1986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F04052E-69BB-4676-A035-E2934E54E6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9" y="3070370"/>
            <a:ext cx="2869399" cy="28814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ABE5D97-206A-4A0F-B1EC-D56565D2D720}"/>
              </a:ext>
            </a:extLst>
          </p:cNvPr>
          <p:cNvSpPr/>
          <p:nvPr/>
        </p:nvSpPr>
        <p:spPr>
          <a:xfrm>
            <a:off x="755646" y="1901168"/>
            <a:ext cx="3388515" cy="1001046"/>
          </a:xfrm>
          <a:prstGeom prst="rect">
            <a:avLst/>
          </a:prstGeom>
          <a:solidFill>
            <a:srgbClr val="F7B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r"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Air resistance can be a useful force, but it can also be unhelpful in certain situations.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49E2AD6-4815-46F1-B9B3-6340DFE3B5B1}"/>
              </a:ext>
            </a:extLst>
          </p:cNvPr>
          <p:cNvSpPr/>
          <p:nvPr/>
        </p:nvSpPr>
        <p:spPr>
          <a:xfrm>
            <a:off x="4311941" y="4741402"/>
            <a:ext cx="4080573" cy="1359436"/>
          </a:xfrm>
          <a:prstGeom prst="rect">
            <a:avLst/>
          </a:prstGeom>
          <a:solidFill>
            <a:srgbClr val="F7B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Look at the two diagrams below. Which one shows a </a:t>
            </a:r>
            <a:r>
              <a:rPr lang="en-GB" altLang="en-US" b="1" dirty="0">
                <a:solidFill>
                  <a:schemeClr val="tx1"/>
                </a:solidFill>
              </a:rPr>
              <a:t>useful</a:t>
            </a:r>
            <a:r>
              <a:rPr lang="en-GB" altLang="en-US" dirty="0">
                <a:solidFill>
                  <a:schemeClr val="tx1"/>
                </a:solidFill>
              </a:rPr>
              <a:t> effect of air resistance, and which one shows an </a:t>
            </a:r>
            <a:r>
              <a:rPr lang="en-GB" altLang="en-US" b="1" dirty="0">
                <a:solidFill>
                  <a:schemeClr val="tx1"/>
                </a:solidFill>
              </a:rPr>
              <a:t>unhelpful</a:t>
            </a:r>
            <a:r>
              <a:rPr lang="en-GB" altLang="en-US" dirty="0">
                <a:solidFill>
                  <a:schemeClr val="tx1"/>
                </a:solidFill>
              </a:rPr>
              <a:t> effect of air resistance?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="" xmlns:a16="http://schemas.microsoft.com/office/drawing/2014/main" id="{7CA3E68B-D50C-44DE-8A27-D146C306D619}"/>
              </a:ext>
            </a:extLst>
          </p:cNvPr>
          <p:cNvSpPr/>
          <p:nvPr/>
        </p:nvSpPr>
        <p:spPr>
          <a:xfrm>
            <a:off x="7399090" y="2004066"/>
            <a:ext cx="251670" cy="146058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Down 26">
            <a:extLst>
              <a:ext uri="{FF2B5EF4-FFF2-40B4-BE49-F238E27FC236}">
                <a16:creationId xmlns="" xmlns:a16="http://schemas.microsoft.com/office/drawing/2014/main" id="{5F455F13-5EB8-45FD-A5CB-2F0C54F4C813}"/>
              </a:ext>
            </a:extLst>
          </p:cNvPr>
          <p:cNvSpPr/>
          <p:nvPr/>
        </p:nvSpPr>
        <p:spPr>
          <a:xfrm rot="10800000">
            <a:off x="7399090" y="3568075"/>
            <a:ext cx="251670" cy="77229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30521A2-44D8-4141-A2F5-82BB9402BE91}"/>
              </a:ext>
            </a:extLst>
          </p:cNvPr>
          <p:cNvSpPr txBox="1"/>
          <p:nvPr/>
        </p:nvSpPr>
        <p:spPr>
          <a:xfrm>
            <a:off x="6627302" y="1634734"/>
            <a:ext cx="179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ysClr val="windowText" lastClr="000000"/>
                </a:solidFill>
              </a:rPr>
              <a:t>gravity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B00E3EB-A608-47B9-9085-688B56A86034}"/>
              </a:ext>
            </a:extLst>
          </p:cNvPr>
          <p:cNvSpPr txBox="1"/>
          <p:nvPr/>
        </p:nvSpPr>
        <p:spPr>
          <a:xfrm>
            <a:off x="6627302" y="4347860"/>
            <a:ext cx="179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ysClr val="windowText" lastClr="000000"/>
                </a:solidFill>
              </a:rPr>
              <a:t>air resistance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="" xmlns:a16="http://schemas.microsoft.com/office/drawing/2014/main" id="{63AC8831-9EA0-46CD-AB1D-E34F62BFF84A}"/>
              </a:ext>
            </a:extLst>
          </p:cNvPr>
          <p:cNvSpPr/>
          <p:nvPr/>
        </p:nvSpPr>
        <p:spPr>
          <a:xfrm rot="16200000">
            <a:off x="3108123" y="5473912"/>
            <a:ext cx="251670" cy="126673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E2CAD1B-62F1-4463-943B-029912750BC7}"/>
              </a:ext>
            </a:extLst>
          </p:cNvPr>
          <p:cNvSpPr txBox="1"/>
          <p:nvPr/>
        </p:nvSpPr>
        <p:spPr>
          <a:xfrm>
            <a:off x="889232" y="5914226"/>
            <a:ext cx="179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ysClr val="windowText" lastClr="000000"/>
                </a:solidFill>
              </a:rPr>
              <a:t>driving force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EE8361B-2670-48F3-ACC0-6E0F400097C6}"/>
              </a:ext>
            </a:extLst>
          </p:cNvPr>
          <p:cNvSpPr txBox="1"/>
          <p:nvPr/>
        </p:nvSpPr>
        <p:spPr>
          <a:xfrm>
            <a:off x="3528778" y="3635300"/>
            <a:ext cx="179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ysClr val="windowText" lastClr="000000"/>
                </a:solidFill>
              </a:rPr>
              <a:t>air resistance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="" xmlns:a16="http://schemas.microsoft.com/office/drawing/2014/main" id="{64D1F10F-24A2-49A3-BF8A-BA08F02F6C3E}"/>
              </a:ext>
            </a:extLst>
          </p:cNvPr>
          <p:cNvSpPr/>
          <p:nvPr/>
        </p:nvSpPr>
        <p:spPr>
          <a:xfrm rot="5400000">
            <a:off x="3154447" y="3543317"/>
            <a:ext cx="251670" cy="55329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83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  <p:bldP spid="31" grpId="0"/>
      <p:bldP spid="32" grpId="0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B3E270A-E3AD-47F0-9518-73508F6D40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7"/>
          <a:stretch/>
        </p:blipFill>
        <p:spPr>
          <a:xfrm>
            <a:off x="755648" y="1629175"/>
            <a:ext cx="7632700" cy="46795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Air Resistance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10A0BD-12CE-4C5C-973E-076E3FF033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1"/>
          <a:stretch/>
        </p:blipFill>
        <p:spPr>
          <a:xfrm>
            <a:off x="755650" y="4941116"/>
            <a:ext cx="7632700" cy="13676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5D0D776-406A-44E4-8CB6-D733630105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54" y="2194648"/>
            <a:ext cx="1681252" cy="1986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F04052E-69BB-4676-A035-E2934E54E6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9" y="3070370"/>
            <a:ext cx="2869399" cy="28814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ABE5D97-206A-4A0F-B1EC-D56565D2D720}"/>
              </a:ext>
            </a:extLst>
          </p:cNvPr>
          <p:cNvSpPr/>
          <p:nvPr/>
        </p:nvSpPr>
        <p:spPr>
          <a:xfrm>
            <a:off x="755646" y="1694575"/>
            <a:ext cx="4679310" cy="1291797"/>
          </a:xfrm>
          <a:prstGeom prst="rect">
            <a:avLst/>
          </a:prstGeom>
          <a:solidFill>
            <a:srgbClr val="F7B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r"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chemeClr val="tx1"/>
                </a:solidFill>
              </a:rPr>
              <a:t>Air resistance </a:t>
            </a:r>
            <a:r>
              <a:rPr lang="en-GB" altLang="en-US" dirty="0">
                <a:solidFill>
                  <a:schemeClr val="tx1"/>
                </a:solidFill>
              </a:rPr>
              <a:t>pushes up on the parachute, </a:t>
            </a:r>
            <a:r>
              <a:rPr lang="en-GB" altLang="en-US" b="1" dirty="0">
                <a:solidFill>
                  <a:schemeClr val="tx1"/>
                </a:solidFill>
              </a:rPr>
              <a:t>opposing</a:t>
            </a:r>
            <a:r>
              <a:rPr lang="en-GB" altLang="en-US" dirty="0">
                <a:solidFill>
                  <a:schemeClr val="tx1"/>
                </a:solidFill>
              </a:rPr>
              <a:t> the force of </a:t>
            </a:r>
            <a:r>
              <a:rPr lang="en-GB" altLang="en-US" b="1" dirty="0">
                <a:solidFill>
                  <a:schemeClr val="tx1"/>
                </a:solidFill>
              </a:rPr>
              <a:t>gravity</a:t>
            </a:r>
            <a:r>
              <a:rPr lang="en-GB" altLang="en-US" dirty="0">
                <a:solidFill>
                  <a:schemeClr val="tx1"/>
                </a:solidFill>
              </a:rPr>
              <a:t> and making the parachute and the person fall more slowly. This is a </a:t>
            </a:r>
            <a:r>
              <a:rPr lang="en-GB" altLang="en-US" b="1" dirty="0">
                <a:solidFill>
                  <a:schemeClr val="tx1"/>
                </a:solidFill>
              </a:rPr>
              <a:t>useful</a:t>
            </a:r>
            <a:r>
              <a:rPr lang="en-GB" altLang="en-US" dirty="0">
                <a:solidFill>
                  <a:schemeClr val="tx1"/>
                </a:solidFill>
              </a:rPr>
              <a:t> effect.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49E2AD6-4815-46F1-B9B3-6340DFE3B5B1}"/>
              </a:ext>
            </a:extLst>
          </p:cNvPr>
          <p:cNvSpPr/>
          <p:nvPr/>
        </p:nvSpPr>
        <p:spPr>
          <a:xfrm>
            <a:off x="4199899" y="4741402"/>
            <a:ext cx="4192616" cy="1495112"/>
          </a:xfrm>
          <a:prstGeom prst="rect">
            <a:avLst/>
          </a:prstGeom>
          <a:solidFill>
            <a:srgbClr val="F7B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But </a:t>
            </a:r>
            <a:r>
              <a:rPr lang="en-GB" altLang="en-US" b="1" dirty="0">
                <a:solidFill>
                  <a:schemeClr val="tx1"/>
                </a:solidFill>
              </a:rPr>
              <a:t>air resistance</a:t>
            </a:r>
            <a:r>
              <a:rPr lang="en-GB" altLang="en-US" dirty="0">
                <a:solidFill>
                  <a:schemeClr val="tx1"/>
                </a:solidFill>
              </a:rPr>
              <a:t> pushes the cyclist back, </a:t>
            </a:r>
            <a:r>
              <a:rPr lang="en-GB" altLang="en-US" b="1" dirty="0">
                <a:solidFill>
                  <a:schemeClr val="tx1"/>
                </a:solidFill>
              </a:rPr>
              <a:t>opposing</a:t>
            </a:r>
            <a:r>
              <a:rPr lang="en-GB" altLang="en-US" dirty="0">
                <a:solidFill>
                  <a:schemeClr val="tx1"/>
                </a:solidFill>
              </a:rPr>
              <a:t> the </a:t>
            </a:r>
            <a:r>
              <a:rPr lang="en-GB" altLang="en-US" b="1" dirty="0">
                <a:solidFill>
                  <a:schemeClr val="tx1"/>
                </a:solidFill>
              </a:rPr>
              <a:t>cyclist’s force</a:t>
            </a:r>
            <a:r>
              <a:rPr lang="en-GB" altLang="en-US" dirty="0">
                <a:solidFill>
                  <a:schemeClr val="tx1"/>
                </a:solidFill>
              </a:rPr>
              <a:t> from them pedalling the bicycle and making the bicycle travel more slowly. This is an </a:t>
            </a:r>
            <a:r>
              <a:rPr lang="en-GB" altLang="en-US" b="1" dirty="0">
                <a:solidFill>
                  <a:schemeClr val="tx1"/>
                </a:solidFill>
              </a:rPr>
              <a:t>unhelpful</a:t>
            </a:r>
            <a:r>
              <a:rPr lang="en-GB" altLang="en-US" dirty="0">
                <a:solidFill>
                  <a:schemeClr val="tx1"/>
                </a:solidFill>
              </a:rPr>
              <a:t> effect.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="" xmlns:a16="http://schemas.microsoft.com/office/drawing/2014/main" id="{7CA3E68B-D50C-44DE-8A27-D146C306D619}"/>
              </a:ext>
            </a:extLst>
          </p:cNvPr>
          <p:cNvSpPr/>
          <p:nvPr/>
        </p:nvSpPr>
        <p:spPr>
          <a:xfrm>
            <a:off x="7399090" y="2004066"/>
            <a:ext cx="251670" cy="146058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Down 26">
            <a:extLst>
              <a:ext uri="{FF2B5EF4-FFF2-40B4-BE49-F238E27FC236}">
                <a16:creationId xmlns="" xmlns:a16="http://schemas.microsoft.com/office/drawing/2014/main" id="{5F455F13-5EB8-45FD-A5CB-2F0C54F4C813}"/>
              </a:ext>
            </a:extLst>
          </p:cNvPr>
          <p:cNvSpPr/>
          <p:nvPr/>
        </p:nvSpPr>
        <p:spPr>
          <a:xfrm rot="10800000">
            <a:off x="7399090" y="3568075"/>
            <a:ext cx="251670" cy="77229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30521A2-44D8-4141-A2F5-82BB9402BE91}"/>
              </a:ext>
            </a:extLst>
          </p:cNvPr>
          <p:cNvSpPr txBox="1"/>
          <p:nvPr/>
        </p:nvSpPr>
        <p:spPr>
          <a:xfrm>
            <a:off x="6627302" y="1634734"/>
            <a:ext cx="179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ysClr val="windowText" lastClr="000000"/>
                </a:solidFill>
              </a:rPr>
              <a:t>gravity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B00E3EB-A608-47B9-9085-688B56A86034}"/>
              </a:ext>
            </a:extLst>
          </p:cNvPr>
          <p:cNvSpPr txBox="1"/>
          <p:nvPr/>
        </p:nvSpPr>
        <p:spPr>
          <a:xfrm>
            <a:off x="6627302" y="4347860"/>
            <a:ext cx="179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ysClr val="windowText" lastClr="000000"/>
                </a:solidFill>
              </a:rPr>
              <a:t>air resistance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="" xmlns:a16="http://schemas.microsoft.com/office/drawing/2014/main" id="{63AC8831-9EA0-46CD-AB1D-E34F62BFF84A}"/>
              </a:ext>
            </a:extLst>
          </p:cNvPr>
          <p:cNvSpPr/>
          <p:nvPr/>
        </p:nvSpPr>
        <p:spPr>
          <a:xfrm rot="16200000">
            <a:off x="3108123" y="5465523"/>
            <a:ext cx="251670" cy="126673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E2CAD1B-62F1-4463-943B-029912750BC7}"/>
              </a:ext>
            </a:extLst>
          </p:cNvPr>
          <p:cNvSpPr txBox="1"/>
          <p:nvPr/>
        </p:nvSpPr>
        <p:spPr>
          <a:xfrm>
            <a:off x="889232" y="5914226"/>
            <a:ext cx="179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ysClr val="windowText" lastClr="000000"/>
                </a:solidFill>
              </a:rPr>
              <a:t>driving force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EE8361B-2670-48F3-ACC0-6E0F400097C6}"/>
              </a:ext>
            </a:extLst>
          </p:cNvPr>
          <p:cNvSpPr txBox="1"/>
          <p:nvPr/>
        </p:nvSpPr>
        <p:spPr>
          <a:xfrm>
            <a:off x="4199898" y="3635300"/>
            <a:ext cx="179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ysClr val="windowText" lastClr="000000"/>
                </a:solidFill>
              </a:rPr>
              <a:t>air resistance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="" xmlns:a16="http://schemas.microsoft.com/office/drawing/2014/main" id="{64D1F10F-24A2-49A3-BF8A-BA08F02F6C3E}"/>
              </a:ext>
            </a:extLst>
          </p:cNvPr>
          <p:cNvSpPr/>
          <p:nvPr/>
        </p:nvSpPr>
        <p:spPr>
          <a:xfrm rot="5400000">
            <a:off x="3511167" y="3186597"/>
            <a:ext cx="251670" cy="126673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1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investigate the effects of air resistance.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48" y="34290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explain how air resistance affects moving objects.</a:t>
            </a:r>
          </a:p>
          <a:p>
            <a:r>
              <a:rPr lang="en-GB" dirty="0">
                <a:latin typeface="Twinkl" pitchFamily="50" charset="0"/>
              </a:rPr>
              <a:t>I can plan and conduct an investigation into the effects of air resistance.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6415A0D-2A89-4241-BD8D-F197A52C74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400" y="7738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96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investigate the effects of air resistance.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48" y="34290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explain how air resistance affects moving objects.</a:t>
            </a:r>
          </a:p>
          <a:p>
            <a:r>
              <a:rPr lang="en-GB" dirty="0">
                <a:latin typeface="Twinkl" pitchFamily="50" charset="0"/>
              </a:rPr>
              <a:t>I can plan and conduct an investigation into the effects of air resistance.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Gravity and Falling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CF26F3-47C2-4515-A37F-73C5F254FCC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7"/>
          <a:stretch/>
        </p:blipFill>
        <p:spPr>
          <a:xfrm>
            <a:off x="755650" y="1629175"/>
            <a:ext cx="7632700" cy="4463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86432D1-26B3-4686-A282-75985FF66D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03" y="3128292"/>
            <a:ext cx="818931" cy="830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8C5185E-2E6D-4209-9D2A-A533E6C116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3221372"/>
            <a:ext cx="935578" cy="9411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ABE5D97-206A-4A0F-B1EC-D56565D2D720}"/>
              </a:ext>
            </a:extLst>
          </p:cNvPr>
          <p:cNvSpPr/>
          <p:nvPr/>
        </p:nvSpPr>
        <p:spPr>
          <a:xfrm>
            <a:off x="2881618" y="1630886"/>
            <a:ext cx="3401736" cy="4241408"/>
          </a:xfrm>
          <a:prstGeom prst="rect">
            <a:avLst/>
          </a:prstGeom>
          <a:solidFill>
            <a:srgbClr val="F7B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You have learnt that </a:t>
            </a:r>
            <a:r>
              <a:rPr lang="en-GB" altLang="en-US" b="1" dirty="0">
                <a:solidFill>
                  <a:schemeClr val="tx1"/>
                </a:solidFill>
              </a:rPr>
              <a:t>gravity</a:t>
            </a:r>
            <a:r>
              <a:rPr lang="en-GB" altLang="en-US" dirty="0">
                <a:solidFill>
                  <a:schemeClr val="tx1"/>
                </a:solidFill>
              </a:rPr>
              <a:t> pulls objects towards the centre of the Earth. 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But do you think all objects are pulled as fast as each other?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These two balls are the </a:t>
            </a:r>
            <a:r>
              <a:rPr lang="en-GB" altLang="en-US" b="1" dirty="0">
                <a:solidFill>
                  <a:schemeClr val="tx1"/>
                </a:solidFill>
              </a:rPr>
              <a:t>same size</a:t>
            </a:r>
            <a:r>
              <a:rPr lang="en-GB" altLang="en-US" dirty="0">
                <a:solidFill>
                  <a:schemeClr val="tx1"/>
                </a:solidFill>
              </a:rPr>
              <a:t>, but one has a much </a:t>
            </a:r>
            <a:r>
              <a:rPr lang="en-GB" altLang="en-US" b="1" dirty="0">
                <a:solidFill>
                  <a:schemeClr val="tx1"/>
                </a:solidFill>
              </a:rPr>
              <a:t>greater mass</a:t>
            </a:r>
            <a:r>
              <a:rPr lang="en-GB" altLang="en-US" dirty="0">
                <a:solidFill>
                  <a:schemeClr val="tx1"/>
                </a:solidFill>
              </a:rPr>
              <a:t>. 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Do you think they will hit the ground at the </a:t>
            </a:r>
            <a:r>
              <a:rPr lang="en-GB" altLang="en-US" b="1" dirty="0">
                <a:solidFill>
                  <a:schemeClr val="tx1"/>
                </a:solidFill>
              </a:rPr>
              <a:t>same time</a:t>
            </a:r>
            <a:r>
              <a:rPr lang="en-GB" altLang="en-US" dirty="0">
                <a:solidFill>
                  <a:schemeClr val="tx1"/>
                </a:solidFill>
              </a:rPr>
              <a:t> when dropped from a height?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10122 0.003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-0.11268 0.000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4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Gravity and Falling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ABE5D97-206A-4A0F-B1EC-D56565D2D720}"/>
              </a:ext>
            </a:extLst>
          </p:cNvPr>
          <p:cNvSpPr/>
          <p:nvPr/>
        </p:nvSpPr>
        <p:spPr>
          <a:xfrm>
            <a:off x="576263" y="1629175"/>
            <a:ext cx="3844735" cy="4463650"/>
          </a:xfrm>
          <a:prstGeom prst="rect">
            <a:avLst/>
          </a:prstGeom>
          <a:solidFill>
            <a:srgbClr val="F7B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chemeClr val="tx1"/>
                </a:solidFill>
              </a:rPr>
              <a:t>Galileo Galilei </a:t>
            </a:r>
            <a:r>
              <a:rPr lang="en-GB" altLang="en-US" dirty="0">
                <a:solidFill>
                  <a:schemeClr val="tx1"/>
                </a:solidFill>
              </a:rPr>
              <a:t>(1564-1642) was an Italian scientist and mathematician who wondered about this.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In 1590, he decided to carry out an investigation to find the answer.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He climbed to the top of the Leaning Tower of Pisa with two balls of similar shape and size, but with different masses.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He dropped both of the balls from the top of the tower at the same time. Both balls hit the ground at the same time.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B42F934-08EA-4C85-BB7B-03D1E28F3D01}"/>
              </a:ext>
            </a:extLst>
          </p:cNvPr>
          <p:cNvGrpSpPr/>
          <p:nvPr/>
        </p:nvGrpSpPr>
        <p:grpSpPr>
          <a:xfrm>
            <a:off x="4420997" y="1629175"/>
            <a:ext cx="4146739" cy="4463650"/>
            <a:chOff x="4420997" y="1629175"/>
            <a:chExt cx="4146739" cy="446365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9CF26F3-47C2-4515-A37F-73C5F254F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7297" r="-371"/>
            <a:stretch/>
          </p:blipFill>
          <p:spPr>
            <a:xfrm>
              <a:off x="4420998" y="1629175"/>
              <a:ext cx="4146738" cy="446365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5A8B2C4A-E529-4548-9458-E5DD479CE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5" r="-1"/>
            <a:stretch/>
          </p:blipFill>
          <p:spPr>
            <a:xfrm>
              <a:off x="4420997" y="1983878"/>
              <a:ext cx="4109963" cy="4108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22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Gravity and Falling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ABE5D97-206A-4A0F-B1EC-D56565D2D720}"/>
              </a:ext>
            </a:extLst>
          </p:cNvPr>
          <p:cNvSpPr/>
          <p:nvPr/>
        </p:nvSpPr>
        <p:spPr>
          <a:xfrm>
            <a:off x="576262" y="1629175"/>
            <a:ext cx="3995737" cy="4463650"/>
          </a:xfrm>
          <a:prstGeom prst="rect">
            <a:avLst/>
          </a:prstGeom>
          <a:solidFill>
            <a:srgbClr val="F7B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Galileo's experiment proved that </a:t>
            </a:r>
            <a:r>
              <a:rPr lang="en-GB" altLang="en-US" b="1" dirty="0">
                <a:solidFill>
                  <a:schemeClr val="tx1"/>
                </a:solidFill>
              </a:rPr>
              <a:t>all objects fall at the same rate</a:t>
            </a:r>
            <a:r>
              <a:rPr lang="en-GB" altLang="en-US" dirty="0">
                <a:solidFill>
                  <a:schemeClr val="tx1"/>
                </a:solidFill>
              </a:rPr>
              <a:t>, no matter what their mass is.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But this can seem hard to believe!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Think about a feather and a hammer. If you dropped both objects at the same time, would they hit the ground at the same time?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A736DD-BA5F-4805-83B1-7356165FA613}"/>
              </a:ext>
            </a:extLst>
          </p:cNvPr>
          <p:cNvGrpSpPr/>
          <p:nvPr/>
        </p:nvGrpSpPr>
        <p:grpSpPr>
          <a:xfrm>
            <a:off x="4273429" y="1629175"/>
            <a:ext cx="4364614" cy="4463650"/>
            <a:chOff x="4273429" y="1629175"/>
            <a:chExt cx="4364614" cy="446365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9CF26F3-47C2-4515-A37F-73C5F254F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61" t="17297" r="-371"/>
            <a:stretch/>
          </p:blipFill>
          <p:spPr>
            <a:xfrm>
              <a:off x="4571999" y="1629175"/>
              <a:ext cx="3995737" cy="44636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A7A66B33-FB98-404B-A462-7ECC3A601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72982">
              <a:off x="4273429" y="2278354"/>
              <a:ext cx="2780076" cy="305918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B1B4E754-B388-4D6D-9CD5-7EA16A924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3929">
              <a:off x="6225112" y="2412580"/>
              <a:ext cx="2412931" cy="3412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554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Gravity and Falling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4909F5-3946-4C3D-851D-D19E7795A4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7"/>
          <a:stretch/>
        </p:blipFill>
        <p:spPr>
          <a:xfrm>
            <a:off x="755651" y="1629175"/>
            <a:ext cx="7632698" cy="44636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ABE5D97-206A-4A0F-B1EC-D56565D2D720}"/>
              </a:ext>
            </a:extLst>
          </p:cNvPr>
          <p:cNvSpPr/>
          <p:nvPr/>
        </p:nvSpPr>
        <p:spPr>
          <a:xfrm>
            <a:off x="755650" y="1712430"/>
            <a:ext cx="3223951" cy="1504047"/>
          </a:xfrm>
          <a:prstGeom prst="rect">
            <a:avLst/>
          </a:prstGeom>
          <a:solidFill>
            <a:srgbClr val="F7B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What do you think happened when astronauts stood on the Moon and dropped these two items at the same time?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E924058-F203-4B07-A469-8AB3F31112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350" y="1764711"/>
            <a:ext cx="3750401" cy="3866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D74BF6B-C6DF-4C7C-8866-A960A76DD7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2397">
            <a:off x="6166279" y="2905345"/>
            <a:ext cx="1271222" cy="1398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B8CDB03-6771-4B5A-BA34-CA1B5B7391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05" y="3369024"/>
            <a:ext cx="829225" cy="117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1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0.00122 0.21736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85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-0.00156 0.22315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Gravity and Falling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ABE5D97-206A-4A0F-B1EC-D56565D2D720}"/>
              </a:ext>
            </a:extLst>
          </p:cNvPr>
          <p:cNvSpPr/>
          <p:nvPr/>
        </p:nvSpPr>
        <p:spPr>
          <a:xfrm>
            <a:off x="755650" y="1629176"/>
            <a:ext cx="3351060" cy="4463650"/>
          </a:xfrm>
          <a:prstGeom prst="rect">
            <a:avLst/>
          </a:prstGeom>
          <a:solidFill>
            <a:srgbClr val="F7B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The feather and the hammer hit the surface of the Moon at the </a:t>
            </a:r>
            <a:r>
              <a:rPr lang="en-GB" altLang="en-US" b="1" dirty="0">
                <a:solidFill>
                  <a:schemeClr val="tx1"/>
                </a:solidFill>
              </a:rPr>
              <a:t>same time</a:t>
            </a:r>
            <a:r>
              <a:rPr lang="en-GB" altLang="en-US" dirty="0">
                <a:solidFill>
                  <a:schemeClr val="tx1"/>
                </a:solidFill>
              </a:rPr>
              <a:t>!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This proves that Galileo’s findings are correct.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Can you think why the two objects might fall at the same speed on the Moon but the feather falls so much more slowly on Earth?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What is different about the Moon and the Earth that could cause this to happen?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CAF19D9-4999-45B2-A357-FBE41D7EBC7B}"/>
              </a:ext>
            </a:extLst>
          </p:cNvPr>
          <p:cNvGrpSpPr/>
          <p:nvPr/>
        </p:nvGrpSpPr>
        <p:grpSpPr>
          <a:xfrm>
            <a:off x="4106709" y="1629175"/>
            <a:ext cx="4281639" cy="4463649"/>
            <a:chOff x="4106709" y="1629175"/>
            <a:chExt cx="4281639" cy="446364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284909F5-3946-4C3D-851D-D19E7795A4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04" t="17297"/>
            <a:stretch/>
          </p:blipFill>
          <p:spPr>
            <a:xfrm>
              <a:off x="4106709" y="1629175"/>
              <a:ext cx="4281639" cy="446364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8E924058-F203-4B07-A469-8AB3F311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2329" y="1924102"/>
              <a:ext cx="3750401" cy="38667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D74BF6B-C6DF-4C7C-8866-A960A76DD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78889">
              <a:off x="6936401" y="2830243"/>
              <a:ext cx="1271222" cy="139884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5B8CDB03-6771-4B5A-BA34-CA1B5B739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55420">
              <a:off x="7304049" y="3148806"/>
              <a:ext cx="829225" cy="1172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101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Air Resistance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CAF19D9-4999-45B2-A357-FBE41D7EBC7B}"/>
              </a:ext>
            </a:extLst>
          </p:cNvPr>
          <p:cNvGrpSpPr/>
          <p:nvPr/>
        </p:nvGrpSpPr>
        <p:grpSpPr>
          <a:xfrm>
            <a:off x="5536734" y="1629175"/>
            <a:ext cx="2957890" cy="4463649"/>
            <a:chOff x="5536734" y="1629175"/>
            <a:chExt cx="2957890" cy="446364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284909F5-3946-4C3D-851D-D19E7795A4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39" t="17297"/>
            <a:stretch/>
          </p:blipFill>
          <p:spPr>
            <a:xfrm>
              <a:off x="5536734" y="1629175"/>
              <a:ext cx="2851614" cy="446364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8E924058-F203-4B07-A469-8AB3F311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6734" y="2332127"/>
              <a:ext cx="2809503" cy="28966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D74BF6B-C6DF-4C7C-8866-A960A76DD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78889">
              <a:off x="7381892" y="2936145"/>
              <a:ext cx="952298" cy="104790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5B8CDB03-6771-4B5A-BA34-CA1B5B739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55420">
              <a:off x="7744788" y="3217469"/>
              <a:ext cx="621189" cy="878482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ABE5D97-206A-4A0F-B1EC-D56565D2D720}"/>
              </a:ext>
            </a:extLst>
          </p:cNvPr>
          <p:cNvSpPr/>
          <p:nvPr/>
        </p:nvSpPr>
        <p:spPr>
          <a:xfrm>
            <a:off x="755650" y="1629176"/>
            <a:ext cx="4781084" cy="4463650"/>
          </a:xfrm>
          <a:prstGeom prst="rect">
            <a:avLst/>
          </a:prstGeom>
          <a:solidFill>
            <a:srgbClr val="F7B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There is </a:t>
            </a:r>
            <a:r>
              <a:rPr lang="en-GB" altLang="en-US" b="1" dirty="0">
                <a:solidFill>
                  <a:schemeClr val="tx1"/>
                </a:solidFill>
              </a:rPr>
              <a:t>no air </a:t>
            </a:r>
            <a:r>
              <a:rPr lang="en-GB" altLang="en-US" dirty="0">
                <a:solidFill>
                  <a:schemeClr val="tx1"/>
                </a:solidFill>
              </a:rPr>
              <a:t>on the Moon.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chemeClr val="tx1"/>
                </a:solidFill>
              </a:rPr>
              <a:t>Air</a:t>
            </a:r>
            <a:r>
              <a:rPr lang="en-GB" altLang="en-US" dirty="0">
                <a:solidFill>
                  <a:schemeClr val="tx1"/>
                </a:solidFill>
              </a:rPr>
              <a:t> pushes against any object moving through it. This is known as </a:t>
            </a:r>
            <a:r>
              <a:rPr lang="en-GB" altLang="en-US" b="1" dirty="0">
                <a:solidFill>
                  <a:schemeClr val="tx1"/>
                </a:solidFill>
              </a:rPr>
              <a:t>air resistance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tx1"/>
                </a:solidFill>
              </a:rPr>
              <a:t>On Earth, air resistance acts on both objects. The feather has a large surface area in comparison to its mass. The hammer has a small surface area in comparison to its mass. Air resistance therefore has a greater upwards force on the feather.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Since there is no air on the Moon, there is no </a:t>
            </a:r>
            <a:r>
              <a:rPr lang="en-GB" altLang="en-US" b="1" dirty="0">
                <a:solidFill>
                  <a:schemeClr val="tx1"/>
                </a:solidFill>
              </a:rPr>
              <a:t>air resistance </a:t>
            </a:r>
            <a:r>
              <a:rPr lang="en-GB" altLang="en-US" dirty="0">
                <a:solidFill>
                  <a:schemeClr val="tx1"/>
                </a:solidFill>
              </a:rPr>
              <a:t>to push against the feather, so the two objects fall at the </a:t>
            </a:r>
            <a:r>
              <a:rPr lang="en-GB" altLang="en-US" b="1" dirty="0">
                <a:solidFill>
                  <a:schemeClr val="tx1"/>
                </a:solidFill>
              </a:rPr>
              <a:t>same speed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33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BEDED276-412B-40EF-80C4-B9EA05171835}" vid="{91507CC3-387E-4930-BC11-8BF75DBA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603</TotalTime>
  <Words>622</Words>
  <Application>Microsoft Macintosh PowerPoint</Application>
  <PresentationFormat>On-screen Show (4:3)</PresentationFormat>
  <Paragraphs>70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Roboto</vt:lpstr>
      <vt:lpstr>Sassoon Infant Rg</vt:lpstr>
      <vt:lpstr>Tuffy</vt:lpstr>
      <vt:lpstr>Twinkl</vt:lpstr>
      <vt:lpstr>Office Theme</vt:lpstr>
      <vt:lpstr>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Riglar</dc:creator>
  <cp:lastModifiedBy>Microsoft Office User</cp:lastModifiedBy>
  <cp:revision>175</cp:revision>
  <dcterms:created xsi:type="dcterms:W3CDTF">2019-03-20T11:43:57Z</dcterms:created>
  <dcterms:modified xsi:type="dcterms:W3CDTF">2021-02-05T16:29:51Z</dcterms:modified>
</cp:coreProperties>
</file>