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366" r:id="rId5"/>
    <p:sldId id="400" r:id="rId6"/>
    <p:sldId id="365" r:id="rId7"/>
    <p:sldId id="360" r:id="rId8"/>
    <p:sldId id="401" r:id="rId9"/>
    <p:sldId id="387" r:id="rId10"/>
    <p:sldId id="402" r:id="rId11"/>
    <p:sldId id="409" r:id="rId12"/>
    <p:sldId id="412" r:id="rId13"/>
    <p:sldId id="393" r:id="rId14"/>
    <p:sldId id="41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EF"/>
    <a:srgbClr val="CC99FF"/>
    <a:srgbClr val="F6E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99451B-9FA7-4E09-B645-EA39CA1CF571}" v="17" dt="2020-02-06T09:17:15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54B02-E68F-C44F-9204-C013FF38BA7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09D39-4101-BC48-AB8B-EF5B7EE76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6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3 – Algebra</a:t>
            </a: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5: Formulae</a:t>
            </a:r>
            <a:endParaRPr lang="en-GB" sz="44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163B45A-4430-4258-9777-BBD963922E6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77886A3-A553-4665-9810-4539F610EDD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7EBAC95-3F16-4F18-A5A7-D48D06CDD3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window cleaner is deciding how to charge for her services. She decide that the price (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) should be set at £1.20 per window (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and £0.40 per mile (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travelled.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Expressed as the formula: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house has 10 windows and involves 5 miles travel. How much should the window cleaner charge?</a:t>
            </a:r>
          </a:p>
          <a:p>
            <a:pPr lvl="0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8C16AAE-7088-4FF5-9D5F-8E39D600727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1D6C0BA-05E7-4805-8DF0-6C092761DEBF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B497EBA-C961-4F2C-B6AC-02C7AEF9A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C07E872-8E2F-4811-9B4C-D3905ED1B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748014"/>
              </p:ext>
            </p:extLst>
          </p:nvPr>
        </p:nvGraphicFramePr>
        <p:xfrm>
          <a:off x="1764000" y="2703308"/>
          <a:ext cx="5616000" cy="7793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68124375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857931649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76295839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97021726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7787794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70542307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28043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5516378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354931048"/>
                    </a:ext>
                  </a:extLst>
                </a:gridCol>
              </a:tblGrid>
              <a:tr h="779311"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(1.20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(0.4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  <a:endParaRPr lang="en-US" sz="3400" b="1" i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72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116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window cleaner is deciding how to charge for her services. She decide that the price (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) should be set at £1.20 per window (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and £0.40 per mile (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0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travelled.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Expressed as the formula: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house has 10 windows and involves 5 miles travel. How much should the window cleaner charge?</a:t>
            </a:r>
          </a:p>
          <a:p>
            <a:pPr lvl="0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(1.20 x 10) + (0.4 x 5) = 12 + 2 = £14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68711D5-21D0-5343-81F5-B7BAFB820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516145"/>
              </p:ext>
            </p:extLst>
          </p:nvPr>
        </p:nvGraphicFramePr>
        <p:xfrm>
          <a:off x="1764000" y="2703308"/>
          <a:ext cx="5616000" cy="7793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68124375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857931649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76295839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97021726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7787794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70542307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28043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5516378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354931048"/>
                    </a:ext>
                  </a:extLst>
                </a:gridCol>
              </a:tblGrid>
              <a:tr h="779311"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(1.20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(0.4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3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  <a:endParaRPr lang="en-US" sz="3400" b="1" i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729038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B8C16AAE-7088-4FF5-9D5F-8E39D600727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1D6C0BA-05E7-4805-8DF0-6C092761DEBF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B497EBA-C961-4F2C-B6AC-02C7AEF9A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675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1039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          = 20 and       = 2.5, calculate: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id="{0981ED79-A15B-4A33-B20B-AA4B86DA205B}"/>
              </a:ext>
            </a:extLst>
          </p:cNvPr>
          <p:cNvSpPr/>
          <p:nvPr/>
        </p:nvSpPr>
        <p:spPr>
          <a:xfrm>
            <a:off x="2625865" y="780221"/>
            <a:ext cx="479286" cy="430129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Moon 3">
            <a:extLst>
              <a:ext uri="{FF2B5EF4-FFF2-40B4-BE49-F238E27FC236}">
                <a16:creationId xmlns:a16="http://schemas.microsoft.com/office/drawing/2014/main" id="{E7543543-8DFA-4989-AC04-5733E98D5FD4}"/>
              </a:ext>
            </a:extLst>
          </p:cNvPr>
          <p:cNvSpPr/>
          <p:nvPr/>
        </p:nvSpPr>
        <p:spPr>
          <a:xfrm>
            <a:off x="4495228" y="723890"/>
            <a:ext cx="277069" cy="554138"/>
          </a:xfrm>
          <a:prstGeom prst="mo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6BD17F93-61A6-4162-A923-D89F81877922}"/>
              </a:ext>
            </a:extLst>
          </p:cNvPr>
          <p:cNvSpPr/>
          <p:nvPr/>
        </p:nvSpPr>
        <p:spPr>
          <a:xfrm>
            <a:off x="478150" y="2359809"/>
            <a:ext cx="479286" cy="430129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Moon 13">
            <a:extLst>
              <a:ext uri="{FF2B5EF4-FFF2-40B4-BE49-F238E27FC236}">
                <a16:creationId xmlns:a16="http://schemas.microsoft.com/office/drawing/2014/main" id="{20142A3A-DB06-47FC-8EF8-90801480BE8F}"/>
              </a:ext>
            </a:extLst>
          </p:cNvPr>
          <p:cNvSpPr/>
          <p:nvPr/>
        </p:nvSpPr>
        <p:spPr>
          <a:xfrm>
            <a:off x="1653651" y="2304119"/>
            <a:ext cx="277069" cy="554138"/>
          </a:xfrm>
          <a:prstGeom prst="mo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7F7E88-675E-4F8C-9CAB-AD7220AEEF27}"/>
              </a:ext>
            </a:extLst>
          </p:cNvPr>
          <p:cNvSpPr txBox="1"/>
          <p:nvPr/>
        </p:nvSpPr>
        <p:spPr>
          <a:xfrm>
            <a:off x="1019314" y="2190152"/>
            <a:ext cx="978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+</a:t>
            </a:r>
          </a:p>
        </p:txBody>
      </p:sp>
      <p:sp>
        <p:nvSpPr>
          <p:cNvPr id="16" name="Moon 15">
            <a:extLst>
              <a:ext uri="{FF2B5EF4-FFF2-40B4-BE49-F238E27FC236}">
                <a16:creationId xmlns:a16="http://schemas.microsoft.com/office/drawing/2014/main" id="{6367AED0-03E3-49EF-81EE-AFD352254E23}"/>
              </a:ext>
            </a:extLst>
          </p:cNvPr>
          <p:cNvSpPr/>
          <p:nvPr/>
        </p:nvSpPr>
        <p:spPr>
          <a:xfrm>
            <a:off x="2629028" y="2304119"/>
            <a:ext cx="277069" cy="554138"/>
          </a:xfrm>
          <a:prstGeom prst="mo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C00C3B-A793-4800-8ECD-8B541E02989E}"/>
              </a:ext>
            </a:extLst>
          </p:cNvPr>
          <p:cNvSpPr txBox="1"/>
          <p:nvPr/>
        </p:nvSpPr>
        <p:spPr>
          <a:xfrm>
            <a:off x="1994691" y="2190152"/>
            <a:ext cx="978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+</a:t>
            </a:r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4064B1B3-046E-4963-91E2-C06390A259E0}"/>
              </a:ext>
            </a:extLst>
          </p:cNvPr>
          <p:cNvSpPr/>
          <p:nvPr/>
        </p:nvSpPr>
        <p:spPr>
          <a:xfrm>
            <a:off x="475308" y="3698593"/>
            <a:ext cx="479286" cy="430129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E3C474-A7E1-44E5-978C-20E361CBF848}"/>
              </a:ext>
            </a:extLst>
          </p:cNvPr>
          <p:cNvSpPr txBox="1"/>
          <p:nvPr/>
        </p:nvSpPr>
        <p:spPr>
          <a:xfrm>
            <a:off x="1016472" y="3528936"/>
            <a:ext cx="978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x (</a:t>
            </a:r>
          </a:p>
        </p:txBody>
      </p:sp>
      <p:sp>
        <p:nvSpPr>
          <p:cNvPr id="22" name="Moon 21">
            <a:extLst>
              <a:ext uri="{FF2B5EF4-FFF2-40B4-BE49-F238E27FC236}">
                <a16:creationId xmlns:a16="http://schemas.microsoft.com/office/drawing/2014/main" id="{27A9F634-273E-485E-BB41-2D9CAE9B0D93}"/>
              </a:ext>
            </a:extLst>
          </p:cNvPr>
          <p:cNvSpPr/>
          <p:nvPr/>
        </p:nvSpPr>
        <p:spPr>
          <a:xfrm>
            <a:off x="1923422" y="3710581"/>
            <a:ext cx="277069" cy="554138"/>
          </a:xfrm>
          <a:prstGeom prst="mo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oon 22">
            <a:extLst>
              <a:ext uri="{FF2B5EF4-FFF2-40B4-BE49-F238E27FC236}">
                <a16:creationId xmlns:a16="http://schemas.microsoft.com/office/drawing/2014/main" id="{E5FEDAD9-106A-4517-B4FB-738CB23FB413}"/>
              </a:ext>
            </a:extLst>
          </p:cNvPr>
          <p:cNvSpPr/>
          <p:nvPr/>
        </p:nvSpPr>
        <p:spPr>
          <a:xfrm>
            <a:off x="2763106" y="3671378"/>
            <a:ext cx="277069" cy="554138"/>
          </a:xfrm>
          <a:prstGeom prst="mo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E667E3-D4F3-4F29-81EF-5C8E1E2FF987}"/>
              </a:ext>
            </a:extLst>
          </p:cNvPr>
          <p:cNvSpPr txBox="1"/>
          <p:nvPr/>
        </p:nvSpPr>
        <p:spPr>
          <a:xfrm>
            <a:off x="2278132" y="3528936"/>
            <a:ext cx="12565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+   )</a:t>
            </a:r>
          </a:p>
        </p:txBody>
      </p:sp>
      <p:sp>
        <p:nvSpPr>
          <p:cNvPr id="25" name="Moon 24">
            <a:extLst>
              <a:ext uri="{FF2B5EF4-FFF2-40B4-BE49-F238E27FC236}">
                <a16:creationId xmlns:a16="http://schemas.microsoft.com/office/drawing/2014/main" id="{F7A99638-8F5A-4B74-ABF1-994877801D9B}"/>
              </a:ext>
            </a:extLst>
          </p:cNvPr>
          <p:cNvSpPr/>
          <p:nvPr/>
        </p:nvSpPr>
        <p:spPr>
          <a:xfrm>
            <a:off x="932513" y="5019442"/>
            <a:ext cx="277069" cy="554138"/>
          </a:xfrm>
          <a:prstGeom prst="mo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006189C-6A76-4005-8CBE-AAC12DC59C0E}"/>
              </a:ext>
            </a:extLst>
          </p:cNvPr>
          <p:cNvSpPr txBox="1"/>
          <p:nvPr/>
        </p:nvSpPr>
        <p:spPr>
          <a:xfrm>
            <a:off x="465484" y="4889588"/>
            <a:ext cx="978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3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BBF6C46-58CE-4C2A-857A-8BC1C6FF86C8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98480E7-4DE5-4EFC-8632-1C46C8B0453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29" name="Picture 2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251950C9-E772-438E-9948-95D2C987D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7282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1039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          = 20 and       = 2.5, calculate: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id="{0981ED79-A15B-4A33-B20B-AA4B86DA205B}"/>
              </a:ext>
            </a:extLst>
          </p:cNvPr>
          <p:cNvSpPr/>
          <p:nvPr/>
        </p:nvSpPr>
        <p:spPr>
          <a:xfrm>
            <a:off x="2625865" y="780221"/>
            <a:ext cx="479286" cy="430129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Moon 3">
            <a:extLst>
              <a:ext uri="{FF2B5EF4-FFF2-40B4-BE49-F238E27FC236}">
                <a16:creationId xmlns:a16="http://schemas.microsoft.com/office/drawing/2014/main" id="{E7543543-8DFA-4989-AC04-5733E98D5FD4}"/>
              </a:ext>
            </a:extLst>
          </p:cNvPr>
          <p:cNvSpPr/>
          <p:nvPr/>
        </p:nvSpPr>
        <p:spPr>
          <a:xfrm>
            <a:off x="4495228" y="723890"/>
            <a:ext cx="277069" cy="554138"/>
          </a:xfrm>
          <a:prstGeom prst="mo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6BD17F93-61A6-4162-A923-D89F81877922}"/>
              </a:ext>
            </a:extLst>
          </p:cNvPr>
          <p:cNvSpPr/>
          <p:nvPr/>
        </p:nvSpPr>
        <p:spPr>
          <a:xfrm>
            <a:off x="478150" y="2359809"/>
            <a:ext cx="479286" cy="430129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Moon 13">
            <a:extLst>
              <a:ext uri="{FF2B5EF4-FFF2-40B4-BE49-F238E27FC236}">
                <a16:creationId xmlns:a16="http://schemas.microsoft.com/office/drawing/2014/main" id="{20142A3A-DB06-47FC-8EF8-90801480BE8F}"/>
              </a:ext>
            </a:extLst>
          </p:cNvPr>
          <p:cNvSpPr/>
          <p:nvPr/>
        </p:nvSpPr>
        <p:spPr>
          <a:xfrm>
            <a:off x="1653651" y="2304119"/>
            <a:ext cx="277069" cy="554138"/>
          </a:xfrm>
          <a:prstGeom prst="mo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7F7E88-675E-4F8C-9CAB-AD7220AEEF27}"/>
              </a:ext>
            </a:extLst>
          </p:cNvPr>
          <p:cNvSpPr txBox="1"/>
          <p:nvPr/>
        </p:nvSpPr>
        <p:spPr>
          <a:xfrm>
            <a:off x="1019314" y="2190152"/>
            <a:ext cx="978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+</a:t>
            </a:r>
          </a:p>
        </p:txBody>
      </p:sp>
      <p:sp>
        <p:nvSpPr>
          <p:cNvPr id="16" name="Moon 15">
            <a:extLst>
              <a:ext uri="{FF2B5EF4-FFF2-40B4-BE49-F238E27FC236}">
                <a16:creationId xmlns:a16="http://schemas.microsoft.com/office/drawing/2014/main" id="{6367AED0-03E3-49EF-81EE-AFD352254E23}"/>
              </a:ext>
            </a:extLst>
          </p:cNvPr>
          <p:cNvSpPr/>
          <p:nvPr/>
        </p:nvSpPr>
        <p:spPr>
          <a:xfrm>
            <a:off x="2629028" y="2304119"/>
            <a:ext cx="277069" cy="554138"/>
          </a:xfrm>
          <a:prstGeom prst="mo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C00C3B-A793-4800-8ECD-8B541E02989E}"/>
              </a:ext>
            </a:extLst>
          </p:cNvPr>
          <p:cNvSpPr txBox="1"/>
          <p:nvPr/>
        </p:nvSpPr>
        <p:spPr>
          <a:xfrm>
            <a:off x="1994691" y="2190152"/>
            <a:ext cx="978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+</a:t>
            </a:r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4064B1B3-046E-4963-91E2-C06390A259E0}"/>
              </a:ext>
            </a:extLst>
          </p:cNvPr>
          <p:cNvSpPr/>
          <p:nvPr/>
        </p:nvSpPr>
        <p:spPr>
          <a:xfrm>
            <a:off x="475308" y="3698593"/>
            <a:ext cx="479286" cy="430129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E3C474-A7E1-44E5-978C-20E361CBF848}"/>
              </a:ext>
            </a:extLst>
          </p:cNvPr>
          <p:cNvSpPr txBox="1"/>
          <p:nvPr/>
        </p:nvSpPr>
        <p:spPr>
          <a:xfrm>
            <a:off x="1016472" y="3528936"/>
            <a:ext cx="978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x (</a:t>
            </a:r>
          </a:p>
        </p:txBody>
      </p:sp>
      <p:sp>
        <p:nvSpPr>
          <p:cNvPr id="22" name="Moon 21">
            <a:extLst>
              <a:ext uri="{FF2B5EF4-FFF2-40B4-BE49-F238E27FC236}">
                <a16:creationId xmlns:a16="http://schemas.microsoft.com/office/drawing/2014/main" id="{27A9F634-273E-485E-BB41-2D9CAE9B0D93}"/>
              </a:ext>
            </a:extLst>
          </p:cNvPr>
          <p:cNvSpPr/>
          <p:nvPr/>
        </p:nvSpPr>
        <p:spPr>
          <a:xfrm>
            <a:off x="1923422" y="3710581"/>
            <a:ext cx="277069" cy="554138"/>
          </a:xfrm>
          <a:prstGeom prst="mo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oon 22">
            <a:extLst>
              <a:ext uri="{FF2B5EF4-FFF2-40B4-BE49-F238E27FC236}">
                <a16:creationId xmlns:a16="http://schemas.microsoft.com/office/drawing/2014/main" id="{E5FEDAD9-106A-4517-B4FB-738CB23FB413}"/>
              </a:ext>
            </a:extLst>
          </p:cNvPr>
          <p:cNvSpPr/>
          <p:nvPr/>
        </p:nvSpPr>
        <p:spPr>
          <a:xfrm>
            <a:off x="2763106" y="3671378"/>
            <a:ext cx="277069" cy="554138"/>
          </a:xfrm>
          <a:prstGeom prst="mo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E667E3-D4F3-4F29-81EF-5C8E1E2FF987}"/>
              </a:ext>
            </a:extLst>
          </p:cNvPr>
          <p:cNvSpPr txBox="1"/>
          <p:nvPr/>
        </p:nvSpPr>
        <p:spPr>
          <a:xfrm>
            <a:off x="2278132" y="3528936"/>
            <a:ext cx="12565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+   )</a:t>
            </a:r>
          </a:p>
        </p:txBody>
      </p:sp>
      <p:sp>
        <p:nvSpPr>
          <p:cNvPr id="25" name="Moon 24">
            <a:extLst>
              <a:ext uri="{FF2B5EF4-FFF2-40B4-BE49-F238E27FC236}">
                <a16:creationId xmlns:a16="http://schemas.microsoft.com/office/drawing/2014/main" id="{F7A99638-8F5A-4B74-ABF1-994877801D9B}"/>
              </a:ext>
            </a:extLst>
          </p:cNvPr>
          <p:cNvSpPr/>
          <p:nvPr/>
        </p:nvSpPr>
        <p:spPr>
          <a:xfrm>
            <a:off x="932513" y="5019442"/>
            <a:ext cx="277069" cy="554138"/>
          </a:xfrm>
          <a:prstGeom prst="moo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006189C-6A76-4005-8CBE-AAC12DC59C0E}"/>
              </a:ext>
            </a:extLst>
          </p:cNvPr>
          <p:cNvSpPr txBox="1"/>
          <p:nvPr/>
        </p:nvSpPr>
        <p:spPr>
          <a:xfrm>
            <a:off x="465484" y="4889588"/>
            <a:ext cx="978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5EE0A0-EC6C-47C9-8FB1-177630FEDF1B}"/>
              </a:ext>
            </a:extLst>
          </p:cNvPr>
          <p:cNvSpPr txBox="1"/>
          <p:nvPr/>
        </p:nvSpPr>
        <p:spPr>
          <a:xfrm>
            <a:off x="4772297" y="2304119"/>
            <a:ext cx="3766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 + 2.5 + 2.5 = 25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BA4B16-8E47-4140-A79C-4B0ACA153E4B}"/>
              </a:ext>
            </a:extLst>
          </p:cNvPr>
          <p:cNvSpPr txBox="1"/>
          <p:nvPr/>
        </p:nvSpPr>
        <p:spPr>
          <a:xfrm>
            <a:off x="4772297" y="3615948"/>
            <a:ext cx="3766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 x (2.5 + 2.5) = 100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17CAC7-4AF1-4596-9E33-B62C0B9B7BC8}"/>
              </a:ext>
            </a:extLst>
          </p:cNvPr>
          <p:cNvSpPr txBox="1"/>
          <p:nvPr/>
        </p:nvSpPr>
        <p:spPr>
          <a:xfrm>
            <a:off x="4772297" y="4949325"/>
            <a:ext cx="3766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 x 2.5 = 7.5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78A5036-85E1-4A31-BD8F-A3DEC02F1CED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4A02FA-24DD-4B8F-BF48-5F5FDC979D5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31" name="Picture 3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22337A2-7EB1-4117-AFBA-54A971D20F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each box on the left to the correct label.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279CA2F-F8F8-4042-9016-7D32A7F08734}"/>
              </a:ext>
            </a:extLst>
          </p:cNvPr>
          <p:cNvSpPr/>
          <p:nvPr/>
        </p:nvSpPr>
        <p:spPr>
          <a:xfrm>
            <a:off x="6005920" y="1641040"/>
            <a:ext cx="2000285" cy="72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formula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D3F4EC9-0A76-3543-A40C-C92928F95FC8}"/>
              </a:ext>
            </a:extLst>
          </p:cNvPr>
          <p:cNvSpPr/>
          <p:nvPr/>
        </p:nvSpPr>
        <p:spPr>
          <a:xfrm>
            <a:off x="6005920" y="2957135"/>
            <a:ext cx="2000285" cy="72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calculation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34566EB4-5FD5-FB49-9ED9-BAE7B6D0FE96}"/>
              </a:ext>
            </a:extLst>
          </p:cNvPr>
          <p:cNvSpPr/>
          <p:nvPr/>
        </p:nvSpPr>
        <p:spPr>
          <a:xfrm>
            <a:off x="6005920" y="4273229"/>
            <a:ext cx="2000285" cy="72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F934D18-4E26-F644-8B23-6CE27A87A200}"/>
              </a:ext>
            </a:extLst>
          </p:cNvPr>
          <p:cNvSpPr txBox="1"/>
          <p:nvPr/>
        </p:nvSpPr>
        <p:spPr>
          <a:xfrm>
            <a:off x="1006569" y="1643495"/>
            <a:ext cx="3417356" cy="71508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latin typeface="Century Gothic" panose="020B0502020202020204" pitchFamily="34" charset="0"/>
              </a:rPr>
              <a:t> = 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b="1" dirty="0">
                <a:latin typeface="Century Gothic" panose="020B0502020202020204" pitchFamily="34" charset="0"/>
              </a:rPr>
              <a:t> x 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4E52DB-8630-D442-99E3-C2DC0C8AEF6D}"/>
              </a:ext>
            </a:extLst>
          </p:cNvPr>
          <p:cNvSpPr txBox="1"/>
          <p:nvPr/>
        </p:nvSpPr>
        <p:spPr>
          <a:xfrm>
            <a:off x="1006569" y="2957135"/>
            <a:ext cx="3417356" cy="72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7 + 2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14C848-6BBB-434F-ADAC-D7B77449F6DD}"/>
              </a:ext>
            </a:extLst>
          </p:cNvPr>
          <p:cNvSpPr txBox="1"/>
          <p:nvPr/>
        </p:nvSpPr>
        <p:spPr>
          <a:xfrm>
            <a:off x="1006569" y="4273229"/>
            <a:ext cx="3417356" cy="72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10 = 100 ÷ 10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C222CE8-9B04-45F1-B9B8-548DF4180851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F985E20-1DBE-4708-BD2A-68C3DD0059C3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7" name="Picture 16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B1EC7FB-532F-48A1-8005-1329ABBD00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each box on the left to the correct label.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465252F-018B-43F1-980C-2CFEBC04FB2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FAB3ADB-3D4D-4C7A-BB9B-2B62DA7C537E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A13183D-C22A-4D7E-A858-5654F1ABF8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98F5666-D688-48EC-AD0A-A24BBFF20C78}"/>
              </a:ext>
            </a:extLst>
          </p:cNvPr>
          <p:cNvCxnSpPr>
            <a:cxnSpLocks/>
            <a:stCxn id="25" idx="3"/>
            <a:endCxn id="9" idx="1"/>
          </p:cNvCxnSpPr>
          <p:nvPr/>
        </p:nvCxnSpPr>
        <p:spPr>
          <a:xfrm>
            <a:off x="4423925" y="2001040"/>
            <a:ext cx="158199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7BBEBC-0730-4DDE-880A-934CCFE5EA95}"/>
              </a:ext>
            </a:extLst>
          </p:cNvPr>
          <p:cNvCxnSpPr>
            <a:cxnSpLocks/>
            <a:stCxn id="26" idx="3"/>
            <a:endCxn id="11" idx="1"/>
          </p:cNvCxnSpPr>
          <p:nvPr/>
        </p:nvCxnSpPr>
        <p:spPr>
          <a:xfrm>
            <a:off x="4423925" y="3317135"/>
            <a:ext cx="1581995" cy="13160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8D4BBD9-119F-4448-BCDB-A8F99DB69379}"/>
              </a:ext>
            </a:extLst>
          </p:cNvPr>
          <p:cNvCxnSpPr>
            <a:cxnSpLocks/>
            <a:stCxn id="15" idx="3"/>
            <a:endCxn id="10" idx="1"/>
          </p:cNvCxnSpPr>
          <p:nvPr/>
        </p:nvCxnSpPr>
        <p:spPr>
          <a:xfrm flipV="1">
            <a:off x="4423925" y="3317135"/>
            <a:ext cx="1581995" cy="13160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279CA2F-F8F8-4042-9016-7D32A7F08734}"/>
              </a:ext>
            </a:extLst>
          </p:cNvPr>
          <p:cNvSpPr/>
          <p:nvPr/>
        </p:nvSpPr>
        <p:spPr>
          <a:xfrm>
            <a:off x="6005920" y="1641040"/>
            <a:ext cx="2000285" cy="72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formula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D3F4EC9-0A76-3543-A40C-C92928F95FC8}"/>
              </a:ext>
            </a:extLst>
          </p:cNvPr>
          <p:cNvSpPr/>
          <p:nvPr/>
        </p:nvSpPr>
        <p:spPr>
          <a:xfrm>
            <a:off x="6005920" y="2957135"/>
            <a:ext cx="2000285" cy="72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calculation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34566EB4-5FD5-FB49-9ED9-BAE7B6D0FE96}"/>
              </a:ext>
            </a:extLst>
          </p:cNvPr>
          <p:cNvSpPr/>
          <p:nvPr/>
        </p:nvSpPr>
        <p:spPr>
          <a:xfrm>
            <a:off x="6005920" y="4273229"/>
            <a:ext cx="2000285" cy="72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expression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14C848-6BBB-434F-ADAC-D7B77449F6DD}"/>
              </a:ext>
            </a:extLst>
          </p:cNvPr>
          <p:cNvSpPr txBox="1"/>
          <p:nvPr/>
        </p:nvSpPr>
        <p:spPr>
          <a:xfrm>
            <a:off x="1006569" y="4273229"/>
            <a:ext cx="3417356" cy="72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10 = 100 ÷ 10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0EAF440-C8F9-4756-A37A-22D87CF0356D}"/>
              </a:ext>
            </a:extLst>
          </p:cNvPr>
          <p:cNvSpPr txBox="1"/>
          <p:nvPr/>
        </p:nvSpPr>
        <p:spPr>
          <a:xfrm>
            <a:off x="1006569" y="1643495"/>
            <a:ext cx="3417356" cy="71508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latin typeface="Century Gothic" panose="020B0502020202020204" pitchFamily="34" charset="0"/>
              </a:rPr>
              <a:t> = 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b="1" dirty="0">
                <a:latin typeface="Century Gothic" panose="020B0502020202020204" pitchFamily="34" charset="0"/>
              </a:rPr>
              <a:t> x 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94DB0E5-C062-4D32-AD9E-5D2FC3C2BBC7}"/>
              </a:ext>
            </a:extLst>
          </p:cNvPr>
          <p:cNvSpPr txBox="1"/>
          <p:nvPr/>
        </p:nvSpPr>
        <p:spPr>
          <a:xfrm>
            <a:off x="1006569" y="2957135"/>
            <a:ext cx="3417356" cy="72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latin typeface="Century Gothic" panose="020B0502020202020204" pitchFamily="34" charset="0"/>
              </a:rPr>
              <a:t>7 + 2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641344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Work out the perimeter (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) of this shape using the formula </a:t>
            </a:r>
          </a:p>
          <a:p>
            <a:pPr lvl="0" algn="ctr" defTabSz="685800">
              <a:defRPr/>
            </a:pP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2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+ 2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, if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2.5cm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3.5cm.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51BCF73-8B1C-406C-BDD1-01535EAEC9A4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BF54EE2-77EA-437D-8986-81929BF0A03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7" name="Picture 16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73F7E45-FBA3-4C5E-B31D-421587E9D1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A9A3F4F9-635C-4AA5-95CB-A5EA4BA77809}"/>
              </a:ext>
            </a:extLst>
          </p:cNvPr>
          <p:cNvSpPr/>
          <p:nvPr/>
        </p:nvSpPr>
        <p:spPr>
          <a:xfrm rot="16200000">
            <a:off x="3312496" y="2498311"/>
            <a:ext cx="2519008" cy="16167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9E1B6C4-F898-49AB-A1F8-EF2ADD0AD826}"/>
              </a:ext>
            </a:extLst>
          </p:cNvPr>
          <p:cNvCxnSpPr/>
          <p:nvPr/>
        </p:nvCxnSpPr>
        <p:spPr>
          <a:xfrm>
            <a:off x="3611370" y="2047172"/>
            <a:ext cx="0" cy="2519009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2B3FD68-422D-4C97-BBA4-507B2597E389}"/>
              </a:ext>
            </a:extLst>
          </p:cNvPr>
          <p:cNvCxnSpPr>
            <a:cxnSpLocks/>
          </p:cNvCxnSpPr>
          <p:nvPr/>
        </p:nvCxnSpPr>
        <p:spPr>
          <a:xfrm flipH="1">
            <a:off x="3763633" y="4718581"/>
            <a:ext cx="1616734" cy="0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FF0C9F3-17D5-4B6D-BE74-509FAA7AEE1A}"/>
              </a:ext>
            </a:extLst>
          </p:cNvPr>
          <p:cNvSpPr txBox="1"/>
          <p:nvPr/>
        </p:nvSpPr>
        <p:spPr>
          <a:xfrm>
            <a:off x="3160413" y="301429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B0EEA9-BA69-46D8-BB10-E9896C91E5CD}"/>
              </a:ext>
            </a:extLst>
          </p:cNvPr>
          <p:cNvSpPr txBox="1"/>
          <p:nvPr/>
        </p:nvSpPr>
        <p:spPr>
          <a:xfrm>
            <a:off x="4344213" y="472633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93AAEB9-9E02-475A-8ABF-F68D1FB00F44}"/>
              </a:ext>
            </a:extLst>
          </p:cNvPr>
          <p:cNvSpPr txBox="1"/>
          <p:nvPr/>
        </p:nvSpPr>
        <p:spPr>
          <a:xfrm>
            <a:off x="3813855" y="1725429"/>
            <a:ext cx="15162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Not to scale</a:t>
            </a:r>
          </a:p>
        </p:txBody>
      </p:sp>
    </p:spTree>
    <p:extLst>
      <p:ext uri="{BB962C8B-B14F-4D97-AF65-F5344CB8AC3E}">
        <p14:creationId xmlns:p14="http://schemas.microsoft.com/office/powerpoint/2010/main" val="191747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Work out the perimeter (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) of this shape using the formula </a:t>
            </a:r>
          </a:p>
          <a:p>
            <a:pPr lvl="0" algn="ctr" defTabSz="685800">
              <a:defRPr/>
            </a:pP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= 2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+ 2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, if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2.5cm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3.5cm. 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12cm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24114A7-E49F-4334-9B9A-2D5E8B29A06B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65E481C-F163-4B0F-8850-E8B07150296A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5" name="Picture 1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B66EB0C-FFF9-4939-8D2C-E08B2EDE6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C4D00BAE-A931-4628-AF5E-519280317368}"/>
              </a:ext>
            </a:extLst>
          </p:cNvPr>
          <p:cNvSpPr/>
          <p:nvPr/>
        </p:nvSpPr>
        <p:spPr>
          <a:xfrm rot="16200000">
            <a:off x="3312496" y="2498311"/>
            <a:ext cx="2519008" cy="16167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3EA063D-DDAD-4EB8-9957-71C95BA258AB}"/>
              </a:ext>
            </a:extLst>
          </p:cNvPr>
          <p:cNvCxnSpPr/>
          <p:nvPr/>
        </p:nvCxnSpPr>
        <p:spPr>
          <a:xfrm>
            <a:off x="3611370" y="2047172"/>
            <a:ext cx="0" cy="2519009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FB29C5A-AF2C-4BAB-A7D1-3128FB5D24B4}"/>
              </a:ext>
            </a:extLst>
          </p:cNvPr>
          <p:cNvCxnSpPr>
            <a:cxnSpLocks/>
          </p:cNvCxnSpPr>
          <p:nvPr/>
        </p:nvCxnSpPr>
        <p:spPr>
          <a:xfrm flipH="1">
            <a:off x="3763633" y="4718581"/>
            <a:ext cx="1616734" cy="0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D383E79-F1CF-44E2-9F85-6B6D5E2A7563}"/>
              </a:ext>
            </a:extLst>
          </p:cNvPr>
          <p:cNvSpPr txBox="1"/>
          <p:nvPr/>
        </p:nvSpPr>
        <p:spPr>
          <a:xfrm>
            <a:off x="3160413" y="301429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BF20E9-500E-4A09-81EE-192587C77674}"/>
              </a:ext>
            </a:extLst>
          </p:cNvPr>
          <p:cNvSpPr txBox="1"/>
          <p:nvPr/>
        </p:nvSpPr>
        <p:spPr>
          <a:xfrm>
            <a:off x="4344213" y="472633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4290ED-0A77-4ADF-9CC1-DDE9F7546106}"/>
              </a:ext>
            </a:extLst>
          </p:cNvPr>
          <p:cNvSpPr txBox="1"/>
          <p:nvPr/>
        </p:nvSpPr>
        <p:spPr>
          <a:xfrm>
            <a:off x="3813855" y="1725429"/>
            <a:ext cx="15162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Not to scale</a:t>
            </a:r>
          </a:p>
        </p:txBody>
      </p:sp>
    </p:spTree>
    <p:extLst>
      <p:ext uri="{BB962C8B-B14F-4D97-AF65-F5344CB8AC3E}">
        <p14:creationId xmlns:p14="http://schemas.microsoft.com/office/powerpoint/2010/main" val="4136220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correct formula for finding the area (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of a square.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x 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 lvl="0" algn="ctr"/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+ 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sz="3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÷ </a:t>
            </a:r>
            <a:r>
              <a:rPr lang="en-GB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sz="3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4B58B16-4A16-4ABA-8BD1-20AA2C02EBF0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5DB8EBC-275D-46A7-AD50-323410DB9BF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03FE11F-8603-4B19-BE7E-796A855623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44326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correct formula for finding the area (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) of a square.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= </a:t>
            </a:r>
            <a:r>
              <a:rPr lang="en-GB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x </a:t>
            </a:r>
            <a:r>
              <a:rPr lang="en-GB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 lvl="0" algn="ctr"/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0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= </a:t>
            </a:r>
            <a:r>
              <a:rPr lang="en-GB" sz="40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+ </a:t>
            </a:r>
            <a:r>
              <a:rPr lang="en-GB" sz="40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+ </a:t>
            </a:r>
            <a:r>
              <a:rPr lang="en-GB" sz="40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+ </a:t>
            </a:r>
            <a:r>
              <a:rPr lang="en-GB" sz="40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sz="3600" b="1" i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en-GB" sz="3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0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= </a:t>
            </a:r>
            <a:r>
              <a:rPr lang="en-GB" sz="40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÷ </a:t>
            </a:r>
            <a:r>
              <a:rPr lang="en-GB" sz="40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sz="3600" b="1" i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4B58B16-4A16-4ABA-8BD1-20AA2C02EBF0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5DB8EBC-275D-46A7-AD50-323410DB9BF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03FE11F-8603-4B19-BE7E-796A855623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7" name="Oval 6">
            <a:extLst>
              <a:ext uri="{FF2B5EF4-FFF2-40B4-BE49-F238E27FC236}">
                <a16:creationId xmlns:a16="http://schemas.microsoft.com/office/drawing/2014/main" id="{862F8E60-A0E5-4FC3-B403-61233492664E}"/>
              </a:ext>
            </a:extLst>
          </p:cNvPr>
          <p:cNvSpPr/>
          <p:nvPr/>
        </p:nvSpPr>
        <p:spPr>
          <a:xfrm>
            <a:off x="3007895" y="1927665"/>
            <a:ext cx="3128210" cy="10427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391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9564ED-DCC2-465F-BDF9-6DB4626298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purl.org/dc/dcmitype/"/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0f0ae0ff-29c4-4766-b250-c1a9bee8d43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1720</TotalTime>
  <Words>514</Words>
  <Application>Microsoft Office PowerPoint</Application>
  <PresentationFormat>On-screen Show (4:3)</PresentationFormat>
  <Paragraphs>222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Rosanna Harries</cp:lastModifiedBy>
  <cp:revision>70</cp:revision>
  <dcterms:created xsi:type="dcterms:W3CDTF">2018-03-17T10:08:43Z</dcterms:created>
  <dcterms:modified xsi:type="dcterms:W3CDTF">2021-02-01T12:14:56Z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512">
    <vt:lpwstr>81</vt:lpwstr>
  </property>
  <property fmtid="{D5CDD505-2E9C-101B-9397-08002B2CF9AE}" pid="5" name="AuthorIds_UIVersion_4096">
    <vt:lpwstr>183</vt:lpwstr>
  </property>
</Properties>
</file>