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65" r:id="rId6"/>
    <p:sldId id="380" r:id="rId7"/>
    <p:sldId id="360" r:id="rId8"/>
    <p:sldId id="371" r:id="rId9"/>
    <p:sldId id="367" r:id="rId10"/>
    <p:sldId id="372" r:id="rId11"/>
    <p:sldId id="369" r:id="rId12"/>
    <p:sldId id="373" r:id="rId13"/>
    <p:sldId id="368" r:id="rId14"/>
    <p:sldId id="415" r:id="rId15"/>
    <p:sldId id="416" r:id="rId16"/>
    <p:sldId id="417" r:id="rId17"/>
    <p:sldId id="418" r:id="rId18"/>
    <p:sldId id="355" r:id="rId19"/>
    <p:sldId id="377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8A6381-5D44-4AA2-8BB3-96AFBB40D37F}" v="8" dt="2020-01-15T09:57:53.8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21" autoAdjust="0"/>
    <p:restoredTop sz="94660"/>
  </p:normalViewPr>
  <p:slideViewPr>
    <p:cSldViewPr snapToGrid="0">
      <p:cViewPr varScale="1">
        <p:scale>
          <a:sx n="64" d="100"/>
          <a:sy n="64" d="100"/>
        </p:scale>
        <p:origin x="11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Spring Block 2 – Percentages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2: Equivalent FDP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EE61AB6-96FB-4A96-B914-2FCDC43FDCDE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F0C9046-4B00-48FF-8C6F-BFB7BBA5EBB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268F48C8-7B61-438A-8422-FF40D5A433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conversion is incorrect?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        = 1%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0.6 = 60%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80% = 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698B57-A184-43F2-AB28-141CC35AEB4B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9EB72A8-90D1-4887-A942-123B6D24A712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3" name="Picture 1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1A041F3-952C-4377-A416-D2B0013BF7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F516F8B-C02A-4BE8-A3DA-F1D893A8F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168675"/>
              </p:ext>
            </p:extLst>
          </p:nvPr>
        </p:nvGraphicFramePr>
        <p:xfrm>
          <a:off x="703103" y="1258648"/>
          <a:ext cx="46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3D3E787-DB04-4AEA-A6FD-B277D0D33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845018"/>
              </p:ext>
            </p:extLst>
          </p:nvPr>
        </p:nvGraphicFramePr>
        <p:xfrm>
          <a:off x="1509698" y="3099410"/>
          <a:ext cx="46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0430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conversion is incorrect?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A.         = 1%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B. 0.6 = 60%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C. 80% =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is the odd one out because the conversion is incorrect.        should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be converted to 10%, not 1%.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698B57-A184-43F2-AB28-141CC35AEB4B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9EB72A8-90D1-4887-A942-123B6D24A712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3" name="Picture 1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1A041F3-952C-4377-A416-D2B0013BF7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F516F8B-C02A-4BE8-A3DA-F1D893A8F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628209"/>
              </p:ext>
            </p:extLst>
          </p:nvPr>
        </p:nvGraphicFramePr>
        <p:xfrm>
          <a:off x="703103" y="1258648"/>
          <a:ext cx="46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2421BBB-7573-41BD-BBA4-B8D5C10E8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133723"/>
              </p:ext>
            </p:extLst>
          </p:nvPr>
        </p:nvGraphicFramePr>
        <p:xfrm>
          <a:off x="1509698" y="3099410"/>
          <a:ext cx="46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C628398-F252-4184-BC63-8649189D0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633182"/>
              </p:ext>
            </p:extLst>
          </p:nvPr>
        </p:nvGraphicFramePr>
        <p:xfrm>
          <a:off x="7417265" y="4017254"/>
          <a:ext cx="46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7307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E0A178B5-DDD0-4B88-83EC-975288E4236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92C29ED-FC6C-4D51-A41A-D1A5749E6330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6" name="Picture 15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E10006F-B209-47CF-95B6-8A35A35771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AD6006A6-8E39-4D48-BB08-5245B98BFD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55406"/>
            <a:ext cx="8913124" cy="63221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8FFB320-72EE-494D-A532-80B89C9708CB}"/>
              </a:ext>
            </a:extLst>
          </p:cNvPr>
          <p:cNvSpPr/>
          <p:nvPr/>
        </p:nvSpPr>
        <p:spPr>
          <a:xfrm>
            <a:off x="281354" y="289750"/>
            <a:ext cx="858129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latin typeface="Century Gothic" panose="020B0502020202020204" pitchFamily="34" charset="0"/>
              </a:rPr>
              <a:t>Jaxon says,</a:t>
            </a: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latin typeface="Century Gothic" panose="020B0502020202020204" pitchFamily="34" charset="0"/>
              </a:rPr>
              <a:t>Do you agree? Prove it.</a:t>
            </a:r>
          </a:p>
          <a:p>
            <a:pPr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17" name="Speech Bubble: Rectangle with Corners Rounded 2">
            <a:extLst>
              <a:ext uri="{FF2B5EF4-FFF2-40B4-BE49-F238E27FC236}">
                <a16:creationId xmlns:a16="http://schemas.microsoft.com/office/drawing/2014/main" id="{67D48C60-3C57-4FF1-8072-B8AF7FD69C8B}"/>
              </a:ext>
            </a:extLst>
          </p:cNvPr>
          <p:cNvSpPr/>
          <p:nvPr/>
        </p:nvSpPr>
        <p:spPr>
          <a:xfrm>
            <a:off x="3250485" y="1481042"/>
            <a:ext cx="4877185" cy="1455833"/>
          </a:xfrm>
          <a:prstGeom prst="wedgeRoundRectCallout">
            <a:avLst>
              <a:gd name="adj1" fmla="val -66717"/>
              <a:gd name="adj2" fmla="val 3958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I eat seven eighths of my birthday cake, there will be 0.25, or 25% left</a:t>
            </a:r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45936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E0A178B5-DDD0-4B88-83EC-975288E4236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92C29ED-FC6C-4D51-A41A-D1A5749E6330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6" name="Picture 15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E10006F-B209-47CF-95B6-8A35A35771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AD6006A6-8E39-4D48-BB08-5245B98BFD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55406"/>
            <a:ext cx="8913124" cy="63221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8FFB320-72EE-494D-A532-80B89C9708CB}"/>
              </a:ext>
            </a:extLst>
          </p:cNvPr>
          <p:cNvSpPr/>
          <p:nvPr/>
        </p:nvSpPr>
        <p:spPr>
          <a:xfrm>
            <a:off x="281354" y="289750"/>
            <a:ext cx="858129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latin typeface="Century Gothic" panose="020B0502020202020204" pitchFamily="34" charset="0"/>
              </a:rPr>
              <a:t>Jaxon says,</a:t>
            </a: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latin typeface="Century Gothic" panose="020B0502020202020204" pitchFamily="34" charset="0"/>
              </a:rPr>
              <a:t>Do you agree? Prove it.</a:t>
            </a:r>
          </a:p>
          <a:p>
            <a:pPr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latin typeface="Century Gothic" panose="020B0502020202020204" pitchFamily="34" charset="0"/>
              </a:rPr>
              <a:t>No, because…</a:t>
            </a:r>
          </a:p>
          <a:p>
            <a:pPr lvl="0" algn="ctr"/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17" name="Speech Bubble: Rectangle with Corners Rounded 2">
            <a:extLst>
              <a:ext uri="{FF2B5EF4-FFF2-40B4-BE49-F238E27FC236}">
                <a16:creationId xmlns:a16="http://schemas.microsoft.com/office/drawing/2014/main" id="{67D48C60-3C57-4FF1-8072-B8AF7FD69C8B}"/>
              </a:ext>
            </a:extLst>
          </p:cNvPr>
          <p:cNvSpPr/>
          <p:nvPr/>
        </p:nvSpPr>
        <p:spPr>
          <a:xfrm>
            <a:off x="3250485" y="1481042"/>
            <a:ext cx="4877185" cy="1455833"/>
          </a:xfrm>
          <a:prstGeom prst="wedgeRoundRectCallout">
            <a:avLst>
              <a:gd name="adj1" fmla="val -66717"/>
              <a:gd name="adj2" fmla="val 3958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I eat seven eighths of my birthday cake, there will be 0.25, or 25% left</a:t>
            </a:r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70362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E0A178B5-DDD0-4B88-83EC-975288E4236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92C29ED-FC6C-4D51-A41A-D1A5749E6330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6" name="Picture 15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E10006F-B209-47CF-95B6-8A35A35771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AD6006A6-8E39-4D48-BB08-5245B98BFD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55406"/>
            <a:ext cx="8913124" cy="63221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8FFB320-72EE-494D-A532-80B89C9708CB}"/>
              </a:ext>
            </a:extLst>
          </p:cNvPr>
          <p:cNvSpPr/>
          <p:nvPr/>
        </p:nvSpPr>
        <p:spPr>
          <a:xfrm>
            <a:off x="281354" y="289750"/>
            <a:ext cx="85812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latin typeface="Century Gothic" panose="020B0502020202020204" pitchFamily="34" charset="0"/>
              </a:rPr>
              <a:t>Jaxon says,</a:t>
            </a: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latin typeface="Century Gothic" panose="020B0502020202020204" pitchFamily="34" charset="0"/>
              </a:rPr>
              <a:t>Do you agree? Prove it.</a:t>
            </a:r>
          </a:p>
          <a:p>
            <a:pPr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No, because if Jaxon eats seven eighths there will be one eighth left. One eighth is equivalent to 0.125 and 12.5%.</a:t>
            </a: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17" name="Speech Bubble: Rectangle with Corners Rounded 2">
            <a:extLst>
              <a:ext uri="{FF2B5EF4-FFF2-40B4-BE49-F238E27FC236}">
                <a16:creationId xmlns:a16="http://schemas.microsoft.com/office/drawing/2014/main" id="{67D48C60-3C57-4FF1-8072-B8AF7FD69C8B}"/>
              </a:ext>
            </a:extLst>
          </p:cNvPr>
          <p:cNvSpPr/>
          <p:nvPr/>
        </p:nvSpPr>
        <p:spPr>
          <a:xfrm>
            <a:off x="3250485" y="1481042"/>
            <a:ext cx="4877185" cy="1455833"/>
          </a:xfrm>
          <a:prstGeom prst="wedgeRoundRectCallout">
            <a:avLst>
              <a:gd name="adj1" fmla="val -66717"/>
              <a:gd name="adj2" fmla="val 3958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I eat seven eighths of my birthday cake, there will be 0.25, or 25% left</a:t>
            </a:r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17932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Ethan scored 62.5% on his Science test.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Felix got      of his answers correct.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Jaiden expresses her result as a decimal, which is 0.75.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Who scored the highest?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Show your working.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CAFB9E-EFB4-49CE-AE80-AAD4077DF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386563"/>
              </p:ext>
            </p:extLst>
          </p:nvPr>
        </p:nvGraphicFramePr>
        <p:xfrm>
          <a:off x="1455448" y="1266307"/>
          <a:ext cx="324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134BDC98-FF10-4E0A-8043-695CC88EBDC9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DD3CA9F-7CAA-4F13-A15E-A7A670867734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730DB16-1783-40B4-8E7B-CA6E55623B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Ethan scored 62.5% on his Science test.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Felix got      of his answers correct.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Jaiden expresses her result as a decimal, which is 0.75.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Who scored the highest?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Show your working.</a:t>
            </a:r>
          </a:p>
          <a:p>
            <a:pPr lvl="0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Ethan: 62.5% = 0.625 =</a:t>
            </a:r>
          </a:p>
          <a:p>
            <a:pPr lvl="0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Felix:      = 0.875 = 87.5%</a:t>
            </a:r>
          </a:p>
          <a:p>
            <a:pPr lvl="0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Jaiden: 0.75 = 75% =  </a:t>
            </a:r>
          </a:p>
          <a:p>
            <a:pPr lvl="0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Felix scored the highest.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CAFB9E-EFB4-49CE-AE80-AAD4077DFAAA}"/>
              </a:ext>
            </a:extLst>
          </p:cNvPr>
          <p:cNvGraphicFramePr>
            <a:graphicFrameLocks noGrp="1"/>
          </p:cNvGraphicFramePr>
          <p:nvPr/>
        </p:nvGraphicFramePr>
        <p:xfrm>
          <a:off x="1455448" y="1266307"/>
          <a:ext cx="324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C3EF3EF-6401-4B2B-B741-F1B51BC2B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784602"/>
              </p:ext>
            </p:extLst>
          </p:nvPr>
        </p:nvGraphicFramePr>
        <p:xfrm>
          <a:off x="3185325" y="3734246"/>
          <a:ext cx="324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3ECDBD9-45A9-4DFC-AED0-AA2700DE2F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104437"/>
              </p:ext>
            </p:extLst>
          </p:nvPr>
        </p:nvGraphicFramePr>
        <p:xfrm>
          <a:off x="1039188" y="4342721"/>
          <a:ext cx="324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B95AA33-80C0-46FA-9BD5-007942F34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424644"/>
              </p:ext>
            </p:extLst>
          </p:nvPr>
        </p:nvGraphicFramePr>
        <p:xfrm>
          <a:off x="2961867" y="4934162"/>
          <a:ext cx="324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582C23B6-8710-42FD-BF5B-A1A99EA795B9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4030124-1402-4D24-B349-10DE798127A6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5" name="Picture 14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BF59FA21-2464-4E95-AFA9-8DBC8F9883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65298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fraction to its equivalent percentage and decimal.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546E4B6-F279-404F-A09F-974C44C62EB2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CEE08D8-5A58-4BD0-8701-652E04C57693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43EE1E4-0200-451B-887C-705D765472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8B5FF39-F637-4F01-9D75-C0E18D7B22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779203"/>
              </p:ext>
            </p:extLst>
          </p:nvPr>
        </p:nvGraphicFramePr>
        <p:xfrm>
          <a:off x="643482" y="1484975"/>
          <a:ext cx="7951877" cy="43961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289">
                  <a:extLst>
                    <a:ext uri="{9D8B030D-6E8A-4147-A177-3AD203B41FA5}">
                      <a16:colId xmlns:a16="http://schemas.microsoft.com/office/drawing/2014/main" val="2787489654"/>
                    </a:ext>
                  </a:extLst>
                </a:gridCol>
                <a:gridCol w="1871897">
                  <a:extLst>
                    <a:ext uri="{9D8B030D-6E8A-4147-A177-3AD203B41FA5}">
                      <a16:colId xmlns:a16="http://schemas.microsoft.com/office/drawing/2014/main" val="1229573977"/>
                    </a:ext>
                  </a:extLst>
                </a:gridCol>
                <a:gridCol w="1871897">
                  <a:extLst>
                    <a:ext uri="{9D8B030D-6E8A-4147-A177-3AD203B41FA5}">
                      <a16:colId xmlns:a16="http://schemas.microsoft.com/office/drawing/2014/main" val="2132355131"/>
                    </a:ext>
                  </a:extLst>
                </a:gridCol>
                <a:gridCol w="1871897">
                  <a:extLst>
                    <a:ext uri="{9D8B030D-6E8A-4147-A177-3AD203B41FA5}">
                      <a16:colId xmlns:a16="http://schemas.microsoft.com/office/drawing/2014/main" val="3220280496"/>
                    </a:ext>
                  </a:extLst>
                </a:gridCol>
                <a:gridCol w="1871897">
                  <a:extLst>
                    <a:ext uri="{9D8B030D-6E8A-4147-A177-3AD203B41FA5}">
                      <a16:colId xmlns:a16="http://schemas.microsoft.com/office/drawing/2014/main" val="36494462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60</a:t>
                      </a:r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%</a:t>
                      </a:r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0.25</a:t>
                      </a: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23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1505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5855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25</a:t>
                      </a:r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%</a:t>
                      </a:r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52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58906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819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75</a:t>
                      </a:r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%</a:t>
                      </a:r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624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63795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3362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40</a:t>
                      </a:r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%</a:t>
                      </a:r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0.75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261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64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fraction to its equivalent percentage and decimal.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E612979-ADF0-4B69-91CF-F8F54E88F3CA}"/>
              </a:ext>
            </a:extLst>
          </p:cNvPr>
          <p:cNvCxnSpPr>
            <a:cxnSpLocks/>
          </p:cNvCxnSpPr>
          <p:nvPr/>
        </p:nvCxnSpPr>
        <p:spPr>
          <a:xfrm flipV="1">
            <a:off x="1233949" y="3078071"/>
            <a:ext cx="1973485" cy="118444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4A2627-F756-4C26-966B-18C5ACBEAB5D}"/>
              </a:ext>
            </a:extLst>
          </p:cNvPr>
          <p:cNvCxnSpPr>
            <a:cxnSpLocks/>
          </p:cNvCxnSpPr>
          <p:nvPr/>
        </p:nvCxnSpPr>
        <p:spPr>
          <a:xfrm>
            <a:off x="1252164" y="1955409"/>
            <a:ext cx="1842728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5E68849-85D5-4C05-9147-DFC30C4E82D4}"/>
              </a:ext>
            </a:extLst>
          </p:cNvPr>
          <p:cNvCxnSpPr>
            <a:cxnSpLocks/>
          </p:cNvCxnSpPr>
          <p:nvPr/>
        </p:nvCxnSpPr>
        <p:spPr>
          <a:xfrm>
            <a:off x="1252164" y="3078071"/>
            <a:ext cx="1955270" cy="132511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B80C535-DCFF-4C67-95D1-F98D9350837D}"/>
              </a:ext>
            </a:extLst>
          </p:cNvPr>
          <p:cNvCxnSpPr>
            <a:cxnSpLocks/>
          </p:cNvCxnSpPr>
          <p:nvPr/>
        </p:nvCxnSpPr>
        <p:spPr>
          <a:xfrm flipH="1">
            <a:off x="1233950" y="5386897"/>
            <a:ext cx="186094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923025-353F-4CCF-9783-444716AF3970}"/>
              </a:ext>
            </a:extLst>
          </p:cNvPr>
          <p:cNvCxnSpPr>
            <a:cxnSpLocks/>
          </p:cNvCxnSpPr>
          <p:nvPr/>
        </p:nvCxnSpPr>
        <p:spPr>
          <a:xfrm>
            <a:off x="4670474" y="4262512"/>
            <a:ext cx="2138289" cy="1223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632C26B-A4C5-4394-97DE-9A21E4C69B4B}"/>
              </a:ext>
            </a:extLst>
          </p:cNvPr>
          <p:cNvCxnSpPr>
            <a:cxnSpLocks/>
          </p:cNvCxnSpPr>
          <p:nvPr/>
        </p:nvCxnSpPr>
        <p:spPr>
          <a:xfrm flipV="1">
            <a:off x="4572000" y="4262512"/>
            <a:ext cx="2236763" cy="1223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44C87C9-7CD3-4A9D-9DD4-0CB9B240F29A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40C3D1C-D740-4095-B0D5-475E493A054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22" name="Picture 2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909513C-55A4-4ED9-8BCE-B6805719F3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23F3A1F-7423-41EC-9B02-38E9213A2EB5}"/>
              </a:ext>
            </a:extLst>
          </p:cNvPr>
          <p:cNvCxnSpPr>
            <a:cxnSpLocks/>
          </p:cNvCxnSpPr>
          <p:nvPr/>
        </p:nvCxnSpPr>
        <p:spPr>
          <a:xfrm>
            <a:off x="4670474" y="1849882"/>
            <a:ext cx="2138289" cy="1223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3943DCC-39C4-45F2-878F-EDB00CB5C000}"/>
              </a:ext>
            </a:extLst>
          </p:cNvPr>
          <p:cNvCxnSpPr>
            <a:cxnSpLocks/>
          </p:cNvCxnSpPr>
          <p:nvPr/>
        </p:nvCxnSpPr>
        <p:spPr>
          <a:xfrm flipV="1">
            <a:off x="4572000" y="1849882"/>
            <a:ext cx="2236763" cy="1223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632C809-9241-44AC-90B4-26EA53FB0A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900683"/>
              </p:ext>
            </p:extLst>
          </p:nvPr>
        </p:nvGraphicFramePr>
        <p:xfrm>
          <a:off x="643482" y="1484975"/>
          <a:ext cx="7951877" cy="43961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289">
                  <a:extLst>
                    <a:ext uri="{9D8B030D-6E8A-4147-A177-3AD203B41FA5}">
                      <a16:colId xmlns:a16="http://schemas.microsoft.com/office/drawing/2014/main" val="2787489654"/>
                    </a:ext>
                  </a:extLst>
                </a:gridCol>
                <a:gridCol w="1871897">
                  <a:extLst>
                    <a:ext uri="{9D8B030D-6E8A-4147-A177-3AD203B41FA5}">
                      <a16:colId xmlns:a16="http://schemas.microsoft.com/office/drawing/2014/main" val="1229573977"/>
                    </a:ext>
                  </a:extLst>
                </a:gridCol>
                <a:gridCol w="1871897">
                  <a:extLst>
                    <a:ext uri="{9D8B030D-6E8A-4147-A177-3AD203B41FA5}">
                      <a16:colId xmlns:a16="http://schemas.microsoft.com/office/drawing/2014/main" val="2132355131"/>
                    </a:ext>
                  </a:extLst>
                </a:gridCol>
                <a:gridCol w="1871897">
                  <a:extLst>
                    <a:ext uri="{9D8B030D-6E8A-4147-A177-3AD203B41FA5}">
                      <a16:colId xmlns:a16="http://schemas.microsoft.com/office/drawing/2014/main" val="3220280496"/>
                    </a:ext>
                  </a:extLst>
                </a:gridCol>
                <a:gridCol w="1871897">
                  <a:extLst>
                    <a:ext uri="{9D8B030D-6E8A-4147-A177-3AD203B41FA5}">
                      <a16:colId xmlns:a16="http://schemas.microsoft.com/office/drawing/2014/main" val="36494462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60</a:t>
                      </a:r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%</a:t>
                      </a:r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0.25</a:t>
                      </a: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23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1505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5855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25</a:t>
                      </a:r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%</a:t>
                      </a:r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52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58906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819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75</a:t>
                      </a:r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%</a:t>
                      </a:r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624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63795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3362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40</a:t>
                      </a:r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%</a:t>
                      </a:r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0.75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261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64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894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shaded part of the 100 square to write an equivalent fraction, decimal and percentage.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0111AA1-C00C-4E41-8F98-DF2E508ED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187083"/>
              </p:ext>
            </p:extLst>
          </p:nvPr>
        </p:nvGraphicFramePr>
        <p:xfrm>
          <a:off x="3168924" y="1732365"/>
          <a:ext cx="2813526" cy="2583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614">
                  <a:extLst>
                    <a:ext uri="{9D8B030D-6E8A-4147-A177-3AD203B41FA5}">
                      <a16:colId xmlns:a16="http://schemas.microsoft.com/office/drawing/2014/main" val="2041351107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4029751533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434708260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4022160142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3634398063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2706471282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2882216909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2232724397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248046720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1625515320"/>
                    </a:ext>
                  </a:extLst>
                </a:gridCol>
              </a:tblGrid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26430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87322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59199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709087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366196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512639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505317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43112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653921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86594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BA303D5B-14AB-4FFE-9C1B-A30FDAAD6F88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2DF4CD8-7F77-4471-9C35-EC0A3BC2E1BA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73A637AC-2D66-4D65-9E3E-87EB9BCDDC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shaded part of the 100 square to write an equivalent fraction, decimal and percentage.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Fraction:		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Decimal: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0.08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Percentage: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8%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0111AA1-C00C-4E41-8F98-DF2E508EDA18}"/>
              </a:ext>
            </a:extLst>
          </p:cNvPr>
          <p:cNvGraphicFramePr>
            <a:graphicFrameLocks noGrp="1"/>
          </p:cNvGraphicFramePr>
          <p:nvPr/>
        </p:nvGraphicFramePr>
        <p:xfrm>
          <a:off x="3168924" y="1732365"/>
          <a:ext cx="2813526" cy="2583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614">
                  <a:extLst>
                    <a:ext uri="{9D8B030D-6E8A-4147-A177-3AD203B41FA5}">
                      <a16:colId xmlns:a16="http://schemas.microsoft.com/office/drawing/2014/main" val="2041351107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4029751533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434708260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4022160142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3634398063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2706471282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2882216909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2232724397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248046720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1625515320"/>
                    </a:ext>
                  </a:extLst>
                </a:gridCol>
              </a:tblGrid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26430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87322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59199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709087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366196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512639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505317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43112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653921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8659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C5221C9-5110-4912-BDA6-068B581A7422}"/>
              </a:ext>
            </a:extLst>
          </p:cNvPr>
          <p:cNvGraphicFramePr>
            <a:graphicFrameLocks noGrp="1"/>
          </p:cNvGraphicFramePr>
          <p:nvPr/>
        </p:nvGraphicFramePr>
        <p:xfrm>
          <a:off x="4848860" y="4341701"/>
          <a:ext cx="46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4AF5FF58-6FDE-4BC5-A69E-185F6C16C95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B4F4C92-5942-467E-8B5C-BF27DBC85349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EEF32AA6-9E74-411A-B9EA-E1A84C414B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58313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numbers are missing?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0C29ADA-332E-41E1-BFDC-C467AE840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263272"/>
              </p:ext>
            </p:extLst>
          </p:nvPr>
        </p:nvGraphicFramePr>
        <p:xfrm>
          <a:off x="2686696" y="2101201"/>
          <a:ext cx="746998" cy="17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998">
                  <a:extLst>
                    <a:ext uri="{9D8B030D-6E8A-4147-A177-3AD203B41FA5}">
                      <a16:colId xmlns:a16="http://schemas.microsoft.com/office/drawing/2014/main" val="3195025251"/>
                    </a:ext>
                  </a:extLst>
                </a:gridCol>
              </a:tblGrid>
              <a:tr h="746998"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667107"/>
                  </a:ext>
                </a:extLst>
              </a:tr>
              <a:tr h="93377">
                <a:tc>
                  <a:txBody>
                    <a:bodyPr/>
                    <a:lstStyle/>
                    <a:p>
                      <a:pPr algn="ctr"/>
                      <a:endParaRPr lang="en-GB" sz="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381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4175833"/>
                  </a:ext>
                </a:extLst>
              </a:tr>
              <a:tr h="868385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180000" marB="0">
                    <a:lnL w="12700" cmpd="sng">
                      <a:noFill/>
                    </a:lnL>
                    <a:lnR w="381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23690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5A17FEC-5425-45D1-A83A-8EC7AE41EA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455227"/>
              </p:ext>
            </p:extLst>
          </p:nvPr>
        </p:nvGraphicFramePr>
        <p:xfrm>
          <a:off x="3360578" y="1727650"/>
          <a:ext cx="3268116" cy="245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998">
                  <a:extLst>
                    <a:ext uri="{9D8B030D-6E8A-4147-A177-3AD203B41FA5}">
                      <a16:colId xmlns:a16="http://schemas.microsoft.com/office/drawing/2014/main" val="1285561296"/>
                    </a:ext>
                  </a:extLst>
                </a:gridCol>
                <a:gridCol w="746998">
                  <a:extLst>
                    <a:ext uri="{9D8B030D-6E8A-4147-A177-3AD203B41FA5}">
                      <a16:colId xmlns:a16="http://schemas.microsoft.com/office/drawing/2014/main" val="3030413477"/>
                    </a:ext>
                  </a:extLst>
                </a:gridCol>
                <a:gridCol w="746998">
                  <a:extLst>
                    <a:ext uri="{9D8B030D-6E8A-4147-A177-3AD203B41FA5}">
                      <a16:colId xmlns:a16="http://schemas.microsoft.com/office/drawing/2014/main" val="1234467607"/>
                    </a:ext>
                  </a:extLst>
                </a:gridCol>
                <a:gridCol w="1027122">
                  <a:extLst>
                    <a:ext uri="{9D8B030D-6E8A-4147-A177-3AD203B41FA5}">
                      <a16:colId xmlns:a16="http://schemas.microsoft.com/office/drawing/2014/main" val="3698777386"/>
                    </a:ext>
                  </a:extLst>
                </a:gridCol>
              </a:tblGrid>
              <a:tr h="746998">
                <a:tc rowSpan="3"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1" i="0" dirty="0">
                        <a:latin typeface="Century Gothic" panose="020B0502020202020204" pitchFamily="34" charset="0"/>
                      </a:endParaRPr>
                    </a:p>
                  </a:txBody>
                  <a:tcPr marL="237172" marR="237172" marT="118587" marB="11858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80</a:t>
                      </a:r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7805359"/>
                  </a:ext>
                </a:extLst>
              </a:tr>
              <a:tr h="746998"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5117641"/>
                  </a:ext>
                </a:extLst>
              </a:tr>
              <a:tr h="961864"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1" i="0" dirty="0">
                        <a:latin typeface="Century Gothic" panose="020B0502020202020204" pitchFamily="34" charset="0"/>
                      </a:endParaRPr>
                    </a:p>
                  </a:txBody>
                  <a:tcPr marL="237172" marR="237172" marT="118587" marB="11858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7264442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A596E952-BB36-4F8D-BD93-CB6F10973E51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6A067F1-90B1-43C6-93B6-66FE631D2945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29301175-C5E6-4FD0-ACDE-ECF29B1A4D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07535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numbers are missing?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C63200A-EF4E-4859-9FF9-2B442EDF93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872642"/>
              </p:ext>
            </p:extLst>
          </p:nvPr>
        </p:nvGraphicFramePr>
        <p:xfrm>
          <a:off x="2686696" y="2101201"/>
          <a:ext cx="746998" cy="17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998">
                  <a:extLst>
                    <a:ext uri="{9D8B030D-6E8A-4147-A177-3AD203B41FA5}">
                      <a16:colId xmlns:a16="http://schemas.microsoft.com/office/drawing/2014/main" val="3195025251"/>
                    </a:ext>
                  </a:extLst>
                </a:gridCol>
              </a:tblGrid>
              <a:tr h="746998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667107"/>
                  </a:ext>
                </a:extLst>
              </a:tr>
              <a:tr h="93377">
                <a:tc>
                  <a:txBody>
                    <a:bodyPr/>
                    <a:lstStyle/>
                    <a:p>
                      <a:pPr algn="ctr"/>
                      <a:endParaRPr lang="en-GB" sz="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381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4175833"/>
                  </a:ext>
                </a:extLst>
              </a:tr>
              <a:tr h="868385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180000" marB="0">
                    <a:lnL w="12700" cmpd="sng">
                      <a:noFill/>
                    </a:lnL>
                    <a:lnR w="381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23690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C87EEF2-F97C-487E-9EFD-F0E95498B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311610"/>
              </p:ext>
            </p:extLst>
          </p:nvPr>
        </p:nvGraphicFramePr>
        <p:xfrm>
          <a:off x="3360578" y="1727650"/>
          <a:ext cx="3268116" cy="245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998">
                  <a:extLst>
                    <a:ext uri="{9D8B030D-6E8A-4147-A177-3AD203B41FA5}">
                      <a16:colId xmlns:a16="http://schemas.microsoft.com/office/drawing/2014/main" val="1285561296"/>
                    </a:ext>
                  </a:extLst>
                </a:gridCol>
                <a:gridCol w="746998">
                  <a:extLst>
                    <a:ext uri="{9D8B030D-6E8A-4147-A177-3AD203B41FA5}">
                      <a16:colId xmlns:a16="http://schemas.microsoft.com/office/drawing/2014/main" val="3030413477"/>
                    </a:ext>
                  </a:extLst>
                </a:gridCol>
                <a:gridCol w="746998">
                  <a:extLst>
                    <a:ext uri="{9D8B030D-6E8A-4147-A177-3AD203B41FA5}">
                      <a16:colId xmlns:a16="http://schemas.microsoft.com/office/drawing/2014/main" val="1234467607"/>
                    </a:ext>
                  </a:extLst>
                </a:gridCol>
                <a:gridCol w="1027122">
                  <a:extLst>
                    <a:ext uri="{9D8B030D-6E8A-4147-A177-3AD203B41FA5}">
                      <a16:colId xmlns:a16="http://schemas.microsoft.com/office/drawing/2014/main" val="3698777386"/>
                    </a:ext>
                  </a:extLst>
                </a:gridCol>
              </a:tblGrid>
              <a:tr h="746998">
                <a:tc rowSpan="3"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1" i="0" dirty="0">
                        <a:latin typeface="Century Gothic" panose="020B0502020202020204" pitchFamily="34" charset="0"/>
                      </a:endParaRPr>
                    </a:p>
                  </a:txBody>
                  <a:tcPr marL="237172" marR="237172" marT="118587" marB="11858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80</a:t>
                      </a:r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7805359"/>
                  </a:ext>
                </a:extLst>
              </a:tr>
              <a:tr h="746998"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5117641"/>
                  </a:ext>
                </a:extLst>
              </a:tr>
              <a:tr h="961864"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1" i="0" dirty="0">
                        <a:latin typeface="Century Gothic" panose="020B0502020202020204" pitchFamily="34" charset="0"/>
                      </a:endParaRPr>
                    </a:p>
                  </a:txBody>
                  <a:tcPr marL="237172" marR="237172" marT="118587" marB="11858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7264442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242FA6D6-24CC-4D8B-8E2F-4BAA3BE8DB7F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03A9309-BA96-4E1D-8F5D-654C420139A1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3" name="Picture 1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CE90D043-03D1-41AE-8E00-8F99B972CD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8688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Convert the following decimals to their equivalent percentages and fractions.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Display each fraction in its simplest form.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A) 0.625 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fontAlgn="b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B) 0.01 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lvl="0" indent="-285750" algn="ctr" defTabSz="685800">
              <a:buFontTx/>
              <a:buAutoNum type="romanLcPeriod"/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C) 0.1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A383854-8EAC-483E-A42C-94776DE9C08F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0C46D50-7E13-45CC-B471-117CC6BFBDF3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BFAE12E-77B6-4999-ACCE-AE5043DF56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3750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Convert the following decimals to their equivalent percentages and fractions.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Display each fraction in its simplest form.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A) 0.625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=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62.5% =   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fontAlgn="b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B) 0.01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=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1% = 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lvl="0" indent="-285750" algn="ctr" defTabSz="685800">
              <a:buFontTx/>
              <a:buAutoNum type="romanLcPeriod"/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C) 0.1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=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10% = 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645DE52-FB20-48EF-A7F2-C26AFC85F1FB}"/>
              </a:ext>
            </a:extLst>
          </p:cNvPr>
          <p:cNvGraphicFramePr>
            <a:graphicFrameLocks noGrp="1"/>
          </p:cNvGraphicFramePr>
          <p:nvPr/>
        </p:nvGraphicFramePr>
        <p:xfrm>
          <a:off x="2681479" y="2172204"/>
          <a:ext cx="46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960F1E8-A1F3-4DA6-AC15-D4C96A6EB99E}"/>
              </a:ext>
            </a:extLst>
          </p:cNvPr>
          <p:cNvGraphicFramePr>
            <a:graphicFrameLocks noGrp="1"/>
          </p:cNvGraphicFramePr>
          <p:nvPr/>
        </p:nvGraphicFramePr>
        <p:xfrm>
          <a:off x="2213479" y="3105126"/>
          <a:ext cx="46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E24E463-3FE2-4577-8B72-2BF2365EB9BC}"/>
              </a:ext>
            </a:extLst>
          </p:cNvPr>
          <p:cNvGraphicFramePr>
            <a:graphicFrameLocks noGrp="1"/>
          </p:cNvGraphicFramePr>
          <p:nvPr/>
        </p:nvGraphicFramePr>
        <p:xfrm>
          <a:off x="2213479" y="3993261"/>
          <a:ext cx="46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297D0058-199E-4103-9CB1-2F1440D13B96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B68FEB7-B1E3-4113-8E33-E8C916D90A63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4" name="Picture 13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5B8A1258-CE2D-487B-B724-76B3759B95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80416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571e11c5eb0f57803ce0a807acb8b90a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23555bd6f297cf4c0acd9aacdfd8cc7f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F4F92D-B5A7-4AD7-8CB6-2ED9B2F4DB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  <ds:schemaRef ds:uri="0f0ae0ff-29c4-4766-b250-c1a9bee8d430"/>
    <ds:schemaRef ds:uri="86144f90-c7b6-48d0-aae5-f5e9e48cc3df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1364</TotalTime>
  <Words>640</Words>
  <Application>Microsoft Office PowerPoint</Application>
  <PresentationFormat>On-screen Show (4:3)</PresentationFormat>
  <Paragraphs>277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Rosanna Harries</cp:lastModifiedBy>
  <cp:revision>59</cp:revision>
  <dcterms:created xsi:type="dcterms:W3CDTF">2018-03-17T10:08:43Z</dcterms:created>
  <dcterms:modified xsi:type="dcterms:W3CDTF">2021-01-25T16:39:49Z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