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7"/>
  </p:handoutMasterIdLst>
  <p:sldIdLst>
    <p:sldId id="261" r:id="rId2"/>
    <p:sldId id="258" r:id="rId3"/>
    <p:sldId id="263" r:id="rId4"/>
    <p:sldId id="264" r:id="rId5"/>
    <p:sldId id="268" r:id="rId6"/>
    <p:sldId id="277" r:id="rId7"/>
    <p:sldId id="278" r:id="rId8"/>
    <p:sldId id="279" r:id="rId9"/>
    <p:sldId id="280" r:id="rId10"/>
    <p:sldId id="270" r:id="rId11"/>
    <p:sldId id="281" r:id="rId12"/>
    <p:sldId id="276" r:id="rId13"/>
    <p:sldId id="282" r:id="rId14"/>
    <p:sldId id="266" r:id="rId15"/>
    <p:sldId id="267"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57C"/>
    <a:srgbClr val="5260F2"/>
    <a:srgbClr val="79A75A"/>
    <a:srgbClr val="99A9F9"/>
    <a:srgbClr val="6D84F7"/>
    <a:srgbClr val="6FF5E0"/>
    <a:srgbClr val="B2144E"/>
    <a:srgbClr val="FDA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8" autoAdjust="0"/>
    <p:restoredTop sz="95037"/>
  </p:normalViewPr>
  <p:slideViewPr>
    <p:cSldViewPr snapToGrid="0">
      <p:cViewPr varScale="1">
        <p:scale>
          <a:sx n="88" d="100"/>
          <a:sy n="88" d="100"/>
        </p:scale>
        <p:origin x="2048" y="176"/>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050A72C-E564-4CE9-A128-8E99B3F7D0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531A85B8-7942-44AB-AC0B-350C0E3261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FC16382-B6B0-4FEF-A19B-7DDE88853E36}" type="datetimeFigureOut">
              <a:rPr lang="en-GB"/>
              <a:pPr>
                <a:defRPr/>
              </a:pPr>
              <a:t>07/01/2021</a:t>
            </a:fld>
            <a:endParaRPr lang="en-GB"/>
          </a:p>
        </p:txBody>
      </p:sp>
      <p:sp>
        <p:nvSpPr>
          <p:cNvPr id="4" name="Footer Placeholder 3">
            <a:extLst>
              <a:ext uri="{FF2B5EF4-FFF2-40B4-BE49-F238E27FC236}">
                <a16:creationId xmlns:a16="http://schemas.microsoft.com/office/drawing/2014/main" xmlns="" id="{A90FD468-7B2A-460E-ACB8-B07E8C7E97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xmlns="" id="{36EE692A-8996-483F-9630-84C6E037BDF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3F4B4429-C98A-4CA5-9F36-037A7F306D5F}" type="slidenum">
              <a:rPr lang="en-GB" altLang="en-US"/>
              <a:pPr/>
              <a:t>‹#›</a:t>
            </a:fld>
            <a:endParaRPr lang="en-GB" altLang="en-US"/>
          </a:p>
        </p:txBody>
      </p:sp>
    </p:spTree>
    <p:extLst>
      <p:ext uri="{BB962C8B-B14F-4D97-AF65-F5344CB8AC3E}">
        <p14:creationId xmlns:p14="http://schemas.microsoft.com/office/powerpoint/2010/main" val="3058293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413EC15D-52D8-4E7F-B60A-5FFBBFF173C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xmlns="" id="{0D9405E7-A765-45AF-8BDA-11475F18F1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7182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DEBC381-A229-4378-83D0-1F96C1D2FC5B}"/>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xmlns="" id="{E7767FD6-FE93-4D80-8334-3355F04340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865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xmlns="" id="{51978638-40A4-4DCE-B7C5-ADECAF73B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042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152064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84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xmlns="" id="{873033A8-715F-4909-A5FF-336C24FB62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425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D608A55A-4052-49EB-BC14-D3D48C5F2A07}"/>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900B8BCA-00E2-4835-BEC0-4556451560DA}"/>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1" r:id="rId4"/>
    <p:sldLayoutId id="2147483692" r:id="rId5"/>
    <p:sldLayoutId id="2147483696" r:id="rId6"/>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14.png"/><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hyperlink" Target="http://www.switchedonkids.org.uk/electrical-safety-in-your-hom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a:extLst>
              <a:ext uri="{FF2B5EF4-FFF2-40B4-BE49-F238E27FC236}">
                <a16:creationId xmlns:a16="http://schemas.microsoft.com/office/drawing/2014/main" xmlns="" id="{60CB6C1E-5D3F-4184-8102-E5A267B36F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6">
            <a:extLst>
              <a:ext uri="{FF2B5EF4-FFF2-40B4-BE49-F238E27FC236}">
                <a16:creationId xmlns:a16="http://schemas.microsoft.com/office/drawing/2014/main" xmlns="" id="{AC0BFC25-677D-4719-8965-1297BBF2F1F0}"/>
              </a:ext>
            </a:extLst>
          </p:cNvPr>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latin typeface="BPreplay" panose="02000503000000020004" pitchFamily="50" charset="0"/>
              </a:rPr>
              <a:t>Year One</a:t>
            </a:r>
          </a:p>
        </p:txBody>
      </p:sp>
      <p:sp>
        <p:nvSpPr>
          <p:cNvPr id="4" name="Rectangle 3">
            <a:extLst>
              <a:ext uri="{FF2B5EF4-FFF2-40B4-BE49-F238E27FC236}">
                <a16:creationId xmlns:a16="http://schemas.microsoft.com/office/drawing/2014/main" xmlns="" id="{90B59A83-9E6E-41AC-8961-4C08E70952E2}"/>
              </a:ext>
            </a:extLst>
          </p:cNvPr>
          <p:cNvSpPr/>
          <p:nvPr/>
        </p:nvSpPr>
        <p:spPr>
          <a:xfrm>
            <a:off x="0" y="6251575"/>
            <a:ext cx="9144000" cy="611188"/>
          </a:xfrm>
          <a:prstGeom prst="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6" name="Straight Connector 5">
            <a:extLst>
              <a:ext uri="{FF2B5EF4-FFF2-40B4-BE49-F238E27FC236}">
                <a16:creationId xmlns:a16="http://schemas.microsoft.com/office/drawing/2014/main" xmlns="" id="{CFB45F69-E907-4D41-88B5-0D85B93F74E5}"/>
              </a:ext>
            </a:extLst>
          </p:cNvPr>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174" name="TextBox 10">
            <a:extLst>
              <a:ext uri="{FF2B5EF4-FFF2-40B4-BE49-F238E27FC236}">
                <a16:creationId xmlns:a16="http://schemas.microsoft.com/office/drawing/2014/main" xmlns="" id="{F9712446-3C39-46D3-B774-5B11F68BF28B}"/>
              </a:ext>
            </a:extLst>
          </p:cNvPr>
          <p:cNvSpPr txBox="1">
            <a:spLocks noChangeArrowheads="1"/>
          </p:cNvSpPr>
          <p:nvPr/>
        </p:nvSpPr>
        <p:spPr bwMode="auto">
          <a:xfrm>
            <a:off x="2857500" y="6464300"/>
            <a:ext cx="34210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800" b="1">
                <a:solidFill>
                  <a:schemeClr val="bg1"/>
                </a:solidFill>
                <a:latin typeface="BPreplay" panose="02000503000000020004" pitchFamily="50" charset="0"/>
              </a:rPr>
              <a:t>Science</a:t>
            </a:r>
            <a:r>
              <a:rPr lang="en-GB" altLang="en-US" sz="800">
                <a:solidFill>
                  <a:schemeClr val="bg1"/>
                </a:solidFill>
                <a:latin typeface="BPreplay" panose="02000503000000020004" pitchFamily="50" charset="0"/>
              </a:rPr>
              <a:t> | Year 4 | Electricity | Everyday Electrical Appliances | Lesson 2</a:t>
            </a:r>
          </a:p>
        </p:txBody>
      </p:sp>
      <p:sp>
        <p:nvSpPr>
          <p:cNvPr id="7175" name="Text Placeholder 16">
            <a:extLst>
              <a:ext uri="{FF2B5EF4-FFF2-40B4-BE49-F238E27FC236}">
                <a16:creationId xmlns:a16="http://schemas.microsoft.com/office/drawing/2014/main" xmlns="" id="{476BF28B-066E-44DE-8C2B-56F183122149}"/>
              </a:ext>
            </a:extLst>
          </p:cNvPr>
          <p:cNvSpPr>
            <a:spLocks noGrp="1"/>
          </p:cNvSpPr>
          <p:nvPr>
            <p:ph type="body" sz="quarter" idx="10"/>
          </p:nvPr>
        </p:nvSpPr>
        <p:spPr>
          <a:xfrm>
            <a:off x="1655763" y="3200400"/>
            <a:ext cx="5832475" cy="542925"/>
          </a:xfrm>
        </p:spPr>
        <p:txBody>
          <a:bodyPr/>
          <a:lstStyle/>
          <a:p>
            <a:pPr eaLnBrk="1" hangingPunct="1"/>
            <a:r>
              <a:rPr lang="en-GB" altLang="en-US"/>
              <a:t>Electricity</a:t>
            </a:r>
          </a:p>
        </p:txBody>
      </p:sp>
      <p:sp>
        <p:nvSpPr>
          <p:cNvPr id="7176" name="Title 17">
            <a:extLst>
              <a:ext uri="{FF2B5EF4-FFF2-40B4-BE49-F238E27FC236}">
                <a16:creationId xmlns:a16="http://schemas.microsoft.com/office/drawing/2014/main" xmlns="" id="{85E92902-2F48-4140-87CF-9EDFB3082468}"/>
              </a:ext>
            </a:extLst>
          </p:cNvPr>
          <p:cNvSpPr>
            <a:spLocks noGrp="1"/>
          </p:cNvSpPr>
          <p:nvPr>
            <p:ph type="title"/>
          </p:nvPr>
        </p:nvSpPr>
        <p:spPr>
          <a:xfrm>
            <a:off x="539750" y="2359025"/>
            <a:ext cx="8064500" cy="655638"/>
          </a:xfrm>
        </p:spPr>
        <p:txBody>
          <a:bodyPr/>
          <a:lstStyle/>
          <a:p>
            <a:pPr eaLnBrk="1" hangingPunct="1"/>
            <a:r>
              <a:rPr lang="en-GB" altLang="en-US"/>
              <a:t>Science</a:t>
            </a:r>
          </a:p>
        </p:txBody>
      </p:sp>
      <p:pic>
        <p:nvPicPr>
          <p:cNvPr id="7177" name="Picture 2">
            <a:extLst>
              <a:ext uri="{FF2B5EF4-FFF2-40B4-BE49-F238E27FC236}">
                <a16:creationId xmlns:a16="http://schemas.microsoft.com/office/drawing/2014/main" xmlns="" id="{B33CA729-C5F2-4A8F-8997-B626A5639B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66399EB-2C41-4BE0-9984-FCCAE96472F3}"/>
              </a:ext>
            </a:extLst>
          </p:cNvPr>
          <p:cNvSpPr/>
          <p:nvPr/>
        </p:nvSpPr>
        <p:spPr>
          <a:xfrm>
            <a:off x="788988" y="1952625"/>
            <a:ext cx="7599362" cy="4071938"/>
          </a:xfrm>
          <a:prstGeom prst="rect">
            <a:avLst/>
          </a:prstGeom>
          <a:solidFill>
            <a:srgbClr val="FEE5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87" name="Title 5">
            <a:extLst>
              <a:ext uri="{FF2B5EF4-FFF2-40B4-BE49-F238E27FC236}">
                <a16:creationId xmlns:a16="http://schemas.microsoft.com/office/drawing/2014/main" xmlns="" id="{4FEA61CF-15E4-42A7-BD8C-BAA9219C44E1}"/>
              </a:ext>
            </a:extLst>
          </p:cNvPr>
          <p:cNvSpPr>
            <a:spLocks noGrp="1"/>
          </p:cNvSpPr>
          <p:nvPr>
            <p:ph type="title"/>
          </p:nvPr>
        </p:nvSpPr>
        <p:spPr>
          <a:xfrm>
            <a:off x="503238" y="650875"/>
            <a:ext cx="8137525" cy="684213"/>
          </a:xfrm>
        </p:spPr>
        <p:txBody>
          <a:bodyPr>
            <a:normAutofit fontScale="90000"/>
          </a:bodyPr>
          <a:lstStyle/>
          <a:p>
            <a:pPr eaLnBrk="1" hangingPunct="1">
              <a:defRPr/>
            </a:pPr>
            <a:r>
              <a:rPr lang="en-GB" altLang="en-US"/>
              <a:t>Types of Electricity</a:t>
            </a:r>
          </a:p>
        </p:txBody>
      </p:sp>
      <p:sp>
        <p:nvSpPr>
          <p:cNvPr id="8" name="Rectangle 7">
            <a:extLst>
              <a:ext uri="{FF2B5EF4-FFF2-40B4-BE49-F238E27FC236}">
                <a16:creationId xmlns:a16="http://schemas.microsoft.com/office/drawing/2014/main" xmlns="" id="{15A564EC-CB66-4FDF-BDF5-415978D72878}"/>
              </a:ext>
            </a:extLst>
          </p:cNvPr>
          <p:cNvSpPr/>
          <p:nvPr/>
        </p:nvSpPr>
        <p:spPr>
          <a:xfrm>
            <a:off x="755650" y="1400175"/>
            <a:ext cx="7632700" cy="500063"/>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89" name="Content Placeholder 6">
            <a:extLst>
              <a:ext uri="{FF2B5EF4-FFF2-40B4-BE49-F238E27FC236}">
                <a16:creationId xmlns:a16="http://schemas.microsoft.com/office/drawing/2014/main" xmlns="" id="{66940227-14BB-4F65-943A-3C39127BE0A5}"/>
              </a:ext>
            </a:extLst>
          </p:cNvPr>
          <p:cNvSpPr>
            <a:spLocks noGrp="1"/>
          </p:cNvSpPr>
          <p:nvPr>
            <p:ph idx="1"/>
          </p:nvPr>
        </p:nvSpPr>
        <p:spPr>
          <a:xfrm>
            <a:off x="755650" y="1276350"/>
            <a:ext cx="7632700" cy="609600"/>
          </a:xfrm>
        </p:spPr>
        <p:txBody>
          <a:bodyPr/>
          <a:lstStyle/>
          <a:p>
            <a:pPr marL="0" indent="0" algn="ctr" eaLnBrk="1" hangingPunct="1">
              <a:buFont typeface="Arial" panose="020B0604020202020204" pitchFamily="34" charset="0"/>
              <a:buNone/>
            </a:pPr>
            <a:r>
              <a:rPr lang="en-GB" altLang="en-US"/>
              <a:t>Power stations generate a continuous electric current.</a:t>
            </a:r>
            <a:endParaRPr lang="en-GB" altLang="en-US" b="1"/>
          </a:p>
        </p:txBody>
      </p:sp>
      <p:pic>
        <p:nvPicPr>
          <p:cNvPr id="16390" name="Picture 3">
            <a:extLst>
              <a:ext uri="{FF2B5EF4-FFF2-40B4-BE49-F238E27FC236}">
                <a16:creationId xmlns:a16="http://schemas.microsoft.com/office/drawing/2014/main" xmlns="" id="{3275B9D1-981A-464D-9929-F1D4CA702A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2851150"/>
            <a:ext cx="56388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oup 54">
            <a:extLst>
              <a:ext uri="{FF2B5EF4-FFF2-40B4-BE49-F238E27FC236}">
                <a16:creationId xmlns:a16="http://schemas.microsoft.com/office/drawing/2014/main" xmlns="" id="{E4F8F50A-1BA3-4A61-8531-F8FB7907CB91}"/>
              </a:ext>
            </a:extLst>
          </p:cNvPr>
          <p:cNvGrpSpPr>
            <a:grpSpLocks/>
          </p:cNvGrpSpPr>
          <p:nvPr/>
        </p:nvGrpSpPr>
        <p:grpSpPr bwMode="auto">
          <a:xfrm>
            <a:off x="855663" y="1903413"/>
            <a:ext cx="3292475" cy="1687512"/>
            <a:chOff x="855201" y="1903005"/>
            <a:chExt cx="3292874" cy="1688692"/>
          </a:xfrm>
        </p:grpSpPr>
        <p:sp>
          <p:nvSpPr>
            <p:cNvPr id="16422" name="Content Placeholder 6">
              <a:extLst>
                <a:ext uri="{FF2B5EF4-FFF2-40B4-BE49-F238E27FC236}">
                  <a16:creationId xmlns:a16="http://schemas.microsoft.com/office/drawing/2014/main" xmlns="" id="{D09D3150-1E91-4F7E-B13B-D8568E53D7D9}"/>
                </a:ext>
              </a:extLst>
            </p:cNvPr>
            <p:cNvSpPr>
              <a:spLocks/>
            </p:cNvSpPr>
            <p:nvPr/>
          </p:nvSpPr>
          <p:spPr bwMode="auto">
            <a:xfrm>
              <a:off x="855201" y="1903005"/>
              <a:ext cx="3292874" cy="1051669"/>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spcBef>
                  <a:spcPct val="0"/>
                </a:spcBef>
                <a:buFont typeface="Arial" panose="020B0604020202020204" pitchFamily="34" charset="0"/>
                <a:buNone/>
              </a:pPr>
              <a:r>
                <a:rPr lang="en-GB" altLang="en-US" sz="1300" b="1"/>
                <a:t>Power Station</a:t>
              </a:r>
            </a:p>
            <a:p>
              <a:pPr algn="ctr" eaLnBrk="1" hangingPunct="1">
                <a:spcBef>
                  <a:spcPct val="0"/>
                </a:spcBef>
                <a:buFont typeface="Arial" panose="020B0604020202020204" pitchFamily="34" charset="0"/>
                <a:buNone/>
              </a:pPr>
              <a:r>
                <a:rPr lang="en-GB" altLang="en-US" sz="1300"/>
                <a:t>An electric current is generated and then sent through wires to a transformer.</a:t>
              </a:r>
            </a:p>
          </p:txBody>
        </p:sp>
        <p:grpSp>
          <p:nvGrpSpPr>
            <p:cNvPr id="16423" name="Group 21">
              <a:extLst>
                <a:ext uri="{FF2B5EF4-FFF2-40B4-BE49-F238E27FC236}">
                  <a16:creationId xmlns:a16="http://schemas.microsoft.com/office/drawing/2014/main" xmlns="" id="{EEAC1D00-3088-4A6A-AEC4-BC9729FF97D3}"/>
                </a:ext>
              </a:extLst>
            </p:cNvPr>
            <p:cNvGrpSpPr>
              <a:grpSpLocks/>
            </p:cNvGrpSpPr>
            <p:nvPr/>
          </p:nvGrpSpPr>
          <p:grpSpPr bwMode="auto">
            <a:xfrm>
              <a:off x="930876" y="2081246"/>
              <a:ext cx="3163216" cy="1510451"/>
              <a:chOff x="930876" y="2081246"/>
              <a:chExt cx="3163216" cy="1510451"/>
            </a:xfrm>
          </p:grpSpPr>
          <p:sp>
            <p:nvSpPr>
              <p:cNvPr id="18" name="Rounded Rectangle 17">
                <a:extLst>
                  <a:ext uri="{FF2B5EF4-FFF2-40B4-BE49-F238E27FC236}">
                    <a16:creationId xmlns:a16="http://schemas.microsoft.com/office/drawing/2014/main" xmlns="" id="{B7D7962C-3A7D-4300-BF34-76AC6166C213}"/>
                  </a:ext>
                </a:extLst>
              </p:cNvPr>
              <p:cNvSpPr/>
              <p:nvPr/>
            </p:nvSpPr>
            <p:spPr>
              <a:xfrm>
                <a:off x="931410" y="2080930"/>
                <a:ext cx="3162683" cy="700576"/>
              </a:xfrm>
              <a:prstGeom prst="roundRect">
                <a:avLst/>
              </a:prstGeom>
              <a:noFill/>
              <a:ln w="28575">
                <a:solidFill>
                  <a:srgbClr val="5260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20" name="Straight Connector 19">
                <a:extLst>
                  <a:ext uri="{FF2B5EF4-FFF2-40B4-BE49-F238E27FC236}">
                    <a16:creationId xmlns:a16="http://schemas.microsoft.com/office/drawing/2014/main" xmlns="" id="{AC1AB1C2-3E9B-4D27-A36C-77160D1E963B}"/>
                  </a:ext>
                </a:extLst>
              </p:cNvPr>
              <p:cNvCxnSpPr>
                <a:endCxn id="18" idx="2"/>
              </p:cNvCxnSpPr>
              <p:nvPr/>
            </p:nvCxnSpPr>
            <p:spPr>
              <a:xfrm flipV="1">
                <a:off x="2068198" y="2781506"/>
                <a:ext cx="444554" cy="756178"/>
              </a:xfrm>
              <a:prstGeom prst="line">
                <a:avLst/>
              </a:prstGeom>
              <a:ln w="28575">
                <a:solidFill>
                  <a:srgbClr val="5260F2"/>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E9BE5C45-4E0A-4ABD-B7D7-5D7EAEE6739F}"/>
                  </a:ext>
                </a:extLst>
              </p:cNvPr>
              <p:cNvSpPr/>
              <p:nvPr/>
            </p:nvSpPr>
            <p:spPr>
              <a:xfrm>
                <a:off x="2011041" y="3429659"/>
                <a:ext cx="161945" cy="162038"/>
              </a:xfrm>
              <a:prstGeom prst="ellipse">
                <a:avLst/>
              </a:prstGeom>
              <a:solidFill>
                <a:srgbClr val="5260F2"/>
              </a:solidFill>
              <a:ln>
                <a:solidFill>
                  <a:srgbClr val="5260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56" name="Group 55">
            <a:extLst>
              <a:ext uri="{FF2B5EF4-FFF2-40B4-BE49-F238E27FC236}">
                <a16:creationId xmlns:a16="http://schemas.microsoft.com/office/drawing/2014/main" xmlns="" id="{90F77D9E-BB2A-4DF2-AC8A-E7D025B7C712}"/>
              </a:ext>
            </a:extLst>
          </p:cNvPr>
          <p:cNvGrpSpPr>
            <a:grpSpLocks/>
          </p:cNvGrpSpPr>
          <p:nvPr/>
        </p:nvGrpSpPr>
        <p:grpSpPr bwMode="auto">
          <a:xfrm>
            <a:off x="4170363" y="1862138"/>
            <a:ext cx="2224087" cy="2627312"/>
            <a:chOff x="4169767" y="1862371"/>
            <a:chExt cx="2224743" cy="2627151"/>
          </a:xfrm>
        </p:grpSpPr>
        <p:grpSp>
          <p:nvGrpSpPr>
            <p:cNvPr id="16417" name="Group 22">
              <a:extLst>
                <a:ext uri="{FF2B5EF4-FFF2-40B4-BE49-F238E27FC236}">
                  <a16:creationId xmlns:a16="http://schemas.microsoft.com/office/drawing/2014/main" xmlns="" id="{0FDFFEF9-CCAA-4631-A59A-7B325D4C0F10}"/>
                </a:ext>
              </a:extLst>
            </p:cNvPr>
            <p:cNvGrpSpPr>
              <a:grpSpLocks/>
            </p:cNvGrpSpPr>
            <p:nvPr/>
          </p:nvGrpSpPr>
          <p:grpSpPr bwMode="auto">
            <a:xfrm>
              <a:off x="4376440" y="2019435"/>
              <a:ext cx="1835360" cy="2470087"/>
              <a:chOff x="1119625" y="2081245"/>
              <a:chExt cx="1835360" cy="2470087"/>
            </a:xfrm>
          </p:grpSpPr>
          <p:sp>
            <p:nvSpPr>
              <p:cNvPr id="24" name="Rounded Rectangle 23">
                <a:extLst>
                  <a:ext uri="{FF2B5EF4-FFF2-40B4-BE49-F238E27FC236}">
                    <a16:creationId xmlns:a16="http://schemas.microsoft.com/office/drawing/2014/main" xmlns="" id="{E5BA9D16-7B94-47BF-A12E-CB88C2C03D41}"/>
                  </a:ext>
                </a:extLst>
              </p:cNvPr>
              <p:cNvSpPr/>
              <p:nvPr/>
            </p:nvSpPr>
            <p:spPr>
              <a:xfrm>
                <a:off x="1119388" y="2081333"/>
                <a:ext cx="1835691" cy="1396915"/>
              </a:xfrm>
              <a:prstGeom prst="roundRect">
                <a:avLst/>
              </a:prstGeom>
              <a:solidFill>
                <a:srgbClr val="FEE57C"/>
              </a:solidFill>
              <a:ln w="28575">
                <a:solidFill>
                  <a:srgbClr val="5260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25" name="Straight Connector 24">
                <a:extLst>
                  <a:ext uri="{FF2B5EF4-FFF2-40B4-BE49-F238E27FC236}">
                    <a16:creationId xmlns:a16="http://schemas.microsoft.com/office/drawing/2014/main" xmlns="" id="{37BE189F-DBEA-41DA-8A7D-BF34D42D1DFE}"/>
                  </a:ext>
                </a:extLst>
              </p:cNvPr>
              <p:cNvCxnSpPr/>
              <p:nvPr/>
            </p:nvCxnSpPr>
            <p:spPr>
              <a:xfrm flipV="1">
                <a:off x="1883200" y="3478248"/>
                <a:ext cx="312830" cy="911169"/>
              </a:xfrm>
              <a:prstGeom prst="line">
                <a:avLst/>
              </a:prstGeom>
              <a:ln w="28575">
                <a:solidFill>
                  <a:srgbClr val="5260F2"/>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xmlns="" id="{40E7EC68-8C1F-40F3-BEC5-4B32B8A1305A}"/>
                  </a:ext>
                </a:extLst>
              </p:cNvPr>
              <p:cNvSpPr/>
              <p:nvPr/>
            </p:nvSpPr>
            <p:spPr>
              <a:xfrm>
                <a:off x="1786335" y="4389417"/>
                <a:ext cx="161973" cy="161915"/>
              </a:xfrm>
              <a:prstGeom prst="ellipse">
                <a:avLst/>
              </a:prstGeom>
              <a:solidFill>
                <a:srgbClr val="5260F2"/>
              </a:solidFill>
              <a:ln>
                <a:solidFill>
                  <a:srgbClr val="5260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16418" name="Content Placeholder 6">
              <a:extLst>
                <a:ext uri="{FF2B5EF4-FFF2-40B4-BE49-F238E27FC236}">
                  <a16:creationId xmlns:a16="http://schemas.microsoft.com/office/drawing/2014/main" xmlns="" id="{B8DDEADD-61EC-4431-A860-2FBB7B571B13}"/>
                </a:ext>
              </a:extLst>
            </p:cNvPr>
            <p:cNvSpPr>
              <a:spLocks/>
            </p:cNvSpPr>
            <p:nvPr/>
          </p:nvSpPr>
          <p:spPr bwMode="auto">
            <a:xfrm>
              <a:off x="4169767" y="1862371"/>
              <a:ext cx="2224743" cy="1227231"/>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spcBef>
                  <a:spcPct val="0"/>
                </a:spcBef>
                <a:buFont typeface="Arial" panose="020B0604020202020204" pitchFamily="34" charset="0"/>
                <a:buNone/>
              </a:pPr>
              <a:r>
                <a:rPr lang="en-GB" altLang="en-US" sz="1300" b="1"/>
                <a:t>Transformer</a:t>
              </a:r>
            </a:p>
            <a:p>
              <a:pPr algn="ctr" eaLnBrk="1" hangingPunct="1">
                <a:spcBef>
                  <a:spcPct val="0"/>
                </a:spcBef>
                <a:buFont typeface="Arial" panose="020B0604020202020204" pitchFamily="34" charset="0"/>
                <a:buNone/>
              </a:pPr>
              <a:r>
                <a:rPr lang="en-GB" altLang="en-US" sz="1300"/>
                <a:t>The second transformer connects to the wires from the pylons and in most cases, these wires are then placed underground.</a:t>
              </a:r>
            </a:p>
          </p:txBody>
        </p:sp>
      </p:grpSp>
      <p:grpSp>
        <p:nvGrpSpPr>
          <p:cNvPr id="57" name="Group 56">
            <a:extLst>
              <a:ext uri="{FF2B5EF4-FFF2-40B4-BE49-F238E27FC236}">
                <a16:creationId xmlns:a16="http://schemas.microsoft.com/office/drawing/2014/main" xmlns="" id="{48647384-B089-4D4E-B4D1-813035605B50}"/>
              </a:ext>
            </a:extLst>
          </p:cNvPr>
          <p:cNvGrpSpPr>
            <a:grpSpLocks/>
          </p:cNvGrpSpPr>
          <p:nvPr/>
        </p:nvGrpSpPr>
        <p:grpSpPr bwMode="auto">
          <a:xfrm>
            <a:off x="6211888" y="2105025"/>
            <a:ext cx="2278062" cy="2632075"/>
            <a:chOff x="6211799" y="2104363"/>
            <a:chExt cx="2278217" cy="2632427"/>
          </a:xfrm>
        </p:grpSpPr>
        <p:grpSp>
          <p:nvGrpSpPr>
            <p:cNvPr id="16412" name="Group 30">
              <a:extLst>
                <a:ext uri="{FF2B5EF4-FFF2-40B4-BE49-F238E27FC236}">
                  <a16:creationId xmlns:a16="http://schemas.microsoft.com/office/drawing/2014/main" xmlns="" id="{1F8BEBB3-6C62-45BF-89B3-E3E5601A18D0}"/>
                </a:ext>
              </a:extLst>
            </p:cNvPr>
            <p:cNvGrpSpPr>
              <a:grpSpLocks/>
            </p:cNvGrpSpPr>
            <p:nvPr/>
          </p:nvGrpSpPr>
          <p:grpSpPr bwMode="auto">
            <a:xfrm>
              <a:off x="6342453" y="2233237"/>
              <a:ext cx="1968263" cy="2503553"/>
              <a:chOff x="1061958" y="2295047"/>
              <a:chExt cx="1968263" cy="2503553"/>
            </a:xfrm>
          </p:grpSpPr>
          <p:sp>
            <p:nvSpPr>
              <p:cNvPr id="32" name="Rounded Rectangle 31">
                <a:extLst>
                  <a:ext uri="{FF2B5EF4-FFF2-40B4-BE49-F238E27FC236}">
                    <a16:creationId xmlns:a16="http://schemas.microsoft.com/office/drawing/2014/main" xmlns="" id="{50FEB057-CD39-4F25-BB7D-229D96831A9D}"/>
                  </a:ext>
                </a:extLst>
              </p:cNvPr>
              <p:cNvSpPr/>
              <p:nvPr/>
            </p:nvSpPr>
            <p:spPr>
              <a:xfrm>
                <a:off x="1061488" y="2294778"/>
                <a:ext cx="1968634" cy="1816343"/>
              </a:xfrm>
              <a:prstGeom prst="roundRect">
                <a:avLst/>
              </a:prstGeom>
              <a:solidFill>
                <a:srgbClr val="FEE57C"/>
              </a:solidFill>
              <a:ln w="28575">
                <a:solidFill>
                  <a:srgbClr val="5260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33" name="Straight Connector 32">
                <a:extLst>
                  <a:ext uri="{FF2B5EF4-FFF2-40B4-BE49-F238E27FC236}">
                    <a16:creationId xmlns:a16="http://schemas.microsoft.com/office/drawing/2014/main" xmlns="" id="{32387DAF-1B4C-497B-85D1-982EA1D7D6C4}"/>
                  </a:ext>
                </a:extLst>
              </p:cNvPr>
              <p:cNvCxnSpPr/>
              <p:nvPr/>
            </p:nvCxnSpPr>
            <p:spPr>
              <a:xfrm flipV="1">
                <a:off x="1342494" y="4111121"/>
                <a:ext cx="581065" cy="590629"/>
              </a:xfrm>
              <a:prstGeom prst="line">
                <a:avLst/>
              </a:prstGeom>
              <a:ln w="28575">
                <a:solidFill>
                  <a:srgbClr val="5260F2"/>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xmlns="" id="{BAB078E8-3B62-4A52-B587-44D7782AE7A8}"/>
                  </a:ext>
                </a:extLst>
              </p:cNvPr>
              <p:cNvSpPr/>
              <p:nvPr/>
            </p:nvSpPr>
            <p:spPr>
              <a:xfrm>
                <a:off x="1259938" y="4636653"/>
                <a:ext cx="163524" cy="161947"/>
              </a:xfrm>
              <a:prstGeom prst="ellipse">
                <a:avLst/>
              </a:prstGeom>
              <a:solidFill>
                <a:srgbClr val="5260F2"/>
              </a:solidFill>
              <a:ln>
                <a:solidFill>
                  <a:srgbClr val="5260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16413" name="Content Placeholder 6">
              <a:extLst>
                <a:ext uri="{FF2B5EF4-FFF2-40B4-BE49-F238E27FC236}">
                  <a16:creationId xmlns:a16="http://schemas.microsoft.com/office/drawing/2014/main" xmlns="" id="{981DACB9-DBE7-4870-8122-F2D2121738E5}"/>
                </a:ext>
              </a:extLst>
            </p:cNvPr>
            <p:cNvSpPr>
              <a:spLocks/>
            </p:cNvSpPr>
            <p:nvPr/>
          </p:nvSpPr>
          <p:spPr bwMode="auto">
            <a:xfrm>
              <a:off x="6211799" y="2104363"/>
              <a:ext cx="2278217" cy="2012176"/>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spcBef>
                  <a:spcPct val="0"/>
                </a:spcBef>
                <a:buFont typeface="Arial" panose="020B0604020202020204" pitchFamily="34" charset="0"/>
                <a:buNone/>
              </a:pPr>
              <a:r>
                <a:rPr lang="en-GB" altLang="en-US" sz="1300" b="1"/>
                <a:t>Home</a:t>
              </a:r>
            </a:p>
            <a:p>
              <a:pPr algn="ctr" eaLnBrk="1" hangingPunct="1">
                <a:spcBef>
                  <a:spcPct val="0"/>
                </a:spcBef>
                <a:buFont typeface="Arial" panose="020B0604020202020204" pitchFamily="34" charset="0"/>
                <a:buNone/>
              </a:pPr>
              <a:r>
                <a:rPr lang="en-GB" altLang="en-US" sz="1300"/>
                <a:t>The wires are taken and then distributed throughout the home. The reason why you don’t see them is because they are in the walls! You only see the socket attached to the wires in the walls.</a:t>
              </a:r>
            </a:p>
          </p:txBody>
        </p:sp>
      </p:grpSp>
      <p:grpSp>
        <p:nvGrpSpPr>
          <p:cNvPr id="58" name="Group 57">
            <a:extLst>
              <a:ext uri="{FF2B5EF4-FFF2-40B4-BE49-F238E27FC236}">
                <a16:creationId xmlns:a16="http://schemas.microsoft.com/office/drawing/2014/main" xmlns="" id="{A05FCC05-0898-44A7-888A-52A7DCAC90A0}"/>
              </a:ext>
            </a:extLst>
          </p:cNvPr>
          <p:cNvGrpSpPr>
            <a:grpSpLocks/>
          </p:cNvGrpSpPr>
          <p:nvPr/>
        </p:nvGrpSpPr>
        <p:grpSpPr bwMode="auto">
          <a:xfrm>
            <a:off x="5799138" y="4773613"/>
            <a:ext cx="2757487" cy="1208087"/>
            <a:chOff x="5798588" y="4773131"/>
            <a:chExt cx="2757673" cy="1207966"/>
          </a:xfrm>
        </p:grpSpPr>
        <p:grpSp>
          <p:nvGrpSpPr>
            <p:cNvPr id="16407" name="Group 37">
              <a:extLst>
                <a:ext uri="{FF2B5EF4-FFF2-40B4-BE49-F238E27FC236}">
                  <a16:creationId xmlns:a16="http://schemas.microsoft.com/office/drawing/2014/main" xmlns="" id="{D9BDC6CF-6D2B-4E31-A487-2C9A28058F29}"/>
                </a:ext>
              </a:extLst>
            </p:cNvPr>
            <p:cNvGrpSpPr>
              <a:grpSpLocks/>
            </p:cNvGrpSpPr>
            <p:nvPr/>
          </p:nvGrpSpPr>
          <p:grpSpPr bwMode="auto">
            <a:xfrm>
              <a:off x="5798588" y="4947305"/>
              <a:ext cx="2512127" cy="1033792"/>
              <a:chOff x="851784" y="2456662"/>
              <a:chExt cx="2512127" cy="1033792"/>
            </a:xfrm>
          </p:grpSpPr>
          <p:sp>
            <p:nvSpPr>
              <p:cNvPr id="39" name="Rounded Rectangle 38">
                <a:extLst>
                  <a:ext uri="{FF2B5EF4-FFF2-40B4-BE49-F238E27FC236}">
                    <a16:creationId xmlns:a16="http://schemas.microsoft.com/office/drawing/2014/main" xmlns="" id="{297789D1-7D78-4A58-A061-779D9D0B5DD2}"/>
                  </a:ext>
                </a:extLst>
              </p:cNvPr>
              <p:cNvSpPr/>
              <p:nvPr/>
            </p:nvSpPr>
            <p:spPr>
              <a:xfrm>
                <a:off x="1594784" y="2457096"/>
                <a:ext cx="1768594" cy="1033358"/>
              </a:xfrm>
              <a:prstGeom prst="roundRect">
                <a:avLst/>
              </a:prstGeom>
              <a:solidFill>
                <a:srgbClr val="FEE57C"/>
              </a:solidFill>
              <a:ln w="28575">
                <a:solidFill>
                  <a:srgbClr val="5260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40" name="Straight Connector 39">
                <a:extLst>
                  <a:ext uri="{FF2B5EF4-FFF2-40B4-BE49-F238E27FC236}">
                    <a16:creationId xmlns:a16="http://schemas.microsoft.com/office/drawing/2014/main" xmlns="" id="{A0FF2FB3-B736-410B-A2A0-C6961C6DDE34}"/>
                  </a:ext>
                </a:extLst>
              </p:cNvPr>
              <p:cNvCxnSpPr/>
              <p:nvPr/>
            </p:nvCxnSpPr>
            <p:spPr>
              <a:xfrm>
                <a:off x="943865" y="2969806"/>
                <a:ext cx="650919" cy="87304"/>
              </a:xfrm>
              <a:prstGeom prst="line">
                <a:avLst/>
              </a:prstGeom>
              <a:ln w="28575">
                <a:solidFill>
                  <a:srgbClr val="5260F2"/>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xmlns="" id="{4D8553C6-BA31-4823-8EF5-F8841A4585F3}"/>
                  </a:ext>
                </a:extLst>
              </p:cNvPr>
              <p:cNvSpPr/>
              <p:nvPr/>
            </p:nvSpPr>
            <p:spPr>
              <a:xfrm>
                <a:off x="851784" y="2893614"/>
                <a:ext cx="161936" cy="163497"/>
              </a:xfrm>
              <a:prstGeom prst="ellipse">
                <a:avLst/>
              </a:prstGeom>
              <a:solidFill>
                <a:srgbClr val="5260F2"/>
              </a:solidFill>
              <a:ln>
                <a:solidFill>
                  <a:srgbClr val="5260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16408" name="Content Placeholder 6">
              <a:extLst>
                <a:ext uri="{FF2B5EF4-FFF2-40B4-BE49-F238E27FC236}">
                  <a16:creationId xmlns:a16="http://schemas.microsoft.com/office/drawing/2014/main" xmlns="" id="{6FB3C703-1114-4D95-981D-1F7D8C3A719E}"/>
                </a:ext>
              </a:extLst>
            </p:cNvPr>
            <p:cNvSpPr>
              <a:spLocks/>
            </p:cNvSpPr>
            <p:nvPr/>
          </p:nvSpPr>
          <p:spPr bwMode="auto">
            <a:xfrm>
              <a:off x="6274157" y="4773131"/>
              <a:ext cx="2282104" cy="75607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spcBef>
                  <a:spcPct val="0"/>
                </a:spcBef>
                <a:buFont typeface="Arial" panose="020B0604020202020204" pitchFamily="34" charset="0"/>
                <a:buNone/>
              </a:pPr>
              <a:r>
                <a:rPr lang="en-GB" altLang="en-US" sz="1300" b="1"/>
                <a:t>Underground Wires</a:t>
              </a:r>
            </a:p>
            <a:p>
              <a:pPr algn="ctr" eaLnBrk="1" hangingPunct="1">
                <a:spcBef>
                  <a:spcPct val="0"/>
                </a:spcBef>
                <a:buFont typeface="Arial" panose="020B0604020202020204" pitchFamily="34" charset="0"/>
                <a:buNone/>
              </a:pPr>
              <a:r>
                <a:rPr lang="en-GB" altLang="en-US" sz="1300"/>
                <a:t>The underground wires connect the transformer to buildings, including homes.</a:t>
              </a:r>
            </a:p>
          </p:txBody>
        </p:sp>
      </p:grpSp>
      <p:grpSp>
        <p:nvGrpSpPr>
          <p:cNvPr id="59" name="Group 58">
            <a:extLst>
              <a:ext uri="{FF2B5EF4-FFF2-40B4-BE49-F238E27FC236}">
                <a16:creationId xmlns:a16="http://schemas.microsoft.com/office/drawing/2014/main" xmlns="" id="{5ABC197B-64AA-4BF5-9BE6-C6ED1B75FA9B}"/>
              </a:ext>
            </a:extLst>
          </p:cNvPr>
          <p:cNvGrpSpPr>
            <a:grpSpLocks/>
          </p:cNvGrpSpPr>
          <p:nvPr/>
        </p:nvGrpSpPr>
        <p:grpSpPr bwMode="auto">
          <a:xfrm>
            <a:off x="2413000" y="3903663"/>
            <a:ext cx="2608263" cy="2063750"/>
            <a:chOff x="2413685" y="3903225"/>
            <a:chExt cx="2607382" cy="2064819"/>
          </a:xfrm>
        </p:grpSpPr>
        <p:grpSp>
          <p:nvGrpSpPr>
            <p:cNvPr id="16402" name="Group 42">
              <a:extLst>
                <a:ext uri="{FF2B5EF4-FFF2-40B4-BE49-F238E27FC236}">
                  <a16:creationId xmlns:a16="http://schemas.microsoft.com/office/drawing/2014/main" xmlns="" id="{E0F5C14D-F40C-4C30-9D0C-925AFA65B333}"/>
                </a:ext>
              </a:extLst>
            </p:cNvPr>
            <p:cNvGrpSpPr>
              <a:grpSpLocks/>
            </p:cNvGrpSpPr>
            <p:nvPr/>
          </p:nvGrpSpPr>
          <p:grpSpPr bwMode="auto">
            <a:xfrm>
              <a:off x="2601085" y="3903225"/>
              <a:ext cx="2253620" cy="2064819"/>
              <a:chOff x="913669" y="1207787"/>
              <a:chExt cx="2253620" cy="2064819"/>
            </a:xfrm>
          </p:grpSpPr>
          <p:sp>
            <p:nvSpPr>
              <p:cNvPr id="44" name="Rounded Rectangle 43">
                <a:extLst>
                  <a:ext uri="{FF2B5EF4-FFF2-40B4-BE49-F238E27FC236}">
                    <a16:creationId xmlns:a16="http://schemas.microsoft.com/office/drawing/2014/main" xmlns="" id="{A25806CE-1B3E-4D81-AA03-AC08AAF6B98D}"/>
                  </a:ext>
                </a:extLst>
              </p:cNvPr>
              <p:cNvSpPr/>
              <p:nvPr/>
            </p:nvSpPr>
            <p:spPr>
              <a:xfrm>
                <a:off x="913531" y="2216371"/>
                <a:ext cx="2253489" cy="1056235"/>
              </a:xfrm>
              <a:prstGeom prst="roundRect">
                <a:avLst/>
              </a:prstGeom>
              <a:solidFill>
                <a:srgbClr val="FEE57C"/>
              </a:solidFill>
              <a:ln w="28575">
                <a:solidFill>
                  <a:srgbClr val="5260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45" name="Straight Connector 44">
                <a:extLst>
                  <a:ext uri="{FF2B5EF4-FFF2-40B4-BE49-F238E27FC236}">
                    <a16:creationId xmlns:a16="http://schemas.microsoft.com/office/drawing/2014/main" xmlns="" id="{D7C19B07-23F9-470A-8AA0-B3749F53CE57}"/>
                  </a:ext>
                </a:extLst>
              </p:cNvPr>
              <p:cNvCxnSpPr/>
              <p:nvPr/>
            </p:nvCxnSpPr>
            <p:spPr>
              <a:xfrm flipV="1">
                <a:off x="2181516" y="1315793"/>
                <a:ext cx="287240" cy="886284"/>
              </a:xfrm>
              <a:prstGeom prst="line">
                <a:avLst/>
              </a:prstGeom>
              <a:ln w="28575">
                <a:solidFill>
                  <a:srgbClr val="5260F2"/>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xmlns="" id="{1724A8C9-7FC2-4AA3-9ACC-A61ED9A85AC3}"/>
                  </a:ext>
                </a:extLst>
              </p:cNvPr>
              <p:cNvSpPr/>
              <p:nvPr/>
            </p:nvSpPr>
            <p:spPr>
              <a:xfrm>
                <a:off x="2403691" y="1207787"/>
                <a:ext cx="163457" cy="162009"/>
              </a:xfrm>
              <a:prstGeom prst="ellipse">
                <a:avLst/>
              </a:prstGeom>
              <a:solidFill>
                <a:srgbClr val="5260F2"/>
              </a:solidFill>
              <a:ln>
                <a:solidFill>
                  <a:srgbClr val="5260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16403" name="Content Placeholder 6">
              <a:extLst>
                <a:ext uri="{FF2B5EF4-FFF2-40B4-BE49-F238E27FC236}">
                  <a16:creationId xmlns:a16="http://schemas.microsoft.com/office/drawing/2014/main" xmlns="" id="{C74D79C8-8337-4633-B11D-DD02E51937FD}"/>
                </a:ext>
              </a:extLst>
            </p:cNvPr>
            <p:cNvSpPr>
              <a:spLocks/>
            </p:cNvSpPr>
            <p:nvPr/>
          </p:nvSpPr>
          <p:spPr bwMode="auto">
            <a:xfrm>
              <a:off x="2413685" y="4714887"/>
              <a:ext cx="2607382" cy="1076134"/>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spcBef>
                  <a:spcPct val="0"/>
                </a:spcBef>
                <a:buFont typeface="Arial" panose="020B0604020202020204" pitchFamily="34" charset="0"/>
                <a:buNone/>
              </a:pPr>
              <a:r>
                <a:rPr lang="en-GB" altLang="en-US" sz="1300" b="1"/>
                <a:t>Pylons</a:t>
              </a:r>
            </a:p>
            <a:p>
              <a:pPr algn="ctr" eaLnBrk="1" hangingPunct="1">
                <a:spcBef>
                  <a:spcPct val="0"/>
                </a:spcBef>
                <a:buFont typeface="Arial" panose="020B0604020202020204" pitchFamily="34" charset="0"/>
                <a:buNone/>
              </a:pPr>
              <a:r>
                <a:rPr lang="en-GB" altLang="en-US" sz="1300"/>
                <a:t>Pylons connect the first transformer to the transformers near cities. You see pylons in the countryside.</a:t>
              </a:r>
            </a:p>
          </p:txBody>
        </p:sp>
      </p:grpSp>
      <p:grpSp>
        <p:nvGrpSpPr>
          <p:cNvPr id="54" name="Group 53">
            <a:extLst>
              <a:ext uri="{FF2B5EF4-FFF2-40B4-BE49-F238E27FC236}">
                <a16:creationId xmlns:a16="http://schemas.microsoft.com/office/drawing/2014/main" xmlns="" id="{E3A8360A-FFEE-47C3-B416-B42538DF4E41}"/>
              </a:ext>
            </a:extLst>
          </p:cNvPr>
          <p:cNvGrpSpPr>
            <a:grpSpLocks/>
          </p:cNvGrpSpPr>
          <p:nvPr/>
        </p:nvGrpSpPr>
        <p:grpSpPr bwMode="auto">
          <a:xfrm>
            <a:off x="809625" y="4137025"/>
            <a:ext cx="1876425" cy="1724025"/>
            <a:chOff x="809096" y="4136368"/>
            <a:chExt cx="1876781" cy="1724978"/>
          </a:xfrm>
        </p:grpSpPr>
        <p:grpSp>
          <p:nvGrpSpPr>
            <p:cNvPr id="16397" name="Group 48">
              <a:extLst>
                <a:ext uri="{FF2B5EF4-FFF2-40B4-BE49-F238E27FC236}">
                  <a16:creationId xmlns:a16="http://schemas.microsoft.com/office/drawing/2014/main" xmlns="" id="{BE3282BA-2538-429C-AA26-8256C9198541}"/>
                </a:ext>
              </a:extLst>
            </p:cNvPr>
            <p:cNvGrpSpPr>
              <a:grpSpLocks/>
            </p:cNvGrpSpPr>
            <p:nvPr/>
          </p:nvGrpSpPr>
          <p:grpSpPr bwMode="auto">
            <a:xfrm>
              <a:off x="930876" y="4136368"/>
              <a:ext cx="1755001" cy="1724978"/>
              <a:chOff x="1585681" y="1617953"/>
              <a:chExt cx="1755001" cy="1724978"/>
            </a:xfrm>
          </p:grpSpPr>
          <p:sp>
            <p:nvSpPr>
              <p:cNvPr id="50" name="Rounded Rectangle 49">
                <a:extLst>
                  <a:ext uri="{FF2B5EF4-FFF2-40B4-BE49-F238E27FC236}">
                    <a16:creationId xmlns:a16="http://schemas.microsoft.com/office/drawing/2014/main" xmlns="" id="{91CF7465-56C8-4906-882D-3D162D3DAF99}"/>
                  </a:ext>
                </a:extLst>
              </p:cNvPr>
              <p:cNvSpPr/>
              <p:nvPr/>
            </p:nvSpPr>
            <p:spPr>
              <a:xfrm>
                <a:off x="1586162" y="1951512"/>
                <a:ext cx="1581450" cy="1391419"/>
              </a:xfrm>
              <a:prstGeom prst="roundRect">
                <a:avLst/>
              </a:prstGeom>
              <a:solidFill>
                <a:srgbClr val="FEE57C"/>
              </a:solidFill>
              <a:ln w="28575">
                <a:solidFill>
                  <a:srgbClr val="5260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51" name="Straight Connector 50">
                <a:extLst>
                  <a:ext uri="{FF2B5EF4-FFF2-40B4-BE49-F238E27FC236}">
                    <a16:creationId xmlns:a16="http://schemas.microsoft.com/office/drawing/2014/main" xmlns="" id="{C4C423C2-55B4-41D1-8905-5B4DAF38CAC3}"/>
                  </a:ext>
                </a:extLst>
              </p:cNvPr>
              <p:cNvCxnSpPr/>
              <p:nvPr/>
            </p:nvCxnSpPr>
            <p:spPr>
              <a:xfrm flipV="1">
                <a:off x="2542018" y="1686254"/>
                <a:ext cx="700220" cy="265259"/>
              </a:xfrm>
              <a:prstGeom prst="line">
                <a:avLst/>
              </a:prstGeom>
              <a:ln w="28575">
                <a:solidFill>
                  <a:srgbClr val="5260F2"/>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xmlns="" id="{743DB7D4-81BB-41A3-9EB3-CBE13AACD785}"/>
                  </a:ext>
                </a:extLst>
              </p:cNvPr>
              <p:cNvSpPr/>
              <p:nvPr/>
            </p:nvSpPr>
            <p:spPr>
              <a:xfrm>
                <a:off x="3178726" y="1617953"/>
                <a:ext cx="161956" cy="162015"/>
              </a:xfrm>
              <a:prstGeom prst="ellipse">
                <a:avLst/>
              </a:prstGeom>
              <a:solidFill>
                <a:srgbClr val="5260F2"/>
              </a:solidFill>
              <a:ln>
                <a:solidFill>
                  <a:srgbClr val="5260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16398" name="Content Placeholder 6">
              <a:extLst>
                <a:ext uri="{FF2B5EF4-FFF2-40B4-BE49-F238E27FC236}">
                  <a16:creationId xmlns:a16="http://schemas.microsoft.com/office/drawing/2014/main" xmlns="" id="{DE921180-EEAF-4A39-BF4C-61403C9953F1}"/>
                </a:ext>
              </a:extLst>
            </p:cNvPr>
            <p:cNvSpPr>
              <a:spLocks/>
            </p:cNvSpPr>
            <p:nvPr/>
          </p:nvSpPr>
          <p:spPr bwMode="auto">
            <a:xfrm>
              <a:off x="809096" y="4300289"/>
              <a:ext cx="1835842" cy="654006"/>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spcBef>
                  <a:spcPct val="0"/>
                </a:spcBef>
                <a:buFont typeface="Arial" panose="020B0604020202020204" pitchFamily="34" charset="0"/>
                <a:buNone/>
              </a:pPr>
              <a:r>
                <a:rPr lang="en-GB" altLang="en-US" sz="1300" b="1"/>
                <a:t>Transformer</a:t>
              </a:r>
            </a:p>
            <a:p>
              <a:pPr algn="ctr" eaLnBrk="1" hangingPunct="1">
                <a:spcBef>
                  <a:spcPct val="0"/>
                </a:spcBef>
                <a:buFont typeface="Arial" panose="020B0604020202020204" pitchFamily="34" charset="0"/>
                <a:buNone/>
              </a:pPr>
              <a:r>
                <a:rPr lang="en-GB" altLang="en-US" sz="1300"/>
                <a:t>The current is sent from transformers along wires that are attached to pylons to cities, towns and villages.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D89AE95-83E6-4637-9D8E-E78E20FE0BB4}"/>
              </a:ext>
            </a:extLst>
          </p:cNvPr>
          <p:cNvSpPr/>
          <p:nvPr/>
        </p:nvSpPr>
        <p:spPr>
          <a:xfrm>
            <a:off x="788988" y="2228850"/>
            <a:ext cx="2495550" cy="1903413"/>
          </a:xfrm>
          <a:prstGeom prst="rect">
            <a:avLst/>
          </a:prstGeom>
          <a:solidFill>
            <a:srgbClr val="6D84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 name="Rectangle 22">
            <a:extLst>
              <a:ext uri="{FF2B5EF4-FFF2-40B4-BE49-F238E27FC236}">
                <a16:creationId xmlns:a16="http://schemas.microsoft.com/office/drawing/2014/main" xmlns="" id="{A78942D9-569F-4186-B9FA-64F5EBBF9AD8}"/>
              </a:ext>
            </a:extLst>
          </p:cNvPr>
          <p:cNvSpPr/>
          <p:nvPr/>
        </p:nvSpPr>
        <p:spPr>
          <a:xfrm>
            <a:off x="3324225" y="2225675"/>
            <a:ext cx="2495550" cy="1903413"/>
          </a:xfrm>
          <a:prstGeom prst="rect">
            <a:avLst/>
          </a:prstGeom>
          <a:solidFill>
            <a:srgbClr val="6D84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 name="Rectangle 23">
            <a:extLst>
              <a:ext uri="{FF2B5EF4-FFF2-40B4-BE49-F238E27FC236}">
                <a16:creationId xmlns:a16="http://schemas.microsoft.com/office/drawing/2014/main" xmlns="" id="{8B0A27DD-F753-4689-81B9-BA11699BFDAF}"/>
              </a:ext>
            </a:extLst>
          </p:cNvPr>
          <p:cNvSpPr/>
          <p:nvPr/>
        </p:nvSpPr>
        <p:spPr>
          <a:xfrm>
            <a:off x="5859463" y="2222500"/>
            <a:ext cx="2495550" cy="1903413"/>
          </a:xfrm>
          <a:prstGeom prst="rect">
            <a:avLst/>
          </a:prstGeom>
          <a:solidFill>
            <a:srgbClr val="6D84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a:extLst>
              <a:ext uri="{FF2B5EF4-FFF2-40B4-BE49-F238E27FC236}">
                <a16:creationId xmlns:a16="http://schemas.microsoft.com/office/drawing/2014/main" xmlns="" id="{C98869B5-186F-4104-91B9-F0AABF0B91E2}"/>
              </a:ext>
            </a:extLst>
          </p:cNvPr>
          <p:cNvSpPr/>
          <p:nvPr/>
        </p:nvSpPr>
        <p:spPr>
          <a:xfrm>
            <a:off x="755650" y="1400175"/>
            <a:ext cx="7632700" cy="773113"/>
          </a:xfrm>
          <a:prstGeom prst="rect">
            <a:avLst/>
          </a:prstGeom>
          <a:solidFill>
            <a:srgbClr val="FEE5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4" name="Title 5">
            <a:extLst>
              <a:ext uri="{FF2B5EF4-FFF2-40B4-BE49-F238E27FC236}">
                <a16:creationId xmlns:a16="http://schemas.microsoft.com/office/drawing/2014/main" xmlns="" id="{21888907-174E-4A5A-A244-D9A5EB5327C0}"/>
              </a:ext>
            </a:extLst>
          </p:cNvPr>
          <p:cNvSpPr>
            <a:spLocks noGrp="1"/>
          </p:cNvSpPr>
          <p:nvPr>
            <p:ph type="title"/>
          </p:nvPr>
        </p:nvSpPr>
        <p:spPr>
          <a:xfrm>
            <a:off x="503238" y="650875"/>
            <a:ext cx="8137525" cy="684213"/>
          </a:xfrm>
        </p:spPr>
        <p:txBody>
          <a:bodyPr>
            <a:normAutofit fontScale="90000"/>
          </a:bodyPr>
          <a:lstStyle/>
          <a:p>
            <a:pPr eaLnBrk="1" hangingPunct="1">
              <a:defRPr/>
            </a:pPr>
            <a:r>
              <a:rPr lang="en-GB" altLang="en-US"/>
              <a:t>Types of Electricity</a:t>
            </a:r>
          </a:p>
        </p:txBody>
      </p:sp>
      <p:sp>
        <p:nvSpPr>
          <p:cNvPr id="17415" name="Content Placeholder 6">
            <a:extLst>
              <a:ext uri="{FF2B5EF4-FFF2-40B4-BE49-F238E27FC236}">
                <a16:creationId xmlns:a16="http://schemas.microsoft.com/office/drawing/2014/main" xmlns="" id="{C363EF92-96D5-42A7-993E-9AAFC773AA82}"/>
              </a:ext>
            </a:extLst>
          </p:cNvPr>
          <p:cNvSpPr>
            <a:spLocks noGrp="1"/>
          </p:cNvSpPr>
          <p:nvPr>
            <p:ph idx="1"/>
          </p:nvPr>
        </p:nvSpPr>
        <p:spPr>
          <a:xfrm>
            <a:off x="755650" y="1284288"/>
            <a:ext cx="7632700" cy="839787"/>
          </a:xfrm>
        </p:spPr>
        <p:txBody>
          <a:bodyPr/>
          <a:lstStyle/>
          <a:p>
            <a:pPr marL="0" indent="0" algn="ctr" eaLnBrk="1" hangingPunct="1">
              <a:buFont typeface="Arial" panose="020B0604020202020204" pitchFamily="34" charset="0"/>
              <a:buNone/>
            </a:pPr>
            <a:r>
              <a:rPr lang="en-GB" altLang="en-US" sz="1700"/>
              <a:t>Batteries store chemicals which produce an electric current. They eventually stop working as the chemicals stop being able to produce an electric current.</a:t>
            </a:r>
          </a:p>
        </p:txBody>
      </p:sp>
      <p:sp>
        <p:nvSpPr>
          <p:cNvPr id="14" name="Rectangle 13">
            <a:extLst>
              <a:ext uri="{FF2B5EF4-FFF2-40B4-BE49-F238E27FC236}">
                <a16:creationId xmlns:a16="http://schemas.microsoft.com/office/drawing/2014/main" xmlns="" id="{B35F9900-7444-494F-889B-F0C9CAE1A8AA}"/>
              </a:ext>
            </a:extLst>
          </p:cNvPr>
          <p:cNvSpPr/>
          <p:nvPr/>
        </p:nvSpPr>
        <p:spPr>
          <a:xfrm>
            <a:off x="788988" y="4162425"/>
            <a:ext cx="2495550" cy="457200"/>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7" name="Content Placeholder 6">
            <a:extLst>
              <a:ext uri="{FF2B5EF4-FFF2-40B4-BE49-F238E27FC236}">
                <a16:creationId xmlns:a16="http://schemas.microsoft.com/office/drawing/2014/main" xmlns="" id="{640A8B12-B9F3-4F39-BC37-6B6A535C1D4D}"/>
              </a:ext>
            </a:extLst>
          </p:cNvPr>
          <p:cNvSpPr>
            <a:spLocks/>
          </p:cNvSpPr>
          <p:nvPr/>
        </p:nvSpPr>
        <p:spPr bwMode="auto">
          <a:xfrm>
            <a:off x="788988" y="4022725"/>
            <a:ext cx="2495550" cy="50006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a:t>battery</a:t>
            </a:r>
            <a:endParaRPr lang="en-GB" altLang="en-US" b="1"/>
          </a:p>
        </p:txBody>
      </p:sp>
      <p:sp>
        <p:nvSpPr>
          <p:cNvPr id="15" name="Rectangle 14">
            <a:extLst>
              <a:ext uri="{FF2B5EF4-FFF2-40B4-BE49-F238E27FC236}">
                <a16:creationId xmlns:a16="http://schemas.microsoft.com/office/drawing/2014/main" xmlns="" id="{3F722D8C-900B-4038-9772-5B3D4D7960DD}"/>
              </a:ext>
            </a:extLst>
          </p:cNvPr>
          <p:cNvSpPr/>
          <p:nvPr/>
        </p:nvSpPr>
        <p:spPr>
          <a:xfrm>
            <a:off x="3330575" y="4162425"/>
            <a:ext cx="2495550" cy="457200"/>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9" name="Content Placeholder 6">
            <a:extLst>
              <a:ext uri="{FF2B5EF4-FFF2-40B4-BE49-F238E27FC236}">
                <a16:creationId xmlns:a16="http://schemas.microsoft.com/office/drawing/2014/main" xmlns="" id="{730E99FA-F46D-410E-A242-6BEBBDA0A467}"/>
              </a:ext>
            </a:extLst>
          </p:cNvPr>
          <p:cNvSpPr>
            <a:spLocks/>
          </p:cNvSpPr>
          <p:nvPr/>
        </p:nvSpPr>
        <p:spPr bwMode="auto">
          <a:xfrm>
            <a:off x="3330575" y="4022725"/>
            <a:ext cx="2495550" cy="50006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a:t>square battery</a:t>
            </a:r>
            <a:endParaRPr lang="en-GB" altLang="en-US" b="1"/>
          </a:p>
        </p:txBody>
      </p:sp>
      <p:sp>
        <p:nvSpPr>
          <p:cNvPr id="19" name="Rectangle 18">
            <a:extLst>
              <a:ext uri="{FF2B5EF4-FFF2-40B4-BE49-F238E27FC236}">
                <a16:creationId xmlns:a16="http://schemas.microsoft.com/office/drawing/2014/main" xmlns="" id="{278A0DAB-0AF9-4DEA-A2DB-4A99A3976C81}"/>
              </a:ext>
            </a:extLst>
          </p:cNvPr>
          <p:cNvSpPr/>
          <p:nvPr/>
        </p:nvSpPr>
        <p:spPr>
          <a:xfrm>
            <a:off x="5873750" y="4162425"/>
            <a:ext cx="2493963" cy="457200"/>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21" name="Content Placeholder 6">
            <a:extLst>
              <a:ext uri="{FF2B5EF4-FFF2-40B4-BE49-F238E27FC236}">
                <a16:creationId xmlns:a16="http://schemas.microsoft.com/office/drawing/2014/main" xmlns="" id="{1DB6DA94-0CBB-49B8-BDBE-A941A23E6F0C}"/>
              </a:ext>
            </a:extLst>
          </p:cNvPr>
          <p:cNvSpPr>
            <a:spLocks/>
          </p:cNvSpPr>
          <p:nvPr/>
        </p:nvSpPr>
        <p:spPr bwMode="auto">
          <a:xfrm>
            <a:off x="5873750" y="4022725"/>
            <a:ext cx="2493963" cy="50006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a:t>car battery</a:t>
            </a:r>
            <a:endParaRPr lang="en-GB" altLang="en-US" b="1"/>
          </a:p>
        </p:txBody>
      </p:sp>
      <p:sp>
        <p:nvSpPr>
          <p:cNvPr id="21" name="Rectangle 20">
            <a:extLst>
              <a:ext uri="{FF2B5EF4-FFF2-40B4-BE49-F238E27FC236}">
                <a16:creationId xmlns:a16="http://schemas.microsoft.com/office/drawing/2014/main" xmlns="" id="{D2D8EA5A-239D-437E-8C28-9B2545AE0646}"/>
              </a:ext>
            </a:extLst>
          </p:cNvPr>
          <p:cNvSpPr/>
          <p:nvPr/>
        </p:nvSpPr>
        <p:spPr>
          <a:xfrm>
            <a:off x="766763" y="4660900"/>
            <a:ext cx="7632700" cy="1431925"/>
          </a:xfrm>
          <a:prstGeom prst="rect">
            <a:avLst/>
          </a:prstGeom>
          <a:solidFill>
            <a:srgbClr val="FEE5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23" name="Content Placeholder 6">
            <a:extLst>
              <a:ext uri="{FF2B5EF4-FFF2-40B4-BE49-F238E27FC236}">
                <a16:creationId xmlns:a16="http://schemas.microsoft.com/office/drawing/2014/main" xmlns="" id="{9ED975C0-678B-4370-B0A9-A201FD95352D}"/>
              </a:ext>
            </a:extLst>
          </p:cNvPr>
          <p:cNvSpPr>
            <a:spLocks/>
          </p:cNvSpPr>
          <p:nvPr/>
        </p:nvSpPr>
        <p:spPr bwMode="auto">
          <a:xfrm>
            <a:off x="631825" y="4686300"/>
            <a:ext cx="5859463" cy="141446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buFont typeface="Arial" panose="020B0604020202020204" pitchFamily="34" charset="0"/>
              <a:buNone/>
            </a:pPr>
            <a:r>
              <a:rPr lang="en-GB" altLang="en-US" sz="1700"/>
              <a:t>Rechargeable batteries are ones where the chemical reaction can be reversed so that the battery is able to create an electric current again. However, even rechargeable batteries will eventually stop producing an electric current.</a:t>
            </a:r>
            <a:endParaRPr lang="en-GB" altLang="en-US" sz="1700" b="1"/>
          </a:p>
        </p:txBody>
      </p:sp>
      <p:pic>
        <p:nvPicPr>
          <p:cNvPr id="17424" name="Picture 3">
            <a:extLst>
              <a:ext uri="{FF2B5EF4-FFF2-40B4-BE49-F238E27FC236}">
                <a16:creationId xmlns:a16="http://schemas.microsoft.com/office/drawing/2014/main" xmlns="" id="{F6CDEE12-F0CA-4261-8367-2F9A046310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2263775"/>
            <a:ext cx="7239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0">
            <a:extLst>
              <a:ext uri="{FF2B5EF4-FFF2-40B4-BE49-F238E27FC236}">
                <a16:creationId xmlns:a16="http://schemas.microsoft.com/office/drawing/2014/main" xmlns="" id="{52A77858-A338-4125-8AB1-1B59CCAA29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6063" y="2293938"/>
            <a:ext cx="10318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1">
            <a:extLst>
              <a:ext uri="{FF2B5EF4-FFF2-40B4-BE49-F238E27FC236}">
                <a16:creationId xmlns:a16="http://schemas.microsoft.com/office/drawing/2014/main" xmlns="" id="{9468669A-A556-468B-8E40-35F8B61309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6488" y="2390775"/>
            <a:ext cx="1868487"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2">
            <a:extLst>
              <a:ext uri="{FF2B5EF4-FFF2-40B4-BE49-F238E27FC236}">
                <a16:creationId xmlns:a16="http://schemas.microsoft.com/office/drawing/2014/main" xmlns="" id="{CD0A928D-D6BC-4514-955E-677684E77D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392136">
            <a:off x="6895307" y="4444206"/>
            <a:ext cx="8890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a:extLst>
              <a:ext uri="{FF2B5EF4-FFF2-40B4-BE49-F238E27FC236}">
                <a16:creationId xmlns:a16="http://schemas.microsoft.com/office/drawing/2014/main" xmlns="" id="{B014A028-AD6C-4610-B131-43CD72273D3D}"/>
              </a:ext>
            </a:extLst>
          </p:cNvPr>
          <p:cNvSpPr>
            <a:spLocks noGrp="1"/>
          </p:cNvSpPr>
          <p:nvPr>
            <p:ph type="title"/>
          </p:nvPr>
        </p:nvSpPr>
        <p:spPr>
          <a:xfrm>
            <a:off x="342900" y="650875"/>
            <a:ext cx="8137525" cy="684213"/>
          </a:xfrm>
        </p:spPr>
        <p:txBody>
          <a:bodyPr>
            <a:normAutofit fontScale="90000"/>
          </a:bodyPr>
          <a:lstStyle/>
          <a:p>
            <a:pPr eaLnBrk="1" hangingPunct="1">
              <a:defRPr/>
            </a:pPr>
            <a:r>
              <a:rPr lang="en-GB" altLang="en-US"/>
              <a:t>Mains or Battery?</a:t>
            </a:r>
          </a:p>
        </p:txBody>
      </p:sp>
      <p:sp>
        <p:nvSpPr>
          <p:cNvPr id="5" name="Rectangle 4">
            <a:extLst>
              <a:ext uri="{FF2B5EF4-FFF2-40B4-BE49-F238E27FC236}">
                <a16:creationId xmlns:a16="http://schemas.microsoft.com/office/drawing/2014/main" xmlns="" id="{A082F9F9-62EA-4192-8483-EB272FB3E23D}"/>
              </a:ext>
            </a:extLst>
          </p:cNvPr>
          <p:cNvSpPr/>
          <p:nvPr/>
        </p:nvSpPr>
        <p:spPr>
          <a:xfrm>
            <a:off x="755650" y="1417638"/>
            <a:ext cx="7632700" cy="4675187"/>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8436" name="Picture 3">
            <a:extLst>
              <a:ext uri="{FF2B5EF4-FFF2-40B4-BE49-F238E27FC236}">
                <a16:creationId xmlns:a16="http://schemas.microsoft.com/office/drawing/2014/main" xmlns="" id="{03187C22-746F-4361-9306-01552A83E3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508125"/>
            <a:ext cx="3684587" cy="2605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7">
            <a:extLst>
              <a:ext uri="{FF2B5EF4-FFF2-40B4-BE49-F238E27FC236}">
                <a16:creationId xmlns:a16="http://schemas.microsoft.com/office/drawing/2014/main" xmlns="" id="{254A6251-98C1-4115-8C52-BD482F1F0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1508125"/>
            <a:ext cx="3684588" cy="2605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8">
            <a:extLst>
              <a:ext uri="{FF2B5EF4-FFF2-40B4-BE49-F238E27FC236}">
                <a16:creationId xmlns:a16="http://schemas.microsoft.com/office/drawing/2014/main" xmlns="" id="{C69356EA-8B8D-4A1D-8020-307DC81310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0288" y="2809875"/>
            <a:ext cx="4543425" cy="321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9" name="Picture 9">
            <a:extLst>
              <a:ext uri="{FF2B5EF4-FFF2-40B4-BE49-F238E27FC236}">
                <a16:creationId xmlns:a16="http://schemas.microsoft.com/office/drawing/2014/main" xmlns="" id="{06CC6DA8-3C92-4C6C-B700-08D8882D50F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0563" y="3932238"/>
            <a:ext cx="199231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a:extLst>
              <a:ext uri="{FF2B5EF4-FFF2-40B4-BE49-F238E27FC236}">
                <a16:creationId xmlns:a16="http://schemas.microsoft.com/office/drawing/2014/main" xmlns="" id="{B28904E6-521D-4782-852A-29B7157E159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527258">
            <a:off x="6452394" y="4444206"/>
            <a:ext cx="208438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Individual Work">
            <a:extLst>
              <a:ext uri="{FF2B5EF4-FFF2-40B4-BE49-F238E27FC236}">
                <a16:creationId xmlns:a16="http://schemas.microsoft.com/office/drawing/2014/main" xmlns="" id="{AE463E0A-2EFB-47F3-AAAA-139861A33C7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4ADEB1A5-580A-42A6-B6A6-88FE1FFFDA78}"/>
              </a:ext>
            </a:extLst>
          </p:cNvPr>
          <p:cNvSpPr/>
          <p:nvPr/>
        </p:nvSpPr>
        <p:spPr>
          <a:xfrm>
            <a:off x="755650" y="2222500"/>
            <a:ext cx="7632700" cy="3870325"/>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a:extLst>
              <a:ext uri="{FF2B5EF4-FFF2-40B4-BE49-F238E27FC236}">
                <a16:creationId xmlns:a16="http://schemas.microsoft.com/office/drawing/2014/main" xmlns="" id="{6351FEB3-3F51-4ABF-B8C8-3C4635D22D50}"/>
              </a:ext>
            </a:extLst>
          </p:cNvPr>
          <p:cNvSpPr/>
          <p:nvPr/>
        </p:nvSpPr>
        <p:spPr>
          <a:xfrm>
            <a:off x="755650" y="1400175"/>
            <a:ext cx="7632700" cy="790575"/>
          </a:xfrm>
          <a:prstGeom prst="rect">
            <a:avLst/>
          </a:prstGeom>
          <a:solidFill>
            <a:srgbClr val="FEE5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60" name="Title 5">
            <a:extLst>
              <a:ext uri="{FF2B5EF4-FFF2-40B4-BE49-F238E27FC236}">
                <a16:creationId xmlns:a16="http://schemas.microsoft.com/office/drawing/2014/main" xmlns="" id="{FE1AE859-AE9C-4860-BEC5-C77B840E267A}"/>
              </a:ext>
            </a:extLst>
          </p:cNvPr>
          <p:cNvSpPr>
            <a:spLocks noGrp="1"/>
          </p:cNvSpPr>
          <p:nvPr>
            <p:ph type="title"/>
          </p:nvPr>
        </p:nvSpPr>
        <p:spPr>
          <a:xfrm>
            <a:off x="503238" y="650875"/>
            <a:ext cx="8137525" cy="684213"/>
          </a:xfrm>
        </p:spPr>
        <p:txBody>
          <a:bodyPr>
            <a:normAutofit fontScale="90000"/>
          </a:bodyPr>
          <a:lstStyle/>
          <a:p>
            <a:pPr eaLnBrk="1" hangingPunct="1">
              <a:defRPr/>
            </a:pPr>
            <a:r>
              <a:rPr lang="en-GB" altLang="en-US"/>
              <a:t>Staying Safe</a:t>
            </a:r>
          </a:p>
        </p:txBody>
      </p:sp>
      <p:sp>
        <p:nvSpPr>
          <p:cNvPr id="19461" name="Content Placeholder 6">
            <a:extLst>
              <a:ext uri="{FF2B5EF4-FFF2-40B4-BE49-F238E27FC236}">
                <a16:creationId xmlns:a16="http://schemas.microsoft.com/office/drawing/2014/main" xmlns="" id="{89D72086-AE24-44E5-8B5D-5DD2914E03CE}"/>
              </a:ext>
            </a:extLst>
          </p:cNvPr>
          <p:cNvSpPr>
            <a:spLocks noGrp="1"/>
          </p:cNvSpPr>
          <p:nvPr>
            <p:ph idx="1"/>
          </p:nvPr>
        </p:nvSpPr>
        <p:spPr>
          <a:xfrm>
            <a:off x="755650" y="1284288"/>
            <a:ext cx="7632700" cy="839787"/>
          </a:xfrm>
        </p:spPr>
        <p:txBody>
          <a:bodyPr/>
          <a:lstStyle/>
          <a:p>
            <a:pPr marL="0" indent="0" algn="ctr" eaLnBrk="1" hangingPunct="1">
              <a:lnSpc>
                <a:spcPct val="100000"/>
              </a:lnSpc>
              <a:buFont typeface="Arial" panose="020B0604020202020204" pitchFamily="34" charset="0"/>
              <a:buNone/>
            </a:pPr>
            <a:r>
              <a:rPr lang="en-GB" altLang="en-US"/>
              <a:t>Mains electricity can be dangerous, causing anything from a minor electric shock, to serious burns and even death!</a:t>
            </a:r>
          </a:p>
        </p:txBody>
      </p:sp>
      <p:sp>
        <p:nvSpPr>
          <p:cNvPr id="19462" name="Rectangle 4">
            <a:extLst>
              <a:ext uri="{FF2B5EF4-FFF2-40B4-BE49-F238E27FC236}">
                <a16:creationId xmlns:a16="http://schemas.microsoft.com/office/drawing/2014/main" xmlns="" id="{662AEF23-95B9-4305-A26F-1BB5B0D604CF}"/>
              </a:ext>
            </a:extLst>
          </p:cNvPr>
          <p:cNvSpPr>
            <a:spLocks noChangeArrowheads="1"/>
          </p:cNvSpPr>
          <p:nvPr/>
        </p:nvSpPr>
        <p:spPr bwMode="auto">
          <a:xfrm>
            <a:off x="1044575" y="2257425"/>
            <a:ext cx="7045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rPr>
              <a:t>Do you know how to stay safe in your home?</a:t>
            </a:r>
          </a:p>
          <a:p>
            <a:pPr algn="ctr" eaLnBrk="1" hangingPunct="1">
              <a:lnSpc>
                <a:spcPct val="100000"/>
              </a:lnSpc>
              <a:spcBef>
                <a:spcPct val="0"/>
              </a:spcBef>
              <a:buFontTx/>
              <a:buNone/>
            </a:pPr>
            <a:r>
              <a:rPr lang="en-GB" altLang="en-US">
                <a:solidFill>
                  <a:schemeClr val="tx1"/>
                </a:solidFill>
              </a:rPr>
              <a:t>Click on the house below and let’s see.</a:t>
            </a:r>
          </a:p>
        </p:txBody>
      </p:sp>
      <p:pic>
        <p:nvPicPr>
          <p:cNvPr id="19463" name="Picture 9">
            <a:hlinkClick r:id="rId2"/>
            <a:extLst>
              <a:ext uri="{FF2B5EF4-FFF2-40B4-BE49-F238E27FC236}">
                <a16:creationId xmlns:a16="http://schemas.microsoft.com/office/drawing/2014/main" xmlns="" id="{A47A76AA-4878-4169-B221-DC1A44F9E1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3124200"/>
            <a:ext cx="45720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Whole Class">
            <a:extLst>
              <a:ext uri="{FF2B5EF4-FFF2-40B4-BE49-F238E27FC236}">
                <a16:creationId xmlns:a16="http://schemas.microsoft.com/office/drawing/2014/main" xmlns="" id="{82CE3FA7-E5EA-4E73-B409-31DE06813A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xmlns="" id="{A8AAEF2F-AEF7-4810-B80D-A094198A76FD}"/>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xmlns="" id="{81B2D88F-5C4E-4001-B05B-344D3A7362CC}"/>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0484" name="Title 1">
            <a:extLst>
              <a:ext uri="{FF2B5EF4-FFF2-40B4-BE49-F238E27FC236}">
                <a16:creationId xmlns:a16="http://schemas.microsoft.com/office/drawing/2014/main" xmlns="" id="{62A12964-F260-41E5-8282-33B432985CD7}"/>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20485" name="Title 1">
            <a:extLst>
              <a:ext uri="{FF2B5EF4-FFF2-40B4-BE49-F238E27FC236}">
                <a16:creationId xmlns:a16="http://schemas.microsoft.com/office/drawing/2014/main" xmlns="" id="{1594D466-2B40-4A17-A564-93855B74D5CF}"/>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20486" name="Content Placeholder 15">
            <a:extLst>
              <a:ext uri="{FF2B5EF4-FFF2-40B4-BE49-F238E27FC236}">
                <a16:creationId xmlns:a16="http://schemas.microsoft.com/office/drawing/2014/main" xmlns="" id="{48BAFB3F-E2FC-4C26-A859-82EC0AF237D8}"/>
              </a:ext>
            </a:extLst>
          </p:cNvPr>
          <p:cNvSpPr>
            <a:spLocks noGrp="1"/>
          </p:cNvSpPr>
          <p:nvPr>
            <p:ph idx="1"/>
          </p:nvPr>
        </p:nvSpPr>
        <p:spPr>
          <a:xfrm>
            <a:off x="628650" y="1127125"/>
            <a:ext cx="7886700" cy="1409700"/>
          </a:xfrm>
        </p:spPr>
        <p:txBody>
          <a:bodyPr/>
          <a:lstStyle/>
          <a:p>
            <a:pPr eaLnBrk="1" hangingPunct="1"/>
            <a:r>
              <a:rPr lang="en-GB" altLang="en-US"/>
              <a:t>I can identify electrical appliances and the types of electricity they use.</a:t>
            </a:r>
          </a:p>
        </p:txBody>
      </p:sp>
      <p:sp>
        <p:nvSpPr>
          <p:cNvPr id="20487" name="Content Placeholder 15">
            <a:extLst>
              <a:ext uri="{FF2B5EF4-FFF2-40B4-BE49-F238E27FC236}">
                <a16:creationId xmlns:a16="http://schemas.microsoft.com/office/drawing/2014/main" xmlns="" id="{D224C2FA-5970-4F1F-8F47-26BE7DF66969}"/>
              </a:ext>
            </a:extLst>
          </p:cNvPr>
          <p:cNvSpPr txBox="1">
            <a:spLocks/>
          </p:cNvSpPr>
          <p:nvPr/>
        </p:nvSpPr>
        <p:spPr bwMode="auto">
          <a:xfrm>
            <a:off x="628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r>
              <a:rPr lang="en-GB" altLang="en-US"/>
              <a:t>I can identify electrical appliances and non-electrical appliances.</a:t>
            </a:r>
          </a:p>
          <a:p>
            <a:pPr eaLnBrk="1" hangingPunct="1"/>
            <a:r>
              <a:rPr lang="en-GB" altLang="en-US"/>
              <a:t>I can sort appliances based on whether they use mains or battery power.</a:t>
            </a:r>
          </a:p>
        </p:txBody>
      </p:sp>
      <p:pic>
        <p:nvPicPr>
          <p:cNvPr id="20488" name="Picture 7">
            <a:extLst>
              <a:ext uri="{FF2B5EF4-FFF2-40B4-BE49-F238E27FC236}">
                <a16:creationId xmlns:a16="http://schemas.microsoft.com/office/drawing/2014/main" xmlns="" id="{A83B8154-5922-4E6B-B13E-C0EB655810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Twinkl Logo">
            <a:extLst>
              <a:ext uri="{FF2B5EF4-FFF2-40B4-BE49-F238E27FC236}">
                <a16:creationId xmlns:a16="http://schemas.microsoft.com/office/drawing/2014/main" xmlns="" id="{9174AE67-CDE8-4B66-9D8E-B84E83CB1B00}"/>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4278313" y="5719763"/>
            <a:ext cx="58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xmlns="" id="{635A836C-369D-4F18-92F1-8F81CFCE691A}"/>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xmlns="" id="{41D1E7C8-0608-45E5-85DA-06C3D9EC578A}"/>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a:extLst>
              <a:ext uri="{FF2B5EF4-FFF2-40B4-BE49-F238E27FC236}">
                <a16:creationId xmlns:a16="http://schemas.microsoft.com/office/drawing/2014/main" xmlns="" id="{C46A98E5-E7DE-4D4E-BAA6-705932B01E10}"/>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9221" name="Title 1">
            <a:extLst>
              <a:ext uri="{FF2B5EF4-FFF2-40B4-BE49-F238E27FC236}">
                <a16:creationId xmlns:a16="http://schemas.microsoft.com/office/drawing/2014/main" xmlns="" id="{FF00D56A-F70A-4B4F-897F-9A00D201B3AE}"/>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9222" name="Content Placeholder 15">
            <a:extLst>
              <a:ext uri="{FF2B5EF4-FFF2-40B4-BE49-F238E27FC236}">
                <a16:creationId xmlns:a16="http://schemas.microsoft.com/office/drawing/2014/main" xmlns="" id="{42136235-08BB-4BAB-998A-2D5B4BA54981}"/>
              </a:ext>
            </a:extLst>
          </p:cNvPr>
          <p:cNvSpPr>
            <a:spLocks noGrp="1"/>
          </p:cNvSpPr>
          <p:nvPr>
            <p:ph idx="1"/>
          </p:nvPr>
        </p:nvSpPr>
        <p:spPr>
          <a:xfrm>
            <a:off x="628650" y="1127125"/>
            <a:ext cx="7886700" cy="1409700"/>
          </a:xfrm>
        </p:spPr>
        <p:txBody>
          <a:bodyPr/>
          <a:lstStyle/>
          <a:p>
            <a:pPr eaLnBrk="1" hangingPunct="1"/>
            <a:r>
              <a:rPr lang="en-GB" altLang="en-US"/>
              <a:t>I can identify electrical appliances and the types of electricity they use.</a:t>
            </a:r>
          </a:p>
        </p:txBody>
      </p:sp>
      <p:sp>
        <p:nvSpPr>
          <p:cNvPr id="9223" name="Content Placeholder 15">
            <a:extLst>
              <a:ext uri="{FF2B5EF4-FFF2-40B4-BE49-F238E27FC236}">
                <a16:creationId xmlns:a16="http://schemas.microsoft.com/office/drawing/2014/main" xmlns="" id="{F5715CAD-C8A3-44E4-A58A-8EFF0E6F698C}"/>
              </a:ext>
            </a:extLst>
          </p:cNvPr>
          <p:cNvSpPr txBox="1">
            <a:spLocks/>
          </p:cNvSpPr>
          <p:nvPr/>
        </p:nvSpPr>
        <p:spPr bwMode="auto">
          <a:xfrm>
            <a:off x="628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r>
              <a:rPr lang="en-GB" altLang="en-US"/>
              <a:t>I can identify electrical appliances and non-electrical appliances.</a:t>
            </a:r>
          </a:p>
          <a:p>
            <a:pPr eaLnBrk="1" hangingPunct="1"/>
            <a:r>
              <a:rPr lang="en-GB" altLang="en-US"/>
              <a:t>I can sort appliances based on whether they use mains or battery power.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1729B5C-F1EC-42B1-94C3-8F98543AE818}"/>
              </a:ext>
            </a:extLst>
          </p:cNvPr>
          <p:cNvSpPr/>
          <p:nvPr/>
        </p:nvSpPr>
        <p:spPr>
          <a:xfrm>
            <a:off x="755650" y="1400175"/>
            <a:ext cx="7632700" cy="1071563"/>
          </a:xfrm>
          <a:prstGeom prst="rect">
            <a:avLst/>
          </a:prstGeom>
          <a:solidFill>
            <a:srgbClr val="FEE5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3" name="Title 5">
            <a:extLst>
              <a:ext uri="{FF2B5EF4-FFF2-40B4-BE49-F238E27FC236}">
                <a16:creationId xmlns:a16="http://schemas.microsoft.com/office/drawing/2014/main" xmlns="" id="{59E2CD7D-8E75-453D-B0AA-E0BDFCDE7734}"/>
              </a:ext>
            </a:extLst>
          </p:cNvPr>
          <p:cNvSpPr>
            <a:spLocks noGrp="1"/>
          </p:cNvSpPr>
          <p:nvPr>
            <p:ph type="title"/>
          </p:nvPr>
        </p:nvSpPr>
        <p:spPr>
          <a:xfrm>
            <a:off x="503238" y="650875"/>
            <a:ext cx="8137525" cy="684213"/>
          </a:xfrm>
        </p:spPr>
        <p:txBody>
          <a:bodyPr>
            <a:normAutofit fontScale="90000"/>
          </a:bodyPr>
          <a:lstStyle/>
          <a:p>
            <a:pPr eaLnBrk="1" hangingPunct="1">
              <a:defRPr/>
            </a:pPr>
            <a:r>
              <a:rPr lang="en-GB" altLang="en-US"/>
              <a:t>What is an Appliance?</a:t>
            </a:r>
          </a:p>
        </p:txBody>
      </p:sp>
      <p:sp>
        <p:nvSpPr>
          <p:cNvPr id="10244" name="Content Placeholder 6">
            <a:extLst>
              <a:ext uri="{FF2B5EF4-FFF2-40B4-BE49-F238E27FC236}">
                <a16:creationId xmlns:a16="http://schemas.microsoft.com/office/drawing/2014/main" xmlns="" id="{4EC8A190-6302-4F2A-B75E-1A0DFA5D2509}"/>
              </a:ext>
            </a:extLst>
          </p:cNvPr>
          <p:cNvSpPr>
            <a:spLocks noGrp="1"/>
          </p:cNvSpPr>
          <p:nvPr>
            <p:ph idx="1"/>
          </p:nvPr>
        </p:nvSpPr>
        <p:spPr>
          <a:xfrm>
            <a:off x="627063" y="1219200"/>
            <a:ext cx="7988300" cy="1276350"/>
          </a:xfrm>
        </p:spPr>
        <p:txBody>
          <a:bodyPr/>
          <a:lstStyle/>
          <a:p>
            <a:pPr marL="0" indent="0" eaLnBrk="1" hangingPunct="1">
              <a:buFont typeface="Arial" panose="020B0604020202020204" pitchFamily="34" charset="0"/>
              <a:buNone/>
            </a:pPr>
            <a:r>
              <a:rPr lang="en-GB" altLang="en-US" b="1"/>
              <a:t>Definition:</a:t>
            </a:r>
          </a:p>
          <a:p>
            <a:pPr marL="0" indent="0" eaLnBrk="1" hangingPunct="1">
              <a:buFont typeface="Arial" panose="020B0604020202020204" pitchFamily="34" charset="0"/>
              <a:buNone/>
            </a:pPr>
            <a:r>
              <a:rPr lang="en-GB" altLang="en-US"/>
              <a:t>An </a:t>
            </a:r>
            <a:r>
              <a:rPr lang="en-GB" altLang="en-US" b="1"/>
              <a:t>Appliance</a:t>
            </a:r>
            <a:r>
              <a:rPr lang="en-GB" altLang="en-US"/>
              <a:t> is a </a:t>
            </a:r>
            <a:r>
              <a:rPr lang="en-GB" altLang="en-US" b="1"/>
              <a:t>device</a:t>
            </a:r>
            <a:r>
              <a:rPr lang="en-GB" altLang="en-US"/>
              <a:t>, </a:t>
            </a:r>
            <a:r>
              <a:rPr lang="en-GB" altLang="en-US" b="1"/>
              <a:t>piece of equipment</a:t>
            </a:r>
            <a:r>
              <a:rPr lang="en-GB" altLang="en-US"/>
              <a:t> or an </a:t>
            </a:r>
            <a:r>
              <a:rPr lang="en-GB" altLang="en-US" b="1"/>
              <a:t>instrument</a:t>
            </a:r>
            <a:r>
              <a:rPr lang="en-GB" altLang="en-US"/>
              <a:t> designed to perform a </a:t>
            </a:r>
            <a:r>
              <a:rPr lang="en-GB" altLang="en-US" b="1"/>
              <a:t>task.</a:t>
            </a:r>
          </a:p>
        </p:txBody>
      </p:sp>
      <p:sp>
        <p:nvSpPr>
          <p:cNvPr id="5" name="Rectangle 4">
            <a:extLst>
              <a:ext uri="{FF2B5EF4-FFF2-40B4-BE49-F238E27FC236}">
                <a16:creationId xmlns:a16="http://schemas.microsoft.com/office/drawing/2014/main" xmlns="" id="{A47A3E77-F6FE-499F-A5B5-A4C68FC67015}"/>
              </a:ext>
            </a:extLst>
          </p:cNvPr>
          <p:cNvSpPr/>
          <p:nvPr/>
        </p:nvSpPr>
        <p:spPr>
          <a:xfrm>
            <a:off x="755650" y="2520950"/>
            <a:ext cx="7632700" cy="411163"/>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6" name="Content Placeholder 6">
            <a:extLst>
              <a:ext uri="{FF2B5EF4-FFF2-40B4-BE49-F238E27FC236}">
                <a16:creationId xmlns:a16="http://schemas.microsoft.com/office/drawing/2014/main" xmlns="" id="{0FE12DAE-B4B3-4C6E-A96E-D62E88A84E5E}"/>
              </a:ext>
            </a:extLst>
          </p:cNvPr>
          <p:cNvSpPr>
            <a:spLocks/>
          </p:cNvSpPr>
          <p:nvPr/>
        </p:nvSpPr>
        <p:spPr bwMode="auto">
          <a:xfrm>
            <a:off x="635000" y="2376488"/>
            <a:ext cx="7874000" cy="49053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buFont typeface="Arial" panose="020B0604020202020204" pitchFamily="34" charset="0"/>
              <a:buNone/>
            </a:pPr>
            <a:r>
              <a:rPr lang="en-GB" altLang="en-US" b="1"/>
              <a:t>Examples:</a:t>
            </a:r>
            <a:endParaRPr lang="en-GB" altLang="en-US"/>
          </a:p>
        </p:txBody>
      </p:sp>
      <p:sp>
        <p:nvSpPr>
          <p:cNvPr id="14" name="Rectangle 13">
            <a:extLst>
              <a:ext uri="{FF2B5EF4-FFF2-40B4-BE49-F238E27FC236}">
                <a16:creationId xmlns:a16="http://schemas.microsoft.com/office/drawing/2014/main" xmlns="" id="{0796D06E-5A95-48DC-ACCB-421D7C688103}"/>
              </a:ext>
            </a:extLst>
          </p:cNvPr>
          <p:cNvSpPr/>
          <p:nvPr/>
        </p:nvSpPr>
        <p:spPr>
          <a:xfrm>
            <a:off x="755650" y="2973388"/>
            <a:ext cx="3767138" cy="3119437"/>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Rectangle 14">
            <a:extLst>
              <a:ext uri="{FF2B5EF4-FFF2-40B4-BE49-F238E27FC236}">
                <a16:creationId xmlns:a16="http://schemas.microsoft.com/office/drawing/2014/main" xmlns="" id="{E50CC430-F786-4948-8A75-E4BFBA12859C}"/>
              </a:ext>
            </a:extLst>
          </p:cNvPr>
          <p:cNvSpPr/>
          <p:nvPr/>
        </p:nvSpPr>
        <p:spPr>
          <a:xfrm>
            <a:off x="4629150" y="2973388"/>
            <a:ext cx="3759200" cy="3119437"/>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9" name="Content Placeholder 6">
            <a:extLst>
              <a:ext uri="{FF2B5EF4-FFF2-40B4-BE49-F238E27FC236}">
                <a16:creationId xmlns:a16="http://schemas.microsoft.com/office/drawing/2014/main" xmlns="" id="{C52FB4D6-634A-4CE5-83D2-65835A203358}"/>
              </a:ext>
            </a:extLst>
          </p:cNvPr>
          <p:cNvSpPr>
            <a:spLocks/>
          </p:cNvSpPr>
          <p:nvPr/>
        </p:nvSpPr>
        <p:spPr bwMode="auto">
          <a:xfrm>
            <a:off x="635000" y="5013325"/>
            <a:ext cx="3994150" cy="10223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a:t>A </a:t>
            </a:r>
            <a:r>
              <a:rPr lang="en-GB" altLang="en-US" b="1"/>
              <a:t>washing machine </a:t>
            </a:r>
            <a:r>
              <a:rPr lang="en-GB" altLang="en-US"/>
              <a:t>is an appliance which performs the task of </a:t>
            </a:r>
            <a:r>
              <a:rPr lang="en-GB" altLang="en-US" b="1"/>
              <a:t>washing clothes.</a:t>
            </a:r>
          </a:p>
        </p:txBody>
      </p:sp>
      <p:sp>
        <p:nvSpPr>
          <p:cNvPr id="10250" name="Content Placeholder 6">
            <a:extLst>
              <a:ext uri="{FF2B5EF4-FFF2-40B4-BE49-F238E27FC236}">
                <a16:creationId xmlns:a16="http://schemas.microsoft.com/office/drawing/2014/main" xmlns="" id="{77F459BE-9A77-4D81-97D1-577086EA74D8}"/>
              </a:ext>
            </a:extLst>
          </p:cNvPr>
          <p:cNvSpPr>
            <a:spLocks/>
          </p:cNvSpPr>
          <p:nvPr/>
        </p:nvSpPr>
        <p:spPr bwMode="auto">
          <a:xfrm>
            <a:off x="4583113" y="5013325"/>
            <a:ext cx="3994150" cy="10223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a:t>A </a:t>
            </a:r>
            <a:r>
              <a:rPr lang="en-GB" altLang="en-US" b="1"/>
              <a:t>thermometer</a:t>
            </a:r>
            <a:r>
              <a:rPr lang="en-GB" altLang="en-US"/>
              <a:t> is an appliance which performs the task of checking the </a:t>
            </a:r>
            <a:r>
              <a:rPr lang="en-GB" altLang="en-US" b="1"/>
              <a:t>temperature.</a:t>
            </a:r>
          </a:p>
        </p:txBody>
      </p:sp>
      <p:pic>
        <p:nvPicPr>
          <p:cNvPr id="10251" name="Picture 18">
            <a:extLst>
              <a:ext uri="{FF2B5EF4-FFF2-40B4-BE49-F238E27FC236}">
                <a16:creationId xmlns:a16="http://schemas.microsoft.com/office/drawing/2014/main" xmlns="" id="{F2F50735-69B0-4D2D-9A95-9BB8EE1F36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3065463"/>
            <a:ext cx="148272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9">
            <a:extLst>
              <a:ext uri="{FF2B5EF4-FFF2-40B4-BE49-F238E27FC236}">
                <a16:creationId xmlns:a16="http://schemas.microsoft.com/office/drawing/2014/main" xmlns="" id="{AD6B4EF9-32B2-4FD1-A0CF-FA5955E467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9225" y="3216275"/>
            <a:ext cx="16351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9E153B1-61E5-438D-B456-3718B02A8ECB}"/>
              </a:ext>
            </a:extLst>
          </p:cNvPr>
          <p:cNvSpPr/>
          <p:nvPr/>
        </p:nvSpPr>
        <p:spPr>
          <a:xfrm>
            <a:off x="755650" y="1433513"/>
            <a:ext cx="7632700" cy="1020762"/>
          </a:xfrm>
          <a:prstGeom prst="rect">
            <a:avLst/>
          </a:prstGeom>
          <a:solidFill>
            <a:srgbClr val="FEE5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7" name="Title 5">
            <a:extLst>
              <a:ext uri="{FF2B5EF4-FFF2-40B4-BE49-F238E27FC236}">
                <a16:creationId xmlns:a16="http://schemas.microsoft.com/office/drawing/2014/main" xmlns="" id="{626ACE18-6CC7-4A9F-BF78-7C2F13A9B2BB}"/>
              </a:ext>
            </a:extLst>
          </p:cNvPr>
          <p:cNvSpPr>
            <a:spLocks noGrp="1"/>
          </p:cNvSpPr>
          <p:nvPr>
            <p:ph type="title"/>
          </p:nvPr>
        </p:nvSpPr>
        <p:spPr>
          <a:xfrm>
            <a:off x="503238" y="650875"/>
            <a:ext cx="8137525" cy="684213"/>
          </a:xfrm>
        </p:spPr>
        <p:txBody>
          <a:bodyPr>
            <a:normAutofit fontScale="90000"/>
          </a:bodyPr>
          <a:lstStyle/>
          <a:p>
            <a:pPr eaLnBrk="1" hangingPunct="1">
              <a:defRPr/>
            </a:pPr>
            <a:r>
              <a:rPr lang="en-GB" altLang="en-US"/>
              <a:t>Electrical Appliances</a:t>
            </a:r>
          </a:p>
        </p:txBody>
      </p:sp>
      <p:sp>
        <p:nvSpPr>
          <p:cNvPr id="11268" name="Content Placeholder 6">
            <a:extLst>
              <a:ext uri="{FF2B5EF4-FFF2-40B4-BE49-F238E27FC236}">
                <a16:creationId xmlns:a16="http://schemas.microsoft.com/office/drawing/2014/main" xmlns="" id="{BC17F8DF-753D-4FD9-83E2-4D5ADEC7D91E}"/>
              </a:ext>
            </a:extLst>
          </p:cNvPr>
          <p:cNvSpPr>
            <a:spLocks noGrp="1"/>
          </p:cNvSpPr>
          <p:nvPr>
            <p:ph idx="1"/>
          </p:nvPr>
        </p:nvSpPr>
        <p:spPr>
          <a:xfrm>
            <a:off x="755650" y="1433513"/>
            <a:ext cx="7632700" cy="1020762"/>
          </a:xfrm>
        </p:spPr>
        <p:txBody>
          <a:bodyPr/>
          <a:lstStyle/>
          <a:p>
            <a:pPr marL="0" indent="0" algn="ctr" eaLnBrk="1" hangingPunct="1">
              <a:buFont typeface="Arial" panose="020B0604020202020204" pitchFamily="34" charset="0"/>
              <a:buNone/>
            </a:pPr>
            <a:r>
              <a:rPr lang="en-GB" altLang="en-US" dirty="0" smtClean="0"/>
              <a:t>Look at the appliances cards. Which of these items use electrical power and which are these don’t use any power? Write a list with electrical/ Non </a:t>
            </a:r>
            <a:r>
              <a:rPr lang="mr-IN" altLang="en-US" dirty="0" smtClean="0"/>
              <a:t>–</a:t>
            </a:r>
            <a:r>
              <a:rPr lang="en-GB" altLang="en-US" dirty="0" smtClean="0"/>
              <a:t> electrical items. </a:t>
            </a:r>
            <a:endParaRPr lang="en-GB" altLang="en-US" dirty="0"/>
          </a:p>
        </p:txBody>
      </p:sp>
      <p:sp>
        <p:nvSpPr>
          <p:cNvPr id="15" name="Rectangle 14">
            <a:extLst>
              <a:ext uri="{FF2B5EF4-FFF2-40B4-BE49-F238E27FC236}">
                <a16:creationId xmlns:a16="http://schemas.microsoft.com/office/drawing/2014/main" xmlns="" id="{C6A3A8D5-6176-45A5-9ED6-4D5317B12BDE}"/>
              </a:ext>
            </a:extLst>
          </p:cNvPr>
          <p:cNvSpPr/>
          <p:nvPr/>
        </p:nvSpPr>
        <p:spPr>
          <a:xfrm>
            <a:off x="755650" y="5610225"/>
            <a:ext cx="7632700" cy="490538"/>
          </a:xfrm>
          <a:prstGeom prst="rect">
            <a:avLst/>
          </a:prstGeom>
          <a:solidFill>
            <a:srgbClr val="FEE5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70" name="Content Placeholder 6">
            <a:extLst>
              <a:ext uri="{FF2B5EF4-FFF2-40B4-BE49-F238E27FC236}">
                <a16:creationId xmlns:a16="http://schemas.microsoft.com/office/drawing/2014/main" xmlns="" id="{EFFCDDE1-15B5-4992-9886-6EA444793DC5}"/>
              </a:ext>
            </a:extLst>
          </p:cNvPr>
          <p:cNvSpPr>
            <a:spLocks/>
          </p:cNvSpPr>
          <p:nvPr/>
        </p:nvSpPr>
        <p:spPr bwMode="auto">
          <a:xfrm>
            <a:off x="503238" y="5492750"/>
            <a:ext cx="8137525" cy="10223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endParaRPr lang="en-GB" altLang="en-US" dirty="0"/>
          </a:p>
        </p:txBody>
      </p:sp>
      <p:sp>
        <p:nvSpPr>
          <p:cNvPr id="3" name="Rectangle 2">
            <a:extLst>
              <a:ext uri="{FF2B5EF4-FFF2-40B4-BE49-F238E27FC236}">
                <a16:creationId xmlns:a16="http://schemas.microsoft.com/office/drawing/2014/main" xmlns="" id="{2AA60017-AAE1-4F30-8B18-6F5815223AE3}"/>
              </a:ext>
            </a:extLst>
          </p:cNvPr>
          <p:cNvSpPr/>
          <p:nvPr/>
        </p:nvSpPr>
        <p:spPr>
          <a:xfrm>
            <a:off x="755650" y="2554288"/>
            <a:ext cx="7632700" cy="2946400"/>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272" name="Picture 16">
            <a:extLst>
              <a:ext uri="{FF2B5EF4-FFF2-40B4-BE49-F238E27FC236}">
                <a16:creationId xmlns:a16="http://schemas.microsoft.com/office/drawing/2014/main" xmlns="" id="{DD9E3958-420D-47DE-9D6D-4C41CF5A9F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1600" y="2740025"/>
            <a:ext cx="1816100" cy="256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3" name="Picture 17">
            <a:extLst>
              <a:ext uri="{FF2B5EF4-FFF2-40B4-BE49-F238E27FC236}">
                <a16:creationId xmlns:a16="http://schemas.microsoft.com/office/drawing/2014/main" xmlns="" id="{0ECAAB19-3FD0-4D2F-B3B9-D9499ADCEA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2740025"/>
            <a:ext cx="1816100" cy="256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4" name="Picture 18">
            <a:extLst>
              <a:ext uri="{FF2B5EF4-FFF2-40B4-BE49-F238E27FC236}">
                <a16:creationId xmlns:a16="http://schemas.microsoft.com/office/drawing/2014/main" xmlns="" id="{759E6314-B3CA-4FDE-9827-1A17CA9935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38438" y="2752725"/>
            <a:ext cx="1816100" cy="256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5" name="Picture 19">
            <a:extLst>
              <a:ext uri="{FF2B5EF4-FFF2-40B4-BE49-F238E27FC236}">
                <a16:creationId xmlns:a16="http://schemas.microsoft.com/office/drawing/2014/main" xmlns="" id="{F980A70A-E3FC-434E-99A3-E47E281D1C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9475" y="2744788"/>
            <a:ext cx="1816100" cy="2568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6" name="Pairs">
            <a:extLst>
              <a:ext uri="{FF2B5EF4-FFF2-40B4-BE49-F238E27FC236}">
                <a16:creationId xmlns:a16="http://schemas.microsoft.com/office/drawing/2014/main" xmlns="" id="{6311373C-3DFA-4477-A0F5-DAFBF87AAB7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446C5F3-5B9F-46A8-8E0E-C115A8986F67}"/>
              </a:ext>
            </a:extLst>
          </p:cNvPr>
          <p:cNvSpPr/>
          <p:nvPr/>
        </p:nvSpPr>
        <p:spPr>
          <a:xfrm>
            <a:off x="4638675" y="1565275"/>
            <a:ext cx="3673475" cy="4267200"/>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1" name="Title 5">
            <a:extLst>
              <a:ext uri="{FF2B5EF4-FFF2-40B4-BE49-F238E27FC236}">
                <a16:creationId xmlns:a16="http://schemas.microsoft.com/office/drawing/2014/main" xmlns="" id="{11557D90-A611-4050-ACFA-02A0617D6FD4}"/>
              </a:ext>
            </a:extLst>
          </p:cNvPr>
          <p:cNvSpPr>
            <a:spLocks noGrp="1"/>
          </p:cNvSpPr>
          <p:nvPr>
            <p:ph type="title"/>
          </p:nvPr>
        </p:nvSpPr>
        <p:spPr>
          <a:xfrm>
            <a:off x="487363" y="650875"/>
            <a:ext cx="8137525" cy="684213"/>
          </a:xfrm>
        </p:spPr>
        <p:txBody>
          <a:bodyPr>
            <a:normAutofit fontScale="90000"/>
          </a:bodyPr>
          <a:lstStyle/>
          <a:p>
            <a:pPr eaLnBrk="1" hangingPunct="1">
              <a:defRPr/>
            </a:pPr>
            <a:r>
              <a:rPr lang="en-GB" altLang="en-US" sz="3600"/>
              <a:t>Electrical Appliances Answers</a:t>
            </a:r>
          </a:p>
        </p:txBody>
      </p:sp>
      <p:sp>
        <p:nvSpPr>
          <p:cNvPr id="14" name="Content Placeholder 6">
            <a:extLst>
              <a:ext uri="{FF2B5EF4-FFF2-40B4-BE49-F238E27FC236}">
                <a16:creationId xmlns:a16="http://schemas.microsoft.com/office/drawing/2014/main" xmlns="" id="{7F2FA6BE-DEE9-4F7E-82E3-C1ADB2C6DDEF}"/>
              </a:ext>
            </a:extLst>
          </p:cNvPr>
          <p:cNvSpPr txBox="1">
            <a:spLocks/>
          </p:cNvSpPr>
          <p:nvPr/>
        </p:nvSpPr>
        <p:spPr>
          <a:xfrm>
            <a:off x="4491038" y="1497013"/>
            <a:ext cx="3897312" cy="2641600"/>
          </a:xfrm>
          <a:prstGeom prst="roundRect">
            <a:avLst>
              <a:gd name="adj" fmla="val 2585"/>
            </a:avLst>
          </a:prstGeom>
          <a:noFill/>
          <a:ln w="25400">
            <a:noFill/>
          </a:ln>
        </p:spPr>
        <p:txBody>
          <a:bodyPr lIns="252000" tIns="252000" rIns="252000" bIns="252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600"/>
              </a:spcBef>
              <a:spcAft>
                <a:spcPts val="0"/>
              </a:spcAft>
              <a:buFont typeface="Arial" panose="020B0604020202020204" pitchFamily="34" charset="0"/>
              <a:buNone/>
              <a:defRPr/>
            </a:pPr>
            <a:r>
              <a:rPr lang="en-GB" b="1" dirty="0"/>
              <a:t>Questions</a:t>
            </a:r>
          </a:p>
          <a:p>
            <a:pPr marL="342900" indent="-342900" fontAlgn="auto">
              <a:lnSpc>
                <a:spcPct val="100000"/>
              </a:lnSpc>
              <a:spcBef>
                <a:spcPts val="600"/>
              </a:spcBef>
              <a:spcAft>
                <a:spcPts val="0"/>
              </a:spcAft>
              <a:buFont typeface="+mj-lt"/>
              <a:buAutoNum type="arabicPeriod"/>
              <a:defRPr/>
            </a:pPr>
            <a:r>
              <a:rPr lang="en-GB" dirty="0"/>
              <a:t>Which appliances did you think used electricity?</a:t>
            </a:r>
          </a:p>
          <a:p>
            <a:pPr marL="342900" indent="-342900" fontAlgn="auto">
              <a:lnSpc>
                <a:spcPct val="100000"/>
              </a:lnSpc>
              <a:spcBef>
                <a:spcPts val="600"/>
              </a:spcBef>
              <a:spcAft>
                <a:spcPts val="0"/>
              </a:spcAft>
              <a:buFont typeface="+mj-lt"/>
              <a:buAutoNum type="arabicPeriod"/>
              <a:defRPr/>
            </a:pPr>
            <a:r>
              <a:rPr lang="en-GB" dirty="0"/>
              <a:t>Which did you think did not use electricity?</a:t>
            </a:r>
          </a:p>
          <a:p>
            <a:pPr marL="342900" indent="-342900" fontAlgn="auto">
              <a:lnSpc>
                <a:spcPct val="100000"/>
              </a:lnSpc>
              <a:spcBef>
                <a:spcPts val="600"/>
              </a:spcBef>
              <a:spcAft>
                <a:spcPts val="0"/>
              </a:spcAft>
              <a:buFont typeface="+mj-lt"/>
              <a:buAutoNum type="arabicPeriod"/>
              <a:defRPr/>
            </a:pPr>
            <a:r>
              <a:rPr lang="en-GB" dirty="0"/>
              <a:t>Can you explain why?</a:t>
            </a:r>
          </a:p>
        </p:txBody>
      </p:sp>
      <p:graphicFrame>
        <p:nvGraphicFramePr>
          <p:cNvPr id="13" name="Table 12">
            <a:extLst>
              <a:ext uri="{FF2B5EF4-FFF2-40B4-BE49-F238E27FC236}">
                <a16:creationId xmlns:a16="http://schemas.microsoft.com/office/drawing/2014/main" xmlns="" id="{1B14B087-BF3A-4D4C-9036-8C0C3E6A2CFC}"/>
              </a:ext>
            </a:extLst>
          </p:cNvPr>
          <p:cNvGraphicFramePr>
            <a:graphicFrameLocks noGrp="1"/>
          </p:cNvGraphicFramePr>
          <p:nvPr/>
        </p:nvGraphicFramePr>
        <p:xfrm>
          <a:off x="755650" y="1335088"/>
          <a:ext cx="3816350" cy="4676776"/>
        </p:xfrm>
        <a:graphic>
          <a:graphicData uri="http://schemas.openxmlformats.org/drawingml/2006/table">
            <a:tbl>
              <a:tblPr firstRow="1" bandRow="1">
                <a:tableStyleId>{5940675A-B579-460E-94D1-54222C63F5DA}</a:tableStyleId>
              </a:tblPr>
              <a:tblGrid>
                <a:gridCol w="1237906">
                  <a:extLst>
                    <a:ext uri="{9D8B030D-6E8A-4147-A177-3AD203B41FA5}">
                      <a16:colId xmlns:a16="http://schemas.microsoft.com/office/drawing/2014/main" xmlns="" val="20000"/>
                    </a:ext>
                  </a:extLst>
                </a:gridCol>
                <a:gridCol w="2578444">
                  <a:extLst>
                    <a:ext uri="{9D8B030D-6E8A-4147-A177-3AD203B41FA5}">
                      <a16:colId xmlns:a16="http://schemas.microsoft.com/office/drawing/2014/main" xmlns="" val="20001"/>
                    </a:ext>
                  </a:extLst>
                </a:gridCol>
              </a:tblGrid>
              <a:tr h="579121">
                <a:tc>
                  <a:txBody>
                    <a:bodyPr/>
                    <a:lstStyle/>
                    <a:p>
                      <a:pPr algn="ctr"/>
                      <a:r>
                        <a:rPr lang="en-GB" sz="1600" b="1" dirty="0"/>
                        <a:t>Electrical Appliances</a:t>
                      </a:r>
                    </a:p>
                  </a:txBody>
                  <a:tcPr marT="45721" marB="45721" anchor="ctr">
                    <a:solidFill>
                      <a:srgbClr val="FEE57C"/>
                    </a:solidFill>
                  </a:tcPr>
                </a:tc>
                <a:tc>
                  <a:txBody>
                    <a:bodyPr/>
                    <a:lstStyle/>
                    <a:p>
                      <a:pPr algn="ctr"/>
                      <a:r>
                        <a:rPr lang="en-GB" sz="1600" b="1" dirty="0"/>
                        <a:t>Non-electrical Appliances</a:t>
                      </a:r>
                    </a:p>
                  </a:txBody>
                  <a:tcPr marT="45721" marB="45721" anchor="ctr">
                    <a:solidFill>
                      <a:srgbClr val="FEE57C"/>
                    </a:solidFill>
                  </a:tcPr>
                </a:tc>
                <a:extLst>
                  <a:ext uri="{0D108BD9-81ED-4DB2-BD59-A6C34878D82A}">
                    <a16:rowId xmlns:a16="http://schemas.microsoft.com/office/drawing/2014/main" xmlns="" val="10000"/>
                  </a:ext>
                </a:extLst>
              </a:tr>
              <a:tr h="4097654">
                <a:tc>
                  <a:txBody>
                    <a:bodyPr/>
                    <a:lstStyle/>
                    <a:p>
                      <a:pPr algn="ctr"/>
                      <a:r>
                        <a:rPr lang="en-GB" sz="1600" kern="1200" dirty="0">
                          <a:solidFill>
                            <a:srgbClr val="5260F2"/>
                          </a:solidFill>
                          <a:effectLst/>
                          <a:latin typeface="+mn-lt"/>
                          <a:ea typeface="+mn-ea"/>
                          <a:cs typeface="+mn-cs"/>
                        </a:rPr>
                        <a:t>washing machine</a:t>
                      </a:r>
                    </a:p>
                    <a:p>
                      <a:pPr algn="ctr"/>
                      <a:r>
                        <a:rPr lang="en-GB" sz="1600" kern="1200" dirty="0">
                          <a:solidFill>
                            <a:srgbClr val="5260F2"/>
                          </a:solidFill>
                          <a:effectLst/>
                          <a:latin typeface="+mn-lt"/>
                          <a:ea typeface="+mn-ea"/>
                          <a:cs typeface="+mn-cs"/>
                        </a:rPr>
                        <a:t>mobile phone</a:t>
                      </a:r>
                    </a:p>
                    <a:p>
                      <a:pPr algn="ctr"/>
                      <a:r>
                        <a:rPr lang="en-GB" sz="1600" kern="1200" dirty="0">
                          <a:solidFill>
                            <a:srgbClr val="5260F2"/>
                          </a:solidFill>
                          <a:effectLst/>
                          <a:latin typeface="+mn-lt"/>
                          <a:ea typeface="+mn-ea"/>
                          <a:cs typeface="+mn-cs"/>
                        </a:rPr>
                        <a:t>lawn mower</a:t>
                      </a:r>
                    </a:p>
                    <a:p>
                      <a:pPr algn="ctr"/>
                      <a:r>
                        <a:rPr lang="en-GB" sz="1600" kern="1200" dirty="0">
                          <a:solidFill>
                            <a:srgbClr val="5260F2"/>
                          </a:solidFill>
                          <a:effectLst/>
                          <a:latin typeface="+mn-lt"/>
                          <a:ea typeface="+mn-ea"/>
                          <a:cs typeface="+mn-cs"/>
                        </a:rPr>
                        <a:t>toaster</a:t>
                      </a:r>
                    </a:p>
                    <a:p>
                      <a:pPr algn="ctr"/>
                      <a:r>
                        <a:rPr lang="en-GB" sz="1600" kern="1200" dirty="0">
                          <a:solidFill>
                            <a:srgbClr val="5260F2"/>
                          </a:solidFill>
                          <a:effectLst/>
                          <a:latin typeface="+mn-lt"/>
                          <a:ea typeface="+mn-ea"/>
                          <a:cs typeface="+mn-cs"/>
                        </a:rPr>
                        <a:t>microwave</a:t>
                      </a:r>
                    </a:p>
                    <a:p>
                      <a:pPr algn="ctr"/>
                      <a:r>
                        <a:rPr lang="en-GB" sz="1600" kern="1200" dirty="0">
                          <a:solidFill>
                            <a:srgbClr val="5260F2"/>
                          </a:solidFill>
                          <a:effectLst/>
                          <a:latin typeface="+mn-lt"/>
                          <a:ea typeface="+mn-ea"/>
                          <a:cs typeface="+mn-cs"/>
                        </a:rPr>
                        <a:t>television</a:t>
                      </a:r>
                    </a:p>
                    <a:p>
                      <a:pPr algn="ctr"/>
                      <a:r>
                        <a:rPr lang="en-GB" sz="1600" kern="1200" dirty="0">
                          <a:solidFill>
                            <a:srgbClr val="5260F2"/>
                          </a:solidFill>
                          <a:effectLst/>
                          <a:latin typeface="+mn-lt"/>
                          <a:ea typeface="+mn-ea"/>
                          <a:cs typeface="+mn-cs"/>
                        </a:rPr>
                        <a:t>tablet</a:t>
                      </a:r>
                    </a:p>
                    <a:p>
                      <a:pPr algn="ctr"/>
                      <a:r>
                        <a:rPr lang="en-GB" sz="1600" dirty="0">
                          <a:solidFill>
                            <a:srgbClr val="5260F2"/>
                          </a:solidFill>
                        </a:rPr>
                        <a:t>fan</a:t>
                      </a:r>
                    </a:p>
                    <a:p>
                      <a:pPr algn="ctr"/>
                      <a:r>
                        <a:rPr lang="en-GB" sz="1600" dirty="0">
                          <a:solidFill>
                            <a:srgbClr val="5260F2"/>
                          </a:solidFill>
                        </a:rPr>
                        <a:t>sewing machine</a:t>
                      </a:r>
                    </a:p>
                    <a:p>
                      <a:pPr algn="ctr"/>
                      <a:r>
                        <a:rPr lang="en-GB" sz="1600" dirty="0">
                          <a:solidFill>
                            <a:srgbClr val="5260F2"/>
                          </a:solidFill>
                        </a:rPr>
                        <a:t>torch</a:t>
                      </a:r>
                    </a:p>
                    <a:p>
                      <a:pPr algn="ctr"/>
                      <a:r>
                        <a:rPr lang="en-GB" sz="1600" dirty="0">
                          <a:solidFill>
                            <a:srgbClr val="5260F2"/>
                          </a:solidFill>
                        </a:rPr>
                        <a:t>iron</a:t>
                      </a:r>
                    </a:p>
                    <a:p>
                      <a:pPr algn="ctr"/>
                      <a:r>
                        <a:rPr lang="en-GB" sz="1600" dirty="0">
                          <a:solidFill>
                            <a:srgbClr val="5260F2"/>
                          </a:solidFill>
                        </a:rPr>
                        <a:t>hairdryer</a:t>
                      </a:r>
                    </a:p>
                    <a:p>
                      <a:pPr algn="ctr"/>
                      <a:endParaRPr lang="en-GB" sz="1600" dirty="0">
                        <a:solidFill>
                          <a:srgbClr val="5260F2"/>
                        </a:solidFill>
                      </a:endParaRPr>
                    </a:p>
                  </a:txBody>
                  <a:tcPr marT="45721" marB="45721">
                    <a:solidFill>
                      <a:srgbClr val="FEE57C"/>
                    </a:solidFill>
                  </a:tcPr>
                </a:tc>
                <a:tc>
                  <a:txBody>
                    <a:bodyPr/>
                    <a:lstStyle/>
                    <a:p>
                      <a:pPr algn="ctr"/>
                      <a:r>
                        <a:rPr lang="en-GB" sz="1600" kern="1200" dirty="0">
                          <a:solidFill>
                            <a:srgbClr val="5260F2"/>
                          </a:solidFill>
                          <a:effectLst/>
                          <a:latin typeface="+mn-lt"/>
                          <a:ea typeface="+mn-ea"/>
                          <a:cs typeface="+mn-cs"/>
                        </a:rPr>
                        <a:t>thermometer</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rgbClr val="5260F2"/>
                          </a:solidFill>
                          <a:effectLst/>
                          <a:latin typeface="+mn-lt"/>
                          <a:ea typeface="+mn-ea"/>
                          <a:cs typeface="+mn-cs"/>
                        </a:rPr>
                        <a:t>saucepan  </a:t>
                      </a:r>
                    </a:p>
                    <a:p>
                      <a:pPr algn="ctr"/>
                      <a:r>
                        <a:rPr lang="en-GB" sz="1600" kern="1200" dirty="0">
                          <a:solidFill>
                            <a:srgbClr val="5260F2"/>
                          </a:solidFill>
                          <a:effectLst/>
                          <a:latin typeface="+mn-lt"/>
                          <a:ea typeface="+mn-ea"/>
                          <a:cs typeface="+mn-cs"/>
                        </a:rPr>
                        <a:t>cheese grater</a:t>
                      </a:r>
                    </a:p>
                    <a:p>
                      <a:pPr algn="ctr"/>
                      <a:r>
                        <a:rPr lang="en-GB" sz="1600" kern="1200" dirty="0">
                          <a:solidFill>
                            <a:srgbClr val="5260F2"/>
                          </a:solidFill>
                          <a:effectLst/>
                          <a:latin typeface="+mn-lt"/>
                          <a:ea typeface="+mn-ea"/>
                          <a:cs typeface="+mn-cs"/>
                        </a:rPr>
                        <a:t>pencil</a:t>
                      </a:r>
                    </a:p>
                    <a:p>
                      <a:pPr algn="ctr"/>
                      <a:r>
                        <a:rPr lang="en-GB" sz="1600" kern="1200" dirty="0">
                          <a:solidFill>
                            <a:srgbClr val="5260F2"/>
                          </a:solidFill>
                          <a:effectLst/>
                          <a:latin typeface="+mn-lt"/>
                          <a:ea typeface="+mn-ea"/>
                          <a:cs typeface="+mn-cs"/>
                        </a:rPr>
                        <a:t>felt tip</a:t>
                      </a:r>
                    </a:p>
                    <a:p>
                      <a:pPr algn="ctr"/>
                      <a:r>
                        <a:rPr lang="en-GB" sz="1600" kern="1200" dirty="0">
                          <a:solidFill>
                            <a:srgbClr val="5260F2"/>
                          </a:solidFill>
                          <a:effectLst/>
                          <a:latin typeface="+mn-lt"/>
                          <a:ea typeface="+mn-ea"/>
                          <a:cs typeface="+mn-cs"/>
                        </a:rPr>
                        <a:t>bowl</a:t>
                      </a:r>
                    </a:p>
                    <a:p>
                      <a:pPr algn="ctr"/>
                      <a:r>
                        <a:rPr lang="en-GB" sz="1600" kern="1200" dirty="0">
                          <a:solidFill>
                            <a:srgbClr val="5260F2"/>
                          </a:solidFill>
                          <a:effectLst/>
                          <a:latin typeface="+mn-lt"/>
                          <a:ea typeface="+mn-ea"/>
                          <a:cs typeface="+mn-cs"/>
                        </a:rPr>
                        <a:t>potato peeler</a:t>
                      </a:r>
                    </a:p>
                    <a:p>
                      <a:pPr algn="ctr"/>
                      <a:r>
                        <a:rPr lang="en-GB" sz="1600" kern="1200" dirty="0">
                          <a:solidFill>
                            <a:srgbClr val="5260F2"/>
                          </a:solidFill>
                          <a:effectLst/>
                          <a:latin typeface="+mn-lt"/>
                          <a:ea typeface="+mn-ea"/>
                          <a:cs typeface="+mn-cs"/>
                        </a:rPr>
                        <a:t>fork</a:t>
                      </a:r>
                    </a:p>
                    <a:p>
                      <a:pPr algn="ctr"/>
                      <a:r>
                        <a:rPr lang="en-GB" sz="1600" kern="1200" dirty="0">
                          <a:solidFill>
                            <a:srgbClr val="5260F2"/>
                          </a:solidFill>
                          <a:effectLst/>
                          <a:latin typeface="+mn-lt"/>
                          <a:ea typeface="+mn-ea"/>
                          <a:cs typeface="+mn-cs"/>
                        </a:rPr>
                        <a:t>toothbrush</a:t>
                      </a:r>
                    </a:p>
                    <a:p>
                      <a:pPr algn="ctr"/>
                      <a:r>
                        <a:rPr lang="en-GB" sz="1600" dirty="0">
                          <a:solidFill>
                            <a:srgbClr val="5260F2"/>
                          </a:solidFill>
                        </a:rPr>
                        <a:t>gas oven</a:t>
                      </a:r>
                    </a:p>
                    <a:p>
                      <a:pPr algn="ctr"/>
                      <a:r>
                        <a:rPr lang="en-GB" sz="1600" dirty="0">
                          <a:solidFill>
                            <a:srgbClr val="5260F2"/>
                          </a:solidFill>
                        </a:rPr>
                        <a:t>rake</a:t>
                      </a:r>
                    </a:p>
                    <a:p>
                      <a:pPr algn="ctr"/>
                      <a:r>
                        <a:rPr lang="en-GB" sz="1600" dirty="0">
                          <a:solidFill>
                            <a:srgbClr val="5260F2"/>
                          </a:solidFill>
                        </a:rPr>
                        <a:t>coffee grinder</a:t>
                      </a:r>
                    </a:p>
                    <a:p>
                      <a:pPr algn="ctr"/>
                      <a:r>
                        <a:rPr lang="en-GB" sz="1600" dirty="0">
                          <a:solidFill>
                            <a:srgbClr val="5260F2"/>
                          </a:solidFill>
                        </a:rPr>
                        <a:t>candle</a:t>
                      </a:r>
                    </a:p>
                    <a:p>
                      <a:pPr algn="ctr"/>
                      <a:r>
                        <a:rPr lang="en-GB" sz="1600" dirty="0">
                          <a:solidFill>
                            <a:srgbClr val="5260F2"/>
                          </a:solidFill>
                        </a:rPr>
                        <a:t>hammer </a:t>
                      </a:r>
                    </a:p>
                    <a:p>
                      <a:pPr algn="ctr"/>
                      <a:r>
                        <a:rPr lang="en-GB" sz="1600" dirty="0">
                          <a:solidFill>
                            <a:srgbClr val="5260F2"/>
                          </a:solidFill>
                        </a:rPr>
                        <a:t>sponge</a:t>
                      </a:r>
                    </a:p>
                  </a:txBody>
                  <a:tcPr marT="45721" marB="45721">
                    <a:solidFill>
                      <a:srgbClr val="FEE57C"/>
                    </a:solidFill>
                  </a:tcPr>
                </a:tc>
                <a:extLst>
                  <a:ext uri="{0D108BD9-81ED-4DB2-BD59-A6C34878D82A}">
                    <a16:rowId xmlns:a16="http://schemas.microsoft.com/office/drawing/2014/main" xmlns="" val="10001"/>
                  </a:ext>
                </a:extLst>
              </a:tr>
            </a:tbl>
          </a:graphicData>
        </a:graphic>
      </p:graphicFrame>
      <p:pic>
        <p:nvPicPr>
          <p:cNvPr id="12304" name="Picture 8">
            <a:extLst>
              <a:ext uri="{FF2B5EF4-FFF2-40B4-BE49-F238E27FC236}">
                <a16:creationId xmlns:a16="http://schemas.microsoft.com/office/drawing/2014/main" xmlns="" id="{F3C9E973-420C-4FED-B218-23E9E83CD5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76813" y="3960813"/>
            <a:ext cx="20843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9">
            <a:extLst>
              <a:ext uri="{FF2B5EF4-FFF2-40B4-BE49-F238E27FC236}">
                <a16:creationId xmlns:a16="http://schemas.microsoft.com/office/drawing/2014/main" xmlns="" id="{0FD5BEDF-436B-4291-95B0-BA0A08D912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8863" y="4138613"/>
            <a:ext cx="18446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airs">
            <a:extLst>
              <a:ext uri="{FF2B5EF4-FFF2-40B4-BE49-F238E27FC236}">
                <a16:creationId xmlns:a16="http://schemas.microsoft.com/office/drawing/2014/main" xmlns="" id="{0A93370C-599B-4F99-9CF2-F72C336E7F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a:extLst>
              <a:ext uri="{FF2B5EF4-FFF2-40B4-BE49-F238E27FC236}">
                <a16:creationId xmlns:a16="http://schemas.microsoft.com/office/drawing/2014/main" xmlns="" id="{E047C9C5-5B77-4856-9B47-9715647BA480}"/>
              </a:ext>
            </a:extLst>
          </p:cNvPr>
          <p:cNvSpPr>
            <a:spLocks noGrp="1"/>
          </p:cNvSpPr>
          <p:nvPr>
            <p:ph type="title"/>
          </p:nvPr>
        </p:nvSpPr>
        <p:spPr>
          <a:xfrm>
            <a:off x="503238" y="650875"/>
            <a:ext cx="8137525" cy="684213"/>
          </a:xfrm>
        </p:spPr>
        <p:txBody>
          <a:bodyPr>
            <a:normAutofit fontScale="90000"/>
          </a:bodyPr>
          <a:lstStyle/>
          <a:p>
            <a:pPr eaLnBrk="1" hangingPunct="1">
              <a:defRPr/>
            </a:pPr>
            <a:r>
              <a:rPr lang="en-GB" altLang="en-US"/>
              <a:t>Types of Electricity</a:t>
            </a:r>
          </a:p>
        </p:txBody>
      </p:sp>
      <p:sp>
        <p:nvSpPr>
          <p:cNvPr id="5" name="Rectangle 4">
            <a:extLst>
              <a:ext uri="{FF2B5EF4-FFF2-40B4-BE49-F238E27FC236}">
                <a16:creationId xmlns:a16="http://schemas.microsoft.com/office/drawing/2014/main" xmlns="" id="{53CD88E7-4FFF-4A81-8116-7C84E2EC0BFA}"/>
              </a:ext>
            </a:extLst>
          </p:cNvPr>
          <p:cNvSpPr/>
          <p:nvPr/>
        </p:nvSpPr>
        <p:spPr>
          <a:xfrm>
            <a:off x="755650" y="1506538"/>
            <a:ext cx="7632700" cy="412750"/>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6" name="Content Placeholder 6">
            <a:extLst>
              <a:ext uri="{FF2B5EF4-FFF2-40B4-BE49-F238E27FC236}">
                <a16:creationId xmlns:a16="http://schemas.microsoft.com/office/drawing/2014/main" xmlns="" id="{F3CE50C1-C7BD-44C8-9119-6BEBA4EDAB6E}"/>
              </a:ext>
            </a:extLst>
          </p:cNvPr>
          <p:cNvSpPr>
            <a:spLocks/>
          </p:cNvSpPr>
          <p:nvPr/>
        </p:nvSpPr>
        <p:spPr bwMode="auto">
          <a:xfrm>
            <a:off x="635000" y="1362075"/>
            <a:ext cx="7874000" cy="4905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a:t>There are two types of electricity:</a:t>
            </a:r>
          </a:p>
        </p:txBody>
      </p:sp>
      <p:sp>
        <p:nvSpPr>
          <p:cNvPr id="14" name="Rectangle 13">
            <a:extLst>
              <a:ext uri="{FF2B5EF4-FFF2-40B4-BE49-F238E27FC236}">
                <a16:creationId xmlns:a16="http://schemas.microsoft.com/office/drawing/2014/main" xmlns="" id="{39AFE449-8720-4BEA-97BB-BA58AC952DC5}"/>
              </a:ext>
            </a:extLst>
          </p:cNvPr>
          <p:cNvSpPr/>
          <p:nvPr/>
        </p:nvSpPr>
        <p:spPr>
          <a:xfrm>
            <a:off x="755650" y="1997075"/>
            <a:ext cx="3767138" cy="4097338"/>
          </a:xfrm>
          <a:prstGeom prst="rect">
            <a:avLst/>
          </a:prstGeom>
          <a:solidFill>
            <a:srgbClr val="FEE5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Rectangle 14">
            <a:extLst>
              <a:ext uri="{FF2B5EF4-FFF2-40B4-BE49-F238E27FC236}">
                <a16:creationId xmlns:a16="http://schemas.microsoft.com/office/drawing/2014/main" xmlns="" id="{3E038DA5-0E65-497D-ABDC-3A1A929B9D38}"/>
              </a:ext>
            </a:extLst>
          </p:cNvPr>
          <p:cNvSpPr/>
          <p:nvPr/>
        </p:nvSpPr>
        <p:spPr>
          <a:xfrm>
            <a:off x="4629150" y="1995488"/>
            <a:ext cx="3759200" cy="4097337"/>
          </a:xfrm>
          <a:prstGeom prst="rect">
            <a:avLst/>
          </a:prstGeom>
          <a:solidFill>
            <a:srgbClr val="FEE5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9" name="Content Placeholder 6">
            <a:extLst>
              <a:ext uri="{FF2B5EF4-FFF2-40B4-BE49-F238E27FC236}">
                <a16:creationId xmlns:a16="http://schemas.microsoft.com/office/drawing/2014/main" xmlns="" id="{50DFBEA9-49D5-482E-9267-9602EAAA8A0B}"/>
              </a:ext>
            </a:extLst>
          </p:cNvPr>
          <p:cNvSpPr>
            <a:spLocks/>
          </p:cNvSpPr>
          <p:nvPr/>
        </p:nvSpPr>
        <p:spPr bwMode="auto">
          <a:xfrm>
            <a:off x="755650" y="4913313"/>
            <a:ext cx="3767138" cy="10223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buFont typeface="Arial" panose="020B0604020202020204" pitchFamily="34" charset="0"/>
              <a:buNone/>
            </a:pPr>
            <a:r>
              <a:rPr lang="en-GB" altLang="en-US"/>
              <a:t>To use this type of electricity, you need to plug the appliance into a socket.</a:t>
            </a:r>
            <a:endParaRPr lang="en-GB" altLang="en-US" b="1"/>
          </a:p>
        </p:txBody>
      </p:sp>
      <p:sp>
        <p:nvSpPr>
          <p:cNvPr id="13320" name="Content Placeholder 6">
            <a:extLst>
              <a:ext uri="{FF2B5EF4-FFF2-40B4-BE49-F238E27FC236}">
                <a16:creationId xmlns:a16="http://schemas.microsoft.com/office/drawing/2014/main" xmlns="" id="{3A985D4E-3E93-4660-9184-9BCCFED06FB2}"/>
              </a:ext>
            </a:extLst>
          </p:cNvPr>
          <p:cNvSpPr>
            <a:spLocks/>
          </p:cNvSpPr>
          <p:nvPr/>
        </p:nvSpPr>
        <p:spPr bwMode="auto">
          <a:xfrm>
            <a:off x="4627563" y="4913313"/>
            <a:ext cx="3760787" cy="10223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buFont typeface="Arial" panose="020B0604020202020204" pitchFamily="34" charset="0"/>
              <a:buNone/>
            </a:pPr>
            <a:r>
              <a:rPr lang="en-GB" altLang="en-US"/>
              <a:t>To use this type of electricity, you need to insert a battery into the appliance.</a:t>
            </a:r>
            <a:endParaRPr lang="en-GB" altLang="en-US" b="1"/>
          </a:p>
        </p:txBody>
      </p:sp>
      <p:sp>
        <p:nvSpPr>
          <p:cNvPr id="13321" name="Content Placeholder 6">
            <a:extLst>
              <a:ext uri="{FF2B5EF4-FFF2-40B4-BE49-F238E27FC236}">
                <a16:creationId xmlns:a16="http://schemas.microsoft.com/office/drawing/2014/main" xmlns="" id="{519169B3-27AD-42E3-9E85-48048904B8EC}"/>
              </a:ext>
            </a:extLst>
          </p:cNvPr>
          <p:cNvSpPr>
            <a:spLocks/>
          </p:cNvSpPr>
          <p:nvPr/>
        </p:nvSpPr>
        <p:spPr bwMode="auto">
          <a:xfrm>
            <a:off x="766763" y="1958975"/>
            <a:ext cx="3756025" cy="4905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b="1"/>
              <a:t>Mains Electricity</a:t>
            </a:r>
          </a:p>
        </p:txBody>
      </p:sp>
      <p:sp>
        <p:nvSpPr>
          <p:cNvPr id="13322" name="Content Placeholder 6">
            <a:extLst>
              <a:ext uri="{FF2B5EF4-FFF2-40B4-BE49-F238E27FC236}">
                <a16:creationId xmlns:a16="http://schemas.microsoft.com/office/drawing/2014/main" xmlns="" id="{04520A1B-7871-4483-BD06-D2D077417CCB}"/>
              </a:ext>
            </a:extLst>
          </p:cNvPr>
          <p:cNvSpPr>
            <a:spLocks/>
          </p:cNvSpPr>
          <p:nvPr/>
        </p:nvSpPr>
        <p:spPr bwMode="auto">
          <a:xfrm>
            <a:off x="4627563" y="1962150"/>
            <a:ext cx="3756025" cy="4905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b="1"/>
              <a:t>Battery Electricity</a:t>
            </a:r>
          </a:p>
        </p:txBody>
      </p:sp>
      <p:pic>
        <p:nvPicPr>
          <p:cNvPr id="13323" name="Picture 3">
            <a:extLst>
              <a:ext uri="{FF2B5EF4-FFF2-40B4-BE49-F238E27FC236}">
                <a16:creationId xmlns:a16="http://schemas.microsoft.com/office/drawing/2014/main" xmlns="" id="{3C2BCBF0-34AB-4C2C-8505-3200448D5D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950" y="2743200"/>
            <a:ext cx="1503363"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8">
            <a:extLst>
              <a:ext uri="{FF2B5EF4-FFF2-40B4-BE49-F238E27FC236}">
                <a16:creationId xmlns:a16="http://schemas.microsoft.com/office/drawing/2014/main" xmlns="" id="{E59C7AD0-13E9-42E4-9346-0A4BC91ED9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0588" y="3000375"/>
            <a:ext cx="211137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a:extLst>
              <a:ext uri="{FF2B5EF4-FFF2-40B4-BE49-F238E27FC236}">
                <a16:creationId xmlns:a16="http://schemas.microsoft.com/office/drawing/2014/main" xmlns="" id="{247771FB-662C-4147-89B7-4CC9D64D29D9}"/>
              </a:ext>
            </a:extLst>
          </p:cNvPr>
          <p:cNvSpPr/>
          <p:nvPr/>
        </p:nvSpPr>
        <p:spPr>
          <a:xfrm>
            <a:off x="2479675" y="3470275"/>
            <a:ext cx="469900" cy="552450"/>
          </a:xfrm>
          <a:prstGeom prst="rightArrow">
            <a:avLst/>
          </a:prstGeom>
          <a:solidFill>
            <a:srgbClr val="99A9F9"/>
          </a:solidFill>
          <a:ln>
            <a:solidFill>
              <a:srgbClr val="5260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ight Arrow 21">
            <a:extLst>
              <a:ext uri="{FF2B5EF4-FFF2-40B4-BE49-F238E27FC236}">
                <a16:creationId xmlns:a16="http://schemas.microsoft.com/office/drawing/2014/main" xmlns="" id="{69A830E9-C4C2-430D-B501-3E6B4DC435A5}"/>
              </a:ext>
            </a:extLst>
          </p:cNvPr>
          <p:cNvSpPr/>
          <p:nvPr/>
        </p:nvSpPr>
        <p:spPr>
          <a:xfrm>
            <a:off x="6811963" y="3573463"/>
            <a:ext cx="468312" cy="552450"/>
          </a:xfrm>
          <a:prstGeom prst="rightArrow">
            <a:avLst/>
          </a:prstGeom>
          <a:solidFill>
            <a:srgbClr val="99A9F9"/>
          </a:solidFill>
          <a:ln>
            <a:solidFill>
              <a:srgbClr val="5260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327" name="Picture 10">
            <a:extLst>
              <a:ext uri="{FF2B5EF4-FFF2-40B4-BE49-F238E27FC236}">
                <a16:creationId xmlns:a16="http://schemas.microsoft.com/office/drawing/2014/main" xmlns="" id="{2BED340B-7285-475D-ADD2-4E1F2B6F0B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0550" y="3198813"/>
            <a:ext cx="12350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1">
            <a:extLst>
              <a:ext uri="{FF2B5EF4-FFF2-40B4-BE49-F238E27FC236}">
                <a16:creationId xmlns:a16="http://schemas.microsoft.com/office/drawing/2014/main" xmlns="" id="{241DDABA-29CF-4F8F-B5E6-7780B334A9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84538" y="3738563"/>
            <a:ext cx="6667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2">
            <a:extLst>
              <a:ext uri="{FF2B5EF4-FFF2-40B4-BE49-F238E27FC236}">
                <a16:creationId xmlns:a16="http://schemas.microsoft.com/office/drawing/2014/main" xmlns="" id="{6548668D-0FCE-4BB3-9047-BBB25DD8E39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86663" y="3000375"/>
            <a:ext cx="5937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xmlns="" id="{11A959AA-D569-4DF6-A16E-C9A8338B559F}"/>
              </a:ext>
            </a:extLst>
          </p:cNvPr>
          <p:cNvPicPr>
            <a:picLocks noChangeAspect="1"/>
          </p:cNvPicPr>
          <p:nvPr/>
        </p:nvPicPr>
        <p:blipFill>
          <a:blip r:embed="rId2">
            <a:extLst>
              <a:ext uri="{28A0092B-C50C-407E-A947-70E740481C1C}">
                <a14:useLocalDpi xmlns:a14="http://schemas.microsoft.com/office/drawing/2010/main" val="0"/>
              </a:ext>
            </a:extLst>
          </a:blip>
          <a:srcRect l="9315" r="9315"/>
          <a:stretch>
            <a:fillRect/>
          </a:stretch>
        </p:blipFill>
        <p:spPr bwMode="auto">
          <a:xfrm>
            <a:off x="4621213" y="2371725"/>
            <a:ext cx="3767137"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a:extLst>
              <a:ext uri="{FF2B5EF4-FFF2-40B4-BE49-F238E27FC236}">
                <a16:creationId xmlns:a16="http://schemas.microsoft.com/office/drawing/2014/main" xmlns="" id="{9C8F0B57-02E1-488E-96BC-FBBD8B73676C}"/>
              </a:ext>
            </a:extLst>
          </p:cNvPr>
          <p:cNvPicPr>
            <a:picLocks noChangeAspect="1"/>
          </p:cNvPicPr>
          <p:nvPr/>
        </p:nvPicPr>
        <p:blipFill>
          <a:blip r:embed="rId3">
            <a:extLst>
              <a:ext uri="{28A0092B-C50C-407E-A947-70E740481C1C}">
                <a14:useLocalDpi xmlns:a14="http://schemas.microsoft.com/office/drawing/2010/main" val="0"/>
              </a:ext>
            </a:extLst>
          </a:blip>
          <a:srcRect l="13107" r="8099"/>
          <a:stretch>
            <a:fillRect/>
          </a:stretch>
        </p:blipFill>
        <p:spPr bwMode="auto">
          <a:xfrm>
            <a:off x="755650" y="2378075"/>
            <a:ext cx="3767138"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AC59783E-AEBE-4083-A423-611FEFBEAEED}"/>
              </a:ext>
            </a:extLst>
          </p:cNvPr>
          <p:cNvSpPr/>
          <p:nvPr/>
        </p:nvSpPr>
        <p:spPr>
          <a:xfrm>
            <a:off x="755650" y="1400175"/>
            <a:ext cx="7632700" cy="906463"/>
          </a:xfrm>
          <a:prstGeom prst="rect">
            <a:avLst/>
          </a:prstGeom>
          <a:solidFill>
            <a:srgbClr val="FEE5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41" name="Title 5">
            <a:extLst>
              <a:ext uri="{FF2B5EF4-FFF2-40B4-BE49-F238E27FC236}">
                <a16:creationId xmlns:a16="http://schemas.microsoft.com/office/drawing/2014/main" xmlns="" id="{13815742-663D-49DC-B509-4D825B0F1B36}"/>
              </a:ext>
            </a:extLst>
          </p:cNvPr>
          <p:cNvSpPr>
            <a:spLocks noGrp="1"/>
          </p:cNvSpPr>
          <p:nvPr>
            <p:ph type="title"/>
          </p:nvPr>
        </p:nvSpPr>
        <p:spPr>
          <a:xfrm>
            <a:off x="503238" y="650875"/>
            <a:ext cx="8137525" cy="684213"/>
          </a:xfrm>
        </p:spPr>
        <p:txBody>
          <a:bodyPr>
            <a:normAutofit fontScale="90000"/>
          </a:bodyPr>
          <a:lstStyle/>
          <a:p>
            <a:pPr eaLnBrk="1" hangingPunct="1">
              <a:defRPr/>
            </a:pPr>
            <a:r>
              <a:rPr lang="en-GB" altLang="en-US"/>
              <a:t>Types of Electricity</a:t>
            </a:r>
          </a:p>
        </p:txBody>
      </p:sp>
      <p:sp>
        <p:nvSpPr>
          <p:cNvPr id="14342" name="Content Placeholder 6">
            <a:extLst>
              <a:ext uri="{FF2B5EF4-FFF2-40B4-BE49-F238E27FC236}">
                <a16:creationId xmlns:a16="http://schemas.microsoft.com/office/drawing/2014/main" xmlns="" id="{3875D473-9274-4BD1-9C26-D49B5B172964}"/>
              </a:ext>
            </a:extLst>
          </p:cNvPr>
          <p:cNvSpPr>
            <a:spLocks noGrp="1"/>
          </p:cNvSpPr>
          <p:nvPr>
            <p:ph idx="1"/>
          </p:nvPr>
        </p:nvSpPr>
        <p:spPr>
          <a:xfrm>
            <a:off x="755650" y="1335088"/>
            <a:ext cx="7632700" cy="1227137"/>
          </a:xfrm>
        </p:spPr>
        <p:txBody>
          <a:bodyPr/>
          <a:lstStyle/>
          <a:p>
            <a:pPr marL="0" indent="0" algn="ctr" eaLnBrk="1" hangingPunct="1">
              <a:buFont typeface="Arial" panose="020B0604020202020204" pitchFamily="34" charset="0"/>
              <a:buNone/>
            </a:pPr>
            <a:r>
              <a:rPr lang="en-GB" altLang="en-US"/>
              <a:t>In the UK, </a:t>
            </a:r>
            <a:r>
              <a:rPr lang="en-GB" altLang="en-US" b="1"/>
              <a:t>mains electricity </a:t>
            </a:r>
            <a:r>
              <a:rPr lang="en-GB" altLang="en-US"/>
              <a:t>is produced mainly by </a:t>
            </a:r>
            <a:r>
              <a:rPr lang="en-GB" altLang="en-US" b="1"/>
              <a:t>gas, coal or nuclear power stations.</a:t>
            </a:r>
          </a:p>
        </p:txBody>
      </p:sp>
      <p:sp>
        <p:nvSpPr>
          <p:cNvPr id="14" name="Rectangle 13">
            <a:extLst>
              <a:ext uri="{FF2B5EF4-FFF2-40B4-BE49-F238E27FC236}">
                <a16:creationId xmlns:a16="http://schemas.microsoft.com/office/drawing/2014/main" xmlns="" id="{27C5E836-73D2-461A-9B7B-461E7F288AF1}"/>
              </a:ext>
            </a:extLst>
          </p:cNvPr>
          <p:cNvSpPr/>
          <p:nvPr/>
        </p:nvSpPr>
        <p:spPr>
          <a:xfrm>
            <a:off x="755650" y="5634038"/>
            <a:ext cx="3767138" cy="458787"/>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44" name="Content Placeholder 6">
            <a:extLst>
              <a:ext uri="{FF2B5EF4-FFF2-40B4-BE49-F238E27FC236}">
                <a16:creationId xmlns:a16="http://schemas.microsoft.com/office/drawing/2014/main" xmlns="" id="{562508DE-9DB3-4F4F-ABA0-0ACBB2BD15FB}"/>
              </a:ext>
            </a:extLst>
          </p:cNvPr>
          <p:cNvSpPr>
            <a:spLocks/>
          </p:cNvSpPr>
          <p:nvPr/>
        </p:nvSpPr>
        <p:spPr bwMode="auto">
          <a:xfrm>
            <a:off x="755650" y="5494338"/>
            <a:ext cx="3767138" cy="50006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a:t>gas power station</a:t>
            </a:r>
            <a:endParaRPr lang="en-GB" altLang="en-US" b="1"/>
          </a:p>
        </p:txBody>
      </p:sp>
      <p:sp>
        <p:nvSpPr>
          <p:cNvPr id="13" name="Rectangle 12">
            <a:extLst>
              <a:ext uri="{FF2B5EF4-FFF2-40B4-BE49-F238E27FC236}">
                <a16:creationId xmlns:a16="http://schemas.microsoft.com/office/drawing/2014/main" xmlns="" id="{08769D34-BEFE-4E70-B637-2622B11B3A96}"/>
              </a:ext>
            </a:extLst>
          </p:cNvPr>
          <p:cNvSpPr/>
          <p:nvPr/>
        </p:nvSpPr>
        <p:spPr>
          <a:xfrm>
            <a:off x="4621213" y="5634038"/>
            <a:ext cx="3767137" cy="458787"/>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46" name="Content Placeholder 6">
            <a:extLst>
              <a:ext uri="{FF2B5EF4-FFF2-40B4-BE49-F238E27FC236}">
                <a16:creationId xmlns:a16="http://schemas.microsoft.com/office/drawing/2014/main" xmlns="" id="{C35E04B5-42A4-47A1-8D73-5F5C9482F9B7}"/>
              </a:ext>
            </a:extLst>
          </p:cNvPr>
          <p:cNvSpPr>
            <a:spLocks/>
          </p:cNvSpPr>
          <p:nvPr/>
        </p:nvSpPr>
        <p:spPr bwMode="auto">
          <a:xfrm>
            <a:off x="4621213" y="5494338"/>
            <a:ext cx="3767137" cy="50006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a:t>nuclear power station</a:t>
            </a:r>
            <a:endParaRPr lang="en-GB" altLang="en-US"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1356B07-6685-43E3-A031-142E11D11887}"/>
              </a:ext>
            </a:extLst>
          </p:cNvPr>
          <p:cNvSpPr/>
          <p:nvPr/>
        </p:nvSpPr>
        <p:spPr>
          <a:xfrm>
            <a:off x="755650" y="1400175"/>
            <a:ext cx="7632700" cy="788988"/>
          </a:xfrm>
          <a:prstGeom prst="rect">
            <a:avLst/>
          </a:prstGeom>
          <a:solidFill>
            <a:srgbClr val="FEE5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3" name="Title 5">
            <a:extLst>
              <a:ext uri="{FF2B5EF4-FFF2-40B4-BE49-F238E27FC236}">
                <a16:creationId xmlns:a16="http://schemas.microsoft.com/office/drawing/2014/main" xmlns="" id="{2D3C3C90-9727-45E6-9B4D-A1A68116E2FC}"/>
              </a:ext>
            </a:extLst>
          </p:cNvPr>
          <p:cNvSpPr>
            <a:spLocks noGrp="1"/>
          </p:cNvSpPr>
          <p:nvPr>
            <p:ph type="title"/>
          </p:nvPr>
        </p:nvSpPr>
        <p:spPr>
          <a:xfrm>
            <a:off x="503238" y="650875"/>
            <a:ext cx="8137525" cy="684213"/>
          </a:xfrm>
        </p:spPr>
        <p:txBody>
          <a:bodyPr>
            <a:normAutofit fontScale="90000"/>
          </a:bodyPr>
          <a:lstStyle/>
          <a:p>
            <a:pPr eaLnBrk="1" hangingPunct="1">
              <a:defRPr/>
            </a:pPr>
            <a:r>
              <a:rPr lang="en-GB" altLang="en-US"/>
              <a:t>Types of Electricity</a:t>
            </a:r>
          </a:p>
        </p:txBody>
      </p:sp>
      <p:sp>
        <p:nvSpPr>
          <p:cNvPr id="15364" name="Content Placeholder 6">
            <a:extLst>
              <a:ext uri="{FF2B5EF4-FFF2-40B4-BE49-F238E27FC236}">
                <a16:creationId xmlns:a16="http://schemas.microsoft.com/office/drawing/2014/main" xmlns="" id="{D8D09DE8-F7A6-4B9D-87D4-3E3D1CE0A3C4}"/>
              </a:ext>
            </a:extLst>
          </p:cNvPr>
          <p:cNvSpPr>
            <a:spLocks noGrp="1"/>
          </p:cNvSpPr>
          <p:nvPr>
            <p:ph idx="1"/>
          </p:nvPr>
        </p:nvSpPr>
        <p:spPr>
          <a:xfrm>
            <a:off x="755650" y="1292225"/>
            <a:ext cx="7632700" cy="841375"/>
          </a:xfrm>
        </p:spPr>
        <p:txBody>
          <a:bodyPr/>
          <a:lstStyle/>
          <a:p>
            <a:pPr marL="0" indent="0" algn="ctr" eaLnBrk="1" hangingPunct="1">
              <a:buFont typeface="Arial" panose="020B0604020202020204" pitchFamily="34" charset="0"/>
              <a:buNone/>
            </a:pPr>
            <a:r>
              <a:rPr lang="en-GB" altLang="en-US" b="1"/>
              <a:t>Wind turbines, hydroelectric and solar panel power stations </a:t>
            </a:r>
            <a:r>
              <a:rPr lang="en-GB" altLang="en-US"/>
              <a:t>are also used to generate electricity, but to a lesser extent.</a:t>
            </a:r>
            <a:endParaRPr lang="en-GB" altLang="en-US" b="1"/>
          </a:p>
        </p:txBody>
      </p:sp>
      <p:sp>
        <p:nvSpPr>
          <p:cNvPr id="14" name="Rectangle 13">
            <a:extLst>
              <a:ext uri="{FF2B5EF4-FFF2-40B4-BE49-F238E27FC236}">
                <a16:creationId xmlns:a16="http://schemas.microsoft.com/office/drawing/2014/main" xmlns="" id="{4BB373E6-79FE-4C56-A2E3-AE892567A382}"/>
              </a:ext>
            </a:extLst>
          </p:cNvPr>
          <p:cNvSpPr/>
          <p:nvPr/>
        </p:nvSpPr>
        <p:spPr>
          <a:xfrm>
            <a:off x="788988" y="4483100"/>
            <a:ext cx="2495550" cy="458788"/>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6" name="Content Placeholder 6">
            <a:extLst>
              <a:ext uri="{FF2B5EF4-FFF2-40B4-BE49-F238E27FC236}">
                <a16:creationId xmlns:a16="http://schemas.microsoft.com/office/drawing/2014/main" xmlns="" id="{CA42D3C2-0420-4B4F-BFE0-4169B78AED26}"/>
              </a:ext>
            </a:extLst>
          </p:cNvPr>
          <p:cNvSpPr>
            <a:spLocks/>
          </p:cNvSpPr>
          <p:nvPr/>
        </p:nvSpPr>
        <p:spPr bwMode="auto">
          <a:xfrm>
            <a:off x="788988" y="4344988"/>
            <a:ext cx="2495550" cy="50006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a:t>wind turbines</a:t>
            </a:r>
            <a:endParaRPr lang="en-GB" altLang="en-US" b="1"/>
          </a:p>
        </p:txBody>
      </p:sp>
      <p:pic>
        <p:nvPicPr>
          <p:cNvPr id="15367" name="Picture 4">
            <a:extLst>
              <a:ext uri="{FF2B5EF4-FFF2-40B4-BE49-F238E27FC236}">
                <a16:creationId xmlns:a16="http://schemas.microsoft.com/office/drawing/2014/main" xmlns="" id="{BAE6892A-0BDE-4067-B1D4-DC70DF6220D2}"/>
              </a:ext>
            </a:extLst>
          </p:cNvPr>
          <p:cNvPicPr>
            <a:picLocks noChangeAspect="1"/>
          </p:cNvPicPr>
          <p:nvPr/>
        </p:nvPicPr>
        <p:blipFill>
          <a:blip r:embed="rId2">
            <a:extLst>
              <a:ext uri="{28A0092B-C50C-407E-A947-70E740481C1C}">
                <a14:useLocalDpi xmlns:a14="http://schemas.microsoft.com/office/drawing/2010/main" val="0"/>
              </a:ext>
            </a:extLst>
          </a:blip>
          <a:srcRect l="5978" t="3398" r="21532" b="4231"/>
          <a:stretch>
            <a:fillRect/>
          </a:stretch>
        </p:blipFill>
        <p:spPr bwMode="auto">
          <a:xfrm>
            <a:off x="788988" y="2230438"/>
            <a:ext cx="24955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a:extLst>
              <a:ext uri="{FF2B5EF4-FFF2-40B4-BE49-F238E27FC236}">
                <a16:creationId xmlns:a16="http://schemas.microsoft.com/office/drawing/2014/main" xmlns="" id="{B5F576B3-4A1D-411D-91E0-EABF719C9280}"/>
              </a:ext>
            </a:extLst>
          </p:cNvPr>
          <p:cNvPicPr>
            <a:picLocks noChangeAspect="1"/>
          </p:cNvPicPr>
          <p:nvPr/>
        </p:nvPicPr>
        <p:blipFill>
          <a:blip r:embed="rId3">
            <a:extLst>
              <a:ext uri="{28A0092B-C50C-407E-A947-70E740481C1C}">
                <a14:useLocalDpi xmlns:a14="http://schemas.microsoft.com/office/drawing/2010/main" val="0"/>
              </a:ext>
            </a:extLst>
          </a:blip>
          <a:srcRect r="22046"/>
          <a:stretch>
            <a:fillRect/>
          </a:stretch>
        </p:blipFill>
        <p:spPr bwMode="auto">
          <a:xfrm>
            <a:off x="3324225" y="2230438"/>
            <a:ext cx="24955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8">
            <a:extLst>
              <a:ext uri="{FF2B5EF4-FFF2-40B4-BE49-F238E27FC236}">
                <a16:creationId xmlns:a16="http://schemas.microsoft.com/office/drawing/2014/main" xmlns="" id="{C1D9F9EA-0240-4576-ABB1-D7AE416D90AE}"/>
              </a:ext>
            </a:extLst>
          </p:cNvPr>
          <p:cNvPicPr>
            <a:picLocks noChangeAspect="1"/>
          </p:cNvPicPr>
          <p:nvPr/>
        </p:nvPicPr>
        <p:blipFill>
          <a:blip r:embed="rId4">
            <a:extLst>
              <a:ext uri="{28A0092B-C50C-407E-A947-70E740481C1C}">
                <a14:useLocalDpi xmlns:a14="http://schemas.microsoft.com/office/drawing/2010/main" val="0"/>
              </a:ext>
            </a:extLst>
          </a:blip>
          <a:srcRect l="11435" t="591" r="11435" b="-591"/>
          <a:stretch>
            <a:fillRect/>
          </a:stretch>
        </p:blipFill>
        <p:spPr bwMode="auto">
          <a:xfrm>
            <a:off x="5873750" y="2243138"/>
            <a:ext cx="2493963"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xmlns="" id="{59296BF5-5907-4B0E-8644-E343B8C8A83B}"/>
              </a:ext>
            </a:extLst>
          </p:cNvPr>
          <p:cNvSpPr/>
          <p:nvPr/>
        </p:nvSpPr>
        <p:spPr>
          <a:xfrm>
            <a:off x="3330575" y="4483100"/>
            <a:ext cx="2495550" cy="458788"/>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71" name="Content Placeholder 6">
            <a:extLst>
              <a:ext uri="{FF2B5EF4-FFF2-40B4-BE49-F238E27FC236}">
                <a16:creationId xmlns:a16="http://schemas.microsoft.com/office/drawing/2014/main" xmlns="" id="{C8CDAF0D-FB0C-447C-9D5E-A2EF7DAC6452}"/>
              </a:ext>
            </a:extLst>
          </p:cNvPr>
          <p:cNvSpPr>
            <a:spLocks/>
          </p:cNvSpPr>
          <p:nvPr/>
        </p:nvSpPr>
        <p:spPr bwMode="auto">
          <a:xfrm>
            <a:off x="3330575" y="4344988"/>
            <a:ext cx="2495550" cy="50006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a:t>solar panels</a:t>
            </a:r>
            <a:endParaRPr lang="en-GB" altLang="en-US" b="1"/>
          </a:p>
        </p:txBody>
      </p:sp>
      <p:sp>
        <p:nvSpPr>
          <p:cNvPr id="19" name="Rectangle 18">
            <a:extLst>
              <a:ext uri="{FF2B5EF4-FFF2-40B4-BE49-F238E27FC236}">
                <a16:creationId xmlns:a16="http://schemas.microsoft.com/office/drawing/2014/main" xmlns="" id="{7D96D640-FE94-482C-AC48-DA4F94716CBD}"/>
              </a:ext>
            </a:extLst>
          </p:cNvPr>
          <p:cNvSpPr/>
          <p:nvPr/>
        </p:nvSpPr>
        <p:spPr>
          <a:xfrm>
            <a:off x="5873750" y="4483100"/>
            <a:ext cx="2493963" cy="458788"/>
          </a:xfrm>
          <a:prstGeom prst="rect">
            <a:avLst/>
          </a:prstGeom>
          <a:solidFill>
            <a:srgbClr val="99A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73" name="Content Placeholder 6">
            <a:extLst>
              <a:ext uri="{FF2B5EF4-FFF2-40B4-BE49-F238E27FC236}">
                <a16:creationId xmlns:a16="http://schemas.microsoft.com/office/drawing/2014/main" xmlns="" id="{B5651ED0-63B7-4E3B-B6F5-FB10B41D7B4A}"/>
              </a:ext>
            </a:extLst>
          </p:cNvPr>
          <p:cNvSpPr>
            <a:spLocks/>
          </p:cNvSpPr>
          <p:nvPr/>
        </p:nvSpPr>
        <p:spPr bwMode="auto">
          <a:xfrm>
            <a:off x="5873750" y="4344988"/>
            <a:ext cx="2493963" cy="50006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a:t>hydroelectric power</a:t>
            </a:r>
            <a:endParaRPr lang="en-GB" altLang="en-US" b="1"/>
          </a:p>
        </p:txBody>
      </p:sp>
      <p:sp>
        <p:nvSpPr>
          <p:cNvPr id="21" name="Rectangle 20">
            <a:extLst>
              <a:ext uri="{FF2B5EF4-FFF2-40B4-BE49-F238E27FC236}">
                <a16:creationId xmlns:a16="http://schemas.microsoft.com/office/drawing/2014/main" xmlns="" id="{95AC30EA-3D7D-4D28-A869-098E7D07AC3C}"/>
              </a:ext>
            </a:extLst>
          </p:cNvPr>
          <p:cNvSpPr/>
          <p:nvPr/>
        </p:nvSpPr>
        <p:spPr>
          <a:xfrm>
            <a:off x="766763" y="4983163"/>
            <a:ext cx="7632700" cy="1109662"/>
          </a:xfrm>
          <a:prstGeom prst="rect">
            <a:avLst/>
          </a:prstGeom>
          <a:solidFill>
            <a:srgbClr val="FEE5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75" name="Content Placeholder 6">
            <a:extLst>
              <a:ext uri="{FF2B5EF4-FFF2-40B4-BE49-F238E27FC236}">
                <a16:creationId xmlns:a16="http://schemas.microsoft.com/office/drawing/2014/main" xmlns="" id="{FEC6850E-C905-46FE-9C9B-13CB06CE64E2}"/>
              </a:ext>
            </a:extLst>
          </p:cNvPr>
          <p:cNvSpPr>
            <a:spLocks/>
          </p:cNvSpPr>
          <p:nvPr/>
        </p:nvSpPr>
        <p:spPr bwMode="auto">
          <a:xfrm>
            <a:off x="682625" y="5032375"/>
            <a:ext cx="5524500" cy="100488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buFont typeface="Arial" panose="020B0604020202020204" pitchFamily="34" charset="0"/>
              <a:buNone/>
            </a:pPr>
            <a:r>
              <a:rPr lang="en-GB" altLang="en-US"/>
              <a:t>A small number of homes have </a:t>
            </a:r>
            <a:r>
              <a:rPr lang="en-GB" altLang="en-US" b="1"/>
              <a:t>solar panels </a:t>
            </a:r>
            <a:r>
              <a:rPr lang="en-GB" altLang="en-US"/>
              <a:t>attached to their roofs to provide mains electricity.</a:t>
            </a:r>
            <a:endParaRPr lang="en-GB" altLang="en-US" b="1"/>
          </a:p>
        </p:txBody>
      </p:sp>
      <p:pic>
        <p:nvPicPr>
          <p:cNvPr id="15376" name="Picture 9">
            <a:extLst>
              <a:ext uri="{FF2B5EF4-FFF2-40B4-BE49-F238E27FC236}">
                <a16:creationId xmlns:a16="http://schemas.microsoft.com/office/drawing/2014/main" xmlns="" id="{68CC3D93-EEBA-4BD6-A77B-C9B05E6A1C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3750" y="4910138"/>
            <a:ext cx="243998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1208</TotalTime>
  <Words>639</Words>
  <Application>Microsoft Macintosh PowerPoint</Application>
  <PresentationFormat>On-screen Show (4:3)</PresentationFormat>
  <Paragraphs>101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BPreplay</vt:lpstr>
      <vt:lpstr>Sassoon Infant Rg</vt:lpstr>
      <vt:lpstr>Sassoon Infant Md</vt:lpstr>
      <vt:lpstr>Arial</vt:lpstr>
      <vt:lpstr>Office Theme</vt:lpstr>
      <vt:lpstr>Science</vt:lpstr>
      <vt:lpstr>PowerPoint Presentation</vt:lpstr>
      <vt:lpstr>PowerPoint Presentation</vt:lpstr>
      <vt:lpstr>What is an Appliance?</vt:lpstr>
      <vt:lpstr>Electrical Appliances</vt:lpstr>
      <vt:lpstr>Electrical Appliances Answers</vt:lpstr>
      <vt:lpstr>Types of Electricity</vt:lpstr>
      <vt:lpstr>Types of Electricity</vt:lpstr>
      <vt:lpstr>Types of Electricity</vt:lpstr>
      <vt:lpstr>Types of Electricity</vt:lpstr>
      <vt:lpstr>Types of Electricity</vt:lpstr>
      <vt:lpstr>Mains or Battery?</vt:lpstr>
      <vt:lpstr>Staying Safe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Microsoft Office User</cp:lastModifiedBy>
  <cp:revision>93</cp:revision>
  <dcterms:created xsi:type="dcterms:W3CDTF">2014-10-01T16:09:27Z</dcterms:created>
  <dcterms:modified xsi:type="dcterms:W3CDTF">2021-01-07T15:28:40Z</dcterms:modified>
</cp:coreProperties>
</file>