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2" r:id="rId2"/>
    <p:sldId id="262" r:id="rId3"/>
    <p:sldId id="290" r:id="rId4"/>
    <p:sldId id="295" r:id="rId5"/>
    <p:sldId id="294" r:id="rId6"/>
    <p:sldId id="297" r:id="rId7"/>
    <p:sldId id="298" r:id="rId8"/>
    <p:sldId id="300" r:id="rId9"/>
    <p:sldId id="301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64E"/>
    <a:srgbClr val="FAD78C"/>
    <a:srgbClr val="FFFFC5"/>
    <a:srgbClr val="FEF69F"/>
    <a:srgbClr val="7D4F7D"/>
    <a:srgbClr val="644968"/>
    <a:srgbClr val="191919"/>
    <a:srgbClr val="5F2E1F"/>
    <a:srgbClr val="009741"/>
    <a:srgbClr val="FCE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0" autoAdjust="0"/>
    <p:restoredTop sz="95019"/>
  </p:normalViewPr>
  <p:slideViewPr>
    <p:cSldViewPr snapToGrid="0" showGuides="1">
      <p:cViewPr>
        <p:scale>
          <a:sx n="112" d="100"/>
          <a:sy n="112" d="100"/>
        </p:scale>
        <p:origin x="2632" y="64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2455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84">
          <p15:clr>
            <a:srgbClr val="FBAE40"/>
          </p15:clr>
        </p15:guide>
        <p15:guide id="2" pos="476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0">
          <p15:clr>
            <a:srgbClr val="FBAE40"/>
          </p15:clr>
        </p15:guide>
        <p15:guide id="6" pos="5420">
          <p15:clr>
            <a:srgbClr val="FBAE40"/>
          </p15:clr>
        </p15:guide>
        <p15:guide id="7" orient="horz" pos="346">
          <p15:clr>
            <a:srgbClr val="FBAE40"/>
          </p15:clr>
        </p15:guide>
        <p15:guide id="8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2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microsoft.com/office/2007/relationships/hdphoto" Target="../media/hdphoto3.wdp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microsoft.com/office/2007/relationships/hdphoto" Target="../media/hdphoto4.wdp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4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Percentages recap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/>
              <a:t>OLI:</a:t>
            </a:r>
            <a:endParaRPr lang="en-US" altLang="en-US" sz="36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recognise and write percentages.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29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recognise the per cent symbol.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write the percentage that a diagram represents.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n-GB" altLang="en-US" dirty="0"/>
              <a:t>I can represent a percentage with a diagram.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r="10967"/>
          <a:stretch/>
        </p:blipFill>
        <p:spPr>
          <a:xfrm>
            <a:off x="503238" y="1346200"/>
            <a:ext cx="8141229" cy="499487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50" r="10967"/>
          <a:stretch/>
        </p:blipFill>
        <p:spPr>
          <a:xfrm>
            <a:off x="503238" y="1346200"/>
            <a:ext cx="8141229" cy="4994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Fraction Action!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282301" y="1397318"/>
            <a:ext cx="6358462" cy="4943757"/>
            <a:chOff x="651938" y="1397778"/>
            <a:chExt cx="6358462" cy="49437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5" b="10198"/>
            <a:stretch/>
          </p:blipFill>
          <p:spPr>
            <a:xfrm>
              <a:off x="651938" y="3290661"/>
              <a:ext cx="4167292" cy="305087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52"/>
            <a:stretch/>
          </p:blipFill>
          <p:spPr>
            <a:xfrm>
              <a:off x="1656862" y="1397778"/>
              <a:ext cx="5353538" cy="49437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0" r="62814" b="70321"/>
            <a:stretch/>
          </p:blipFill>
          <p:spPr>
            <a:xfrm>
              <a:off x="1006474" y="3290660"/>
              <a:ext cx="1101725" cy="100829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03238" y="4197803"/>
            <a:ext cx="1718102" cy="1235669"/>
            <a:chOff x="503239" y="1587639"/>
            <a:chExt cx="1718102" cy="1235669"/>
          </a:xfrm>
        </p:grpSpPr>
        <p:sp>
          <p:nvSpPr>
            <p:cNvPr id="22" name="Rectangle 21"/>
            <p:cNvSpPr/>
            <p:nvPr/>
          </p:nvSpPr>
          <p:spPr>
            <a:xfrm>
              <a:off x="503239" y="1587639"/>
              <a:ext cx="1633906" cy="1235669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8217" y="1622979"/>
              <a:ext cx="15531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Write down a fraction that fits this statement:</a:t>
              </a:r>
            </a:p>
          </p:txBody>
        </p:sp>
      </p:grpSp>
      <p:pic>
        <p:nvPicPr>
          <p:cNvPr id="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3113447" y="3578469"/>
            <a:ext cx="3737800" cy="2478912"/>
            <a:chOff x="3113447" y="3578469"/>
            <a:chExt cx="3737800" cy="2478912"/>
          </a:xfrm>
        </p:grpSpPr>
        <p:sp>
          <p:nvSpPr>
            <p:cNvPr id="31" name="TextBox 30"/>
            <p:cNvSpPr txBox="1"/>
            <p:nvPr/>
          </p:nvSpPr>
          <p:spPr>
            <a:xfrm>
              <a:off x="4277108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&lt;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113447" y="3578469"/>
              <a:ext cx="3737800" cy="2478912"/>
              <a:chOff x="3113447" y="3578469"/>
              <a:chExt cx="3737800" cy="247891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578405" y="3578469"/>
                <a:ext cx="9935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16676" y="4733942"/>
                <a:ext cx="15345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5569613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113447" y="3576181"/>
            <a:ext cx="3737800" cy="2478912"/>
            <a:chOff x="3113447" y="3578469"/>
            <a:chExt cx="3737800" cy="2478912"/>
          </a:xfrm>
        </p:grpSpPr>
        <p:sp>
          <p:nvSpPr>
            <p:cNvPr id="40" name="TextBox 39"/>
            <p:cNvSpPr txBox="1"/>
            <p:nvPr/>
          </p:nvSpPr>
          <p:spPr>
            <a:xfrm>
              <a:off x="4382614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&gt;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113447" y="3578469"/>
              <a:ext cx="3737800" cy="2478912"/>
              <a:chOff x="3113447" y="3578469"/>
              <a:chExt cx="3737800" cy="247891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578405" y="3578469"/>
                <a:ext cx="9935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16676" y="4733942"/>
                <a:ext cx="15345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5569613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3107586" y="3816978"/>
            <a:ext cx="4022978" cy="2028285"/>
            <a:chOff x="3113447" y="3816332"/>
            <a:chExt cx="4022978" cy="2028285"/>
          </a:xfrm>
        </p:grpSpPr>
        <p:sp>
          <p:nvSpPr>
            <p:cNvPr id="49" name="TextBox 48"/>
            <p:cNvSpPr txBox="1"/>
            <p:nvPr/>
          </p:nvSpPr>
          <p:spPr>
            <a:xfrm>
              <a:off x="4338653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=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113447" y="3816332"/>
              <a:ext cx="4022978" cy="2028285"/>
              <a:chOff x="3113447" y="3816332"/>
              <a:chExt cx="4022978" cy="202828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358600" y="4149968"/>
                <a:ext cx="177782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0.5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107586" y="3572877"/>
            <a:ext cx="3737800" cy="2478912"/>
            <a:chOff x="3113447" y="3578469"/>
            <a:chExt cx="3737800" cy="2478912"/>
          </a:xfrm>
        </p:grpSpPr>
        <p:sp>
          <p:nvSpPr>
            <p:cNvPr id="58" name="TextBox 57"/>
            <p:cNvSpPr txBox="1"/>
            <p:nvPr/>
          </p:nvSpPr>
          <p:spPr>
            <a:xfrm>
              <a:off x="4382614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&gt;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3113447" y="3578469"/>
              <a:ext cx="3737800" cy="2478912"/>
              <a:chOff x="3113447" y="3578469"/>
              <a:chExt cx="3737800" cy="2478912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5578405" y="3578469"/>
                <a:ext cx="9935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316676" y="4733942"/>
                <a:ext cx="15345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5569613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3101900" y="3567044"/>
            <a:ext cx="3737800" cy="2478912"/>
            <a:chOff x="3113447" y="3578469"/>
            <a:chExt cx="3737800" cy="2478912"/>
          </a:xfrm>
        </p:grpSpPr>
        <p:sp>
          <p:nvSpPr>
            <p:cNvPr id="67" name="TextBox 66"/>
            <p:cNvSpPr txBox="1"/>
            <p:nvPr/>
          </p:nvSpPr>
          <p:spPr>
            <a:xfrm>
              <a:off x="4382614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=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3113447" y="3578469"/>
              <a:ext cx="3737800" cy="2478912"/>
              <a:chOff x="3113447" y="3578469"/>
              <a:chExt cx="3737800" cy="2478912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5578405" y="3578469"/>
                <a:ext cx="9935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316676" y="4733942"/>
                <a:ext cx="15345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5569613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3100608" y="3812031"/>
            <a:ext cx="4484136" cy="2028285"/>
            <a:chOff x="3113447" y="3816332"/>
            <a:chExt cx="4484136" cy="2028285"/>
          </a:xfrm>
        </p:grpSpPr>
        <p:sp>
          <p:nvSpPr>
            <p:cNvPr id="76" name="TextBox 75"/>
            <p:cNvSpPr txBox="1"/>
            <p:nvPr/>
          </p:nvSpPr>
          <p:spPr>
            <a:xfrm>
              <a:off x="4338653" y="4168754"/>
              <a:ext cx="9935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solidFill>
                    <a:schemeClr val="bg1"/>
                  </a:solidFill>
                </a:rPr>
                <a:t>&lt;</a:t>
              </a: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113447" y="3816332"/>
              <a:ext cx="4484136" cy="2028285"/>
              <a:chOff x="3113447" y="3816332"/>
              <a:chExt cx="4484136" cy="202828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5059663" y="4149968"/>
                <a:ext cx="253792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0" b="1" dirty="0">
                    <a:solidFill>
                      <a:schemeClr val="bg1"/>
                    </a:solidFill>
                  </a:rPr>
                  <a:t>0.25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118192" y="3816332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3129694" y="4830474"/>
                <a:ext cx="993531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3113447" y="4996905"/>
                <a:ext cx="1005033" cy="84771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40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9750" y="1279338"/>
            <a:ext cx="8064500" cy="3087132"/>
          </a:xfrm>
          <a:prstGeom prst="rect">
            <a:avLst/>
          </a:prstGeom>
          <a:gradFill>
            <a:gsLst>
              <a:gs pos="0">
                <a:srgbClr val="28384C"/>
              </a:gs>
              <a:gs pos="100000">
                <a:srgbClr val="9794A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34985" y="1276164"/>
            <a:ext cx="8064500" cy="3087132"/>
          </a:xfrm>
          <a:prstGeom prst="rect">
            <a:avLst/>
          </a:prstGeom>
          <a:gradFill>
            <a:gsLst>
              <a:gs pos="0">
                <a:srgbClr val="6A99AE"/>
              </a:gs>
              <a:gs pos="100000">
                <a:srgbClr val="F3DD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6" y="1276164"/>
            <a:ext cx="8064500" cy="35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272990"/>
            <a:ext cx="8064500" cy="35080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901086" y="2714012"/>
            <a:ext cx="2584392" cy="1527580"/>
            <a:chOff x="3901086" y="2714012"/>
            <a:chExt cx="2584392" cy="1527580"/>
          </a:xfrm>
        </p:grpSpPr>
        <p:sp>
          <p:nvSpPr>
            <p:cNvPr id="42" name="Rectangle 41"/>
            <p:cNvSpPr/>
            <p:nvPr/>
          </p:nvSpPr>
          <p:spPr>
            <a:xfrm>
              <a:off x="3901086" y="2714012"/>
              <a:ext cx="2584392" cy="152758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990596" y="2811349"/>
              <a:ext cx="2440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What can you tell me about this symbol?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59EFB819-5CE7-4715-962E-D3DD0C19107A}"/>
              </a:ext>
            </a:extLst>
          </p:cNvPr>
          <p:cNvGrpSpPr/>
          <p:nvPr/>
        </p:nvGrpSpPr>
        <p:grpSpPr>
          <a:xfrm>
            <a:off x="3901086" y="2717186"/>
            <a:ext cx="2584392" cy="1527580"/>
            <a:chOff x="3901086" y="2714012"/>
            <a:chExt cx="2584392" cy="1527580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38EAFDA4-E90E-4651-9193-A6B429693656}"/>
                </a:ext>
              </a:extLst>
            </p:cNvPr>
            <p:cNvSpPr/>
            <p:nvPr/>
          </p:nvSpPr>
          <p:spPr>
            <a:xfrm>
              <a:off x="3901086" y="2714012"/>
              <a:ext cx="2584392" cy="152758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F4783B56-CAF5-4CA8-93E5-D16258374234}"/>
                </a:ext>
              </a:extLst>
            </p:cNvPr>
            <p:cNvSpPr/>
            <p:nvPr/>
          </p:nvSpPr>
          <p:spPr>
            <a:xfrm>
              <a:off x="3990596" y="2811349"/>
              <a:ext cx="24405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‘Per cent’ relates to ‘number of parts per hundred’.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167468"/>
            <a:ext cx="8066566" cy="41349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6" y="4242959"/>
            <a:ext cx="4535482" cy="205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Tell Me</a:t>
            </a:r>
          </a:p>
        </p:txBody>
      </p:sp>
      <p:sp>
        <p:nvSpPr>
          <p:cNvPr id="12" name="Oval 11"/>
          <p:cNvSpPr/>
          <p:nvPr/>
        </p:nvSpPr>
        <p:spPr>
          <a:xfrm>
            <a:off x="4572000" y="3707148"/>
            <a:ext cx="527774" cy="527774"/>
          </a:xfrm>
          <a:prstGeom prst="ellipse">
            <a:avLst/>
          </a:prstGeom>
          <a:solidFill>
            <a:schemeClr val="accent3">
              <a:lumMod val="20000"/>
              <a:lumOff val="80000"/>
              <a:alpha val="1000"/>
            </a:schemeClr>
          </a:solidFill>
          <a:ln>
            <a:noFill/>
          </a:ln>
          <a:effectLst>
            <a:glow rad="1905000">
              <a:schemeClr val="accent3">
                <a:lumMod val="40000"/>
                <a:lumOff val="60000"/>
                <a:alpha val="3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2770592" y="1630103"/>
            <a:ext cx="3629518" cy="3792489"/>
            <a:chOff x="1391608" y="-1151701"/>
            <a:chExt cx="6138891" cy="6414536"/>
          </a:xfrm>
        </p:grpSpPr>
        <p:grpSp>
          <p:nvGrpSpPr>
            <p:cNvPr id="15" name="Group 14"/>
            <p:cNvGrpSpPr/>
            <p:nvPr/>
          </p:nvGrpSpPr>
          <p:grpSpPr>
            <a:xfrm>
              <a:off x="4647737" y="2221145"/>
              <a:ext cx="2882762" cy="3041690"/>
              <a:chOff x="4647737" y="2221145"/>
              <a:chExt cx="2882762" cy="304169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856408" y="2680314"/>
                <a:ext cx="2674091" cy="2582521"/>
                <a:chOff x="4856408" y="2680314"/>
                <a:chExt cx="2674091" cy="2582521"/>
              </a:xfrm>
            </p:grpSpPr>
            <p:sp>
              <p:nvSpPr>
                <p:cNvPr id="32" name="Hexagon 31"/>
                <p:cNvSpPr/>
                <p:nvPr/>
              </p:nvSpPr>
              <p:spPr>
                <a:xfrm rot="20541499">
                  <a:off x="5130802" y="2988919"/>
                  <a:ext cx="598482" cy="515933"/>
                </a:xfrm>
                <a:prstGeom prst="hexagon">
                  <a:avLst/>
                </a:prstGeom>
                <a:solidFill>
                  <a:srgbClr val="ADB2FF">
                    <a:alpha val="37000"/>
                  </a:srgbClr>
                </a:solidFill>
                <a:ln>
                  <a:noFill/>
                </a:ln>
                <a:effectLst>
                  <a:glow rad="381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Hexagon 32"/>
                <p:cNvSpPr/>
                <p:nvPr/>
              </p:nvSpPr>
              <p:spPr>
                <a:xfrm rot="20541499">
                  <a:off x="4856408" y="2680314"/>
                  <a:ext cx="420574" cy="362564"/>
                </a:xfrm>
                <a:prstGeom prst="hexagon">
                  <a:avLst/>
                </a:prstGeom>
                <a:solidFill>
                  <a:srgbClr val="ADB2FF">
                    <a:alpha val="61000"/>
                  </a:srgbClr>
                </a:solidFill>
                <a:ln>
                  <a:noFill/>
                </a:ln>
                <a:effectLst>
                  <a:glow rad="1270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Hexagon 34"/>
                <p:cNvSpPr/>
                <p:nvPr/>
              </p:nvSpPr>
              <p:spPr>
                <a:xfrm rot="20541499">
                  <a:off x="5450643" y="3262288"/>
                  <a:ext cx="685498" cy="703841"/>
                </a:xfrm>
                <a:prstGeom prst="hexagon">
                  <a:avLst/>
                </a:prstGeom>
                <a:solidFill>
                  <a:srgbClr val="B0B3FF">
                    <a:alpha val="53000"/>
                  </a:srgbClr>
                </a:solidFill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Hexagon 35"/>
                <p:cNvSpPr/>
                <p:nvPr/>
              </p:nvSpPr>
              <p:spPr>
                <a:xfrm rot="20541499">
                  <a:off x="6090239" y="3875328"/>
                  <a:ext cx="1351347" cy="1387507"/>
                </a:xfrm>
                <a:prstGeom prst="hexagon">
                  <a:avLst/>
                </a:prstGeom>
                <a:solidFill>
                  <a:srgbClr val="B0B3FF">
                    <a:alpha val="2000"/>
                  </a:srgbClr>
                </a:solidFill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Hexagon 36"/>
                <p:cNvSpPr/>
                <p:nvPr/>
              </p:nvSpPr>
              <p:spPr>
                <a:xfrm rot="20541499">
                  <a:off x="7298809" y="4897018"/>
                  <a:ext cx="231690" cy="184945"/>
                </a:xfrm>
                <a:prstGeom prst="hexagon">
                  <a:avLst/>
                </a:prstGeom>
                <a:solidFill>
                  <a:schemeClr val="accent1">
                    <a:lumMod val="60000"/>
                    <a:lumOff val="40000"/>
                    <a:alpha val="27000"/>
                  </a:schemeClr>
                </a:solidFill>
                <a:ln>
                  <a:noFill/>
                </a:ln>
                <a:effectLst>
                  <a:glow rad="254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Hexagon 37"/>
                <p:cNvSpPr/>
                <p:nvPr/>
              </p:nvSpPr>
              <p:spPr>
                <a:xfrm rot="20541499">
                  <a:off x="5815967" y="3904595"/>
                  <a:ext cx="231690" cy="184945"/>
                </a:xfrm>
                <a:prstGeom prst="hexagon">
                  <a:avLst/>
                </a:prstGeom>
                <a:solidFill>
                  <a:schemeClr val="accent1">
                    <a:lumMod val="60000"/>
                    <a:lumOff val="40000"/>
                    <a:alpha val="27000"/>
                  </a:schemeClr>
                </a:solidFill>
                <a:ln>
                  <a:noFill/>
                </a:ln>
                <a:effectLst>
                  <a:glow rad="25400">
                    <a:schemeClr val="accent1">
                      <a:lumMod val="40000"/>
                      <a:lumOff val="6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Hexagon 38"/>
                <p:cNvSpPr/>
                <p:nvPr/>
              </p:nvSpPr>
              <p:spPr>
                <a:xfrm rot="20541499">
                  <a:off x="5123330" y="3045602"/>
                  <a:ext cx="101760" cy="82634"/>
                </a:xfrm>
                <a:prstGeom prst="hexagon">
                  <a:avLst/>
                </a:prstGeom>
                <a:solidFill>
                  <a:srgbClr val="FEFEBE">
                    <a:alpha val="12000"/>
                  </a:srgbClr>
                </a:solidFill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Hexagon 39"/>
                <p:cNvSpPr/>
                <p:nvPr/>
              </p:nvSpPr>
              <p:spPr>
                <a:xfrm rot="20541499">
                  <a:off x="5799875" y="3911785"/>
                  <a:ext cx="101760" cy="82634"/>
                </a:xfrm>
                <a:prstGeom prst="hexagon">
                  <a:avLst/>
                </a:prstGeom>
                <a:solidFill>
                  <a:srgbClr val="FEFEBE">
                    <a:alpha val="12000"/>
                  </a:srgbClr>
                </a:solidFill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4647737" y="2221145"/>
                <a:ext cx="119871" cy="119871"/>
              </a:xfrm>
              <a:prstGeom prst="ellipse">
                <a:avLst/>
              </a:prstGeom>
              <a:solidFill>
                <a:schemeClr val="bg1">
                  <a:alpha val="6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0800000">
              <a:off x="1391608" y="-1151701"/>
              <a:ext cx="3508833" cy="3604958"/>
              <a:chOff x="4021666" y="1657877"/>
              <a:chExt cx="3508833" cy="3604958"/>
            </a:xfrm>
            <a:solidFill>
              <a:srgbClr val="18A0DB">
                <a:alpha val="0"/>
              </a:srgbClr>
            </a:solidFill>
          </p:grpSpPr>
          <p:grpSp>
            <p:nvGrpSpPr>
              <p:cNvPr id="17" name="Group 16"/>
              <p:cNvGrpSpPr/>
              <p:nvPr/>
            </p:nvGrpSpPr>
            <p:grpSpPr>
              <a:xfrm>
                <a:off x="4021666" y="1657877"/>
                <a:ext cx="3508833" cy="3604958"/>
                <a:chOff x="4021666" y="1657877"/>
                <a:chExt cx="3508833" cy="3604958"/>
              </a:xfrm>
              <a:grpFill/>
            </p:grpSpPr>
            <p:sp>
              <p:nvSpPr>
                <p:cNvPr id="19" name="Hexagon 18"/>
                <p:cNvSpPr/>
                <p:nvPr/>
              </p:nvSpPr>
              <p:spPr>
                <a:xfrm rot="20541499">
                  <a:off x="5130802" y="2988919"/>
                  <a:ext cx="598482" cy="515933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381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Hexagon 19"/>
                <p:cNvSpPr/>
                <p:nvPr/>
              </p:nvSpPr>
              <p:spPr>
                <a:xfrm rot="20541499">
                  <a:off x="4856408" y="2680314"/>
                  <a:ext cx="420574" cy="36256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ADB2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4021666" y="1657877"/>
                  <a:ext cx="1845734" cy="1771657"/>
                  <a:chOff x="4038600" y="1497010"/>
                  <a:chExt cx="1845734" cy="1771657"/>
                </a:xfrm>
                <a:grpFill/>
              </p:grpSpPr>
              <p:sp>
                <p:nvSpPr>
                  <p:cNvPr id="28" name="4-Point Star 27"/>
                  <p:cNvSpPr/>
                  <p:nvPr/>
                </p:nvSpPr>
                <p:spPr>
                  <a:xfrm>
                    <a:off x="4038600" y="1497010"/>
                    <a:ext cx="1845734" cy="1771657"/>
                  </a:xfrm>
                  <a:prstGeom prst="star4">
                    <a:avLst>
                      <a:gd name="adj" fmla="val 4835"/>
                    </a:avLst>
                  </a:prstGeom>
                  <a:grpFill/>
                  <a:ln>
                    <a:noFill/>
                  </a:ln>
                  <a:effectLst>
                    <a:glow rad="101600">
                      <a:srgbClr val="FEFEBE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4-Point Star 28"/>
                  <p:cNvSpPr/>
                  <p:nvPr/>
                </p:nvSpPr>
                <p:spPr>
                  <a:xfrm rot="1800000">
                    <a:off x="4246613" y="1686542"/>
                    <a:ext cx="1429708" cy="1392592"/>
                  </a:xfrm>
                  <a:prstGeom prst="star4">
                    <a:avLst>
                      <a:gd name="adj" fmla="val 4835"/>
                    </a:avLst>
                  </a:prstGeom>
                  <a:grpFill/>
                  <a:ln>
                    <a:noFill/>
                  </a:ln>
                  <a:effectLst>
                    <a:glow rad="101600">
                      <a:srgbClr val="FEFEBE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" name="Hexagon 21"/>
                <p:cNvSpPr/>
                <p:nvPr/>
              </p:nvSpPr>
              <p:spPr>
                <a:xfrm rot="20541499">
                  <a:off x="5450643" y="3262288"/>
                  <a:ext cx="685498" cy="703841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Hexagon 22"/>
                <p:cNvSpPr/>
                <p:nvPr/>
              </p:nvSpPr>
              <p:spPr>
                <a:xfrm rot="20541499">
                  <a:off x="6090239" y="3875328"/>
                  <a:ext cx="1351347" cy="1387507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127000">
                    <a:srgbClr val="B0B3F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Hexagon 23"/>
                <p:cNvSpPr/>
                <p:nvPr/>
              </p:nvSpPr>
              <p:spPr>
                <a:xfrm rot="20541499">
                  <a:off x="7298809" y="4897018"/>
                  <a:ext cx="231690" cy="184945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Hexagon 24"/>
                <p:cNvSpPr/>
                <p:nvPr/>
              </p:nvSpPr>
              <p:spPr>
                <a:xfrm rot="20541499">
                  <a:off x="5815967" y="3904595"/>
                  <a:ext cx="231690" cy="184945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chemeClr val="accent1">
                      <a:lumMod val="40000"/>
                      <a:lumOff val="60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Hexagon 25"/>
                <p:cNvSpPr/>
                <p:nvPr/>
              </p:nvSpPr>
              <p:spPr>
                <a:xfrm rot="20541499">
                  <a:off x="5123330" y="3045602"/>
                  <a:ext cx="101760" cy="8263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Hexagon 26"/>
                <p:cNvSpPr/>
                <p:nvPr/>
              </p:nvSpPr>
              <p:spPr>
                <a:xfrm rot="20541499">
                  <a:off x="5799875" y="3911785"/>
                  <a:ext cx="101760" cy="82634"/>
                </a:xfrm>
                <a:prstGeom prst="hexagon">
                  <a:avLst/>
                </a:prstGeom>
                <a:grpFill/>
                <a:ln>
                  <a:noFill/>
                </a:ln>
                <a:effectLst>
                  <a:glow rad="25400">
                    <a:srgbClr val="FEFEB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4647737" y="2221145"/>
                <a:ext cx="119871" cy="1198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5" b="14701"/>
          <a:stretch/>
        </p:blipFill>
        <p:spPr>
          <a:xfrm flipH="1">
            <a:off x="543463" y="1611630"/>
            <a:ext cx="4197670" cy="4694280"/>
          </a:xfrm>
          <a:prstGeom prst="rect">
            <a:avLst/>
          </a:prstGeom>
        </p:spPr>
      </p:pic>
      <p:pic>
        <p:nvPicPr>
          <p:cNvPr id="62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833821" y="4834186"/>
            <a:ext cx="1651657" cy="1466823"/>
            <a:chOff x="4833821" y="4834186"/>
            <a:chExt cx="1651657" cy="1466823"/>
          </a:xfrm>
        </p:grpSpPr>
        <p:sp>
          <p:nvSpPr>
            <p:cNvPr id="46" name="Rectangle 45"/>
            <p:cNvSpPr/>
            <p:nvPr/>
          </p:nvSpPr>
          <p:spPr>
            <a:xfrm>
              <a:off x="4835887" y="4834186"/>
              <a:ext cx="1649591" cy="1466823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33821" y="4844461"/>
              <a:ext cx="16516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0" b="1" dirty="0">
                  <a:latin typeface="Twinkl" pitchFamily="2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3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6350"/>
          <a:stretch/>
        </p:blipFill>
        <p:spPr>
          <a:xfrm>
            <a:off x="503237" y="1397977"/>
            <a:ext cx="8137525" cy="4953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5" b="14701"/>
          <a:stretch/>
        </p:blipFill>
        <p:spPr>
          <a:xfrm>
            <a:off x="4443092" y="1650958"/>
            <a:ext cx="4197670" cy="4694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0" b="26198"/>
          <a:stretch/>
        </p:blipFill>
        <p:spPr>
          <a:xfrm>
            <a:off x="5109315" y="1994820"/>
            <a:ext cx="3526685" cy="435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 b="6227"/>
          <a:stretch/>
        </p:blipFill>
        <p:spPr>
          <a:xfrm>
            <a:off x="4735944" y="4214716"/>
            <a:ext cx="3900056" cy="213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2" b="23503"/>
          <a:stretch/>
        </p:blipFill>
        <p:spPr>
          <a:xfrm flipH="1">
            <a:off x="6872657" y="3871607"/>
            <a:ext cx="1763343" cy="247839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76400" y="1522424"/>
            <a:ext cx="6760027" cy="923330"/>
            <a:chOff x="1676400" y="1627199"/>
            <a:chExt cx="6760027" cy="923330"/>
          </a:xfrm>
        </p:grpSpPr>
        <p:sp>
          <p:nvSpPr>
            <p:cNvPr id="13" name="Rectangle 12"/>
            <p:cNvSpPr/>
            <p:nvPr/>
          </p:nvSpPr>
          <p:spPr>
            <a:xfrm>
              <a:off x="1676400" y="1633374"/>
              <a:ext cx="6711950" cy="91695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37056" y="1627199"/>
              <a:ext cx="59993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10 by 10 grid made of 100 small, equal squares.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What is the number of parts per hundred shaded?</a:t>
              </a:r>
              <a:br>
                <a:rPr lang="en-GB" dirty="0">
                  <a:latin typeface="Twinkl" pitchFamily="50" charset="0"/>
                </a:rPr>
              </a:br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does each square represent?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46385" y="2555086"/>
            <a:ext cx="6541965" cy="3608323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911707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43" r="50094" b="4155"/>
          <a:stretch/>
        </p:blipFill>
        <p:spPr>
          <a:xfrm flipH="1">
            <a:off x="503235" y="1397977"/>
            <a:ext cx="2526753" cy="4947261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603630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 anchor="ctr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755650" y="2649811"/>
            <a:ext cx="2274495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 part per hundred is shaded = 1%</a:t>
            </a:r>
          </a:p>
        </p:txBody>
      </p:sp>
      <p:pic>
        <p:nvPicPr>
          <p:cNvPr id="118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aphicFrame>
        <p:nvGraphicFramePr>
          <p:cNvPr id="91" name="Table 90">
            <a:extLst>
              <a:ext uri="{FF2B5EF4-FFF2-40B4-BE49-F238E27FC236}">
                <a16:creationId xmlns="" xmlns:a16="http://schemas.microsoft.com/office/drawing/2014/main" id="{3D938D4B-C506-47E1-A884-0E1294FB6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666082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="" xmlns:a16="http://schemas.microsoft.com/office/drawing/2014/main" id="{E25A0F1C-F7FB-452D-9C77-8C2AA007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158485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="" xmlns:a16="http://schemas.microsoft.com/office/drawing/2014/main" id="{0647E5D0-D36F-4FDD-8C5C-8E3E2C2BE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34816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="" xmlns:a16="http://schemas.microsoft.com/office/drawing/2014/main" id="{03E5EDF3-C58E-4EF1-BB74-BA43BC911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2208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2" name="Table 111">
            <a:extLst>
              <a:ext uri="{FF2B5EF4-FFF2-40B4-BE49-F238E27FC236}">
                <a16:creationId xmlns="" xmlns:a16="http://schemas.microsoft.com/office/drawing/2014/main" id="{FAD917F9-4364-4E87-9DBF-A687FCD48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778897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0EAF793-172A-4A4F-904C-7DA4AFF58EA2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90 parts per hundred is shaded = 90%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F96165CA-93F4-4E38-B8A9-0C517F8B484B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55 parts per hundred is shaded = 55%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EB2C6A22-25D7-4EAC-BFFB-857F0C86DC95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74 parts per hundred is shaded = 74%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006B2CF6-E71E-43FB-B3ED-06E943465420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30 parts per hundred is shaded = 30%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8B61E32-6F0B-4833-8C37-E0732690B28D}"/>
              </a:ext>
            </a:extLst>
          </p:cNvPr>
          <p:cNvSpPr txBox="1"/>
          <p:nvPr/>
        </p:nvSpPr>
        <p:spPr>
          <a:xfrm>
            <a:off x="755650" y="2649811"/>
            <a:ext cx="2438070" cy="646331"/>
          </a:xfrm>
          <a:prstGeom prst="rect">
            <a:avLst/>
          </a:prstGeom>
          <a:solidFill>
            <a:srgbClr val="F186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20 parts per hundred is shaded = 20%</a:t>
            </a:r>
          </a:p>
        </p:txBody>
      </p:sp>
    </p:spTree>
    <p:extLst>
      <p:ext uri="{BB962C8B-B14F-4D97-AF65-F5344CB8AC3E}">
        <p14:creationId xmlns:p14="http://schemas.microsoft.com/office/powerpoint/2010/main" val="1606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6" grpId="0" animBg="1"/>
      <p:bldP spid="116" grpId="1" animBg="1"/>
      <p:bldP spid="113" grpId="0" animBg="1"/>
      <p:bldP spid="113" grpId="1" animBg="1"/>
      <p:bldP spid="115" grpId="0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6350"/>
          <a:stretch/>
        </p:blipFill>
        <p:spPr>
          <a:xfrm>
            <a:off x="503237" y="1397977"/>
            <a:ext cx="8137525" cy="4953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46385" y="2555086"/>
            <a:ext cx="6541965" cy="3608323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754874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676400" y="1633374"/>
            <a:ext cx="6711950" cy="714173"/>
            <a:chOff x="1676400" y="1633374"/>
            <a:chExt cx="6711950" cy="714173"/>
          </a:xfrm>
        </p:grpSpPr>
        <p:sp>
          <p:nvSpPr>
            <p:cNvPr id="31" name="Rectangle 30"/>
            <p:cNvSpPr/>
            <p:nvPr/>
          </p:nvSpPr>
          <p:spPr>
            <a:xfrm>
              <a:off x="1676400" y="1633374"/>
              <a:ext cx="6711950" cy="714173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36629" y="1655774"/>
              <a:ext cx="53567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Use your </a:t>
              </a:r>
              <a:r>
                <a:rPr lang="en-GB" b="1" dirty="0">
                  <a:latin typeface="Twinkl" pitchFamily="50" charset="0"/>
                </a:rPr>
                <a:t>Blank Hundred Squares</a:t>
              </a:r>
              <a:r>
                <a:rPr lang="en-GB" dirty="0">
                  <a:latin typeface="Twinkl" pitchFamily="50" charset="0"/>
                </a:rPr>
                <a:t>.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Shade in a grid to show: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43" r="50094" b="4155"/>
          <a:stretch/>
        </p:blipFill>
        <p:spPr>
          <a:xfrm flipH="1">
            <a:off x="503235" y="1397977"/>
            <a:ext cx="2526753" cy="4947261"/>
          </a:xfrm>
          <a:prstGeom prst="rect">
            <a:avLst/>
          </a:prstGeom>
        </p:spPr>
      </p:pic>
      <p:pic>
        <p:nvPicPr>
          <p:cNvPr id="42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="" xmlns:a16="http://schemas.microsoft.com/office/drawing/2014/main" id="{6CE9EDDB-E4CE-45EA-A520-81022BF5D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501798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="" xmlns:a16="http://schemas.microsoft.com/office/drawing/2014/main" id="{4458E05A-4FFB-465F-A459-A6BBBE952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70742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2C425641-E094-40EC-A027-6DE7DB8E4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78625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="" xmlns:a16="http://schemas.microsoft.com/office/drawing/2014/main" id="{E71C1C9E-1AAF-43E2-B1BD-C4BF796D6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500244"/>
              </p:ext>
            </p:extLst>
          </p:nvPr>
        </p:nvGraphicFramePr>
        <p:xfrm>
          <a:off x="3646036" y="2680673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17" name="Group 116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115" name="Oval 114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169761" y="4121443"/>
              <a:ext cx="1091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90%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34" name="Oval 33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3%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37" name="Oval 36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48%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39355" y="4718029"/>
            <a:ext cx="1328194" cy="1328194"/>
            <a:chOff x="7168173" y="3809972"/>
            <a:chExt cx="1098550" cy="1098550"/>
          </a:xfrm>
        </p:grpSpPr>
        <p:sp>
          <p:nvSpPr>
            <p:cNvPr id="40" name="Oval 39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17%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3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3"/>
          <a:stretch/>
        </p:blipFill>
        <p:spPr>
          <a:xfrm>
            <a:off x="503237" y="1390650"/>
            <a:ext cx="8137525" cy="4953000"/>
          </a:xfrm>
          <a:prstGeom prst="rect">
            <a:avLst/>
          </a:prstGeom>
        </p:spPr>
      </p:pic>
      <p:pic>
        <p:nvPicPr>
          <p:cNvPr id="3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Percentage Diagrams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771" y="2947891"/>
            <a:ext cx="4315992" cy="3397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26641"/>
          <a:stretch/>
        </p:blipFill>
        <p:spPr>
          <a:xfrm>
            <a:off x="4305336" y="1390650"/>
            <a:ext cx="3683116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"/>
          <a:stretch/>
        </p:blipFill>
        <p:spPr>
          <a:xfrm rot="5400000">
            <a:off x="3139265" y="2057727"/>
            <a:ext cx="4651857" cy="3919989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572691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0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14" name="Rectangle 13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10 equal rectangles.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rectangle represent?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16660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3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39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65550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08355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3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39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8277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rgbClr val="F186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277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29" name="Rectangle 28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two equal rectangles.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rectangle represent?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3238" y="1710843"/>
            <a:ext cx="2601912" cy="1632432"/>
            <a:chOff x="503238" y="1682268"/>
            <a:chExt cx="2601912" cy="1632432"/>
          </a:xfrm>
        </p:grpSpPr>
        <p:sp>
          <p:nvSpPr>
            <p:cNvPr id="32" name="Rectangle 31"/>
            <p:cNvSpPr/>
            <p:nvPr/>
          </p:nvSpPr>
          <p:spPr>
            <a:xfrm>
              <a:off x="503238" y="1682268"/>
              <a:ext cx="2601912" cy="1632432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9724" y="1753768"/>
              <a:ext cx="2428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Here is a grid made of four equal squares.</a:t>
              </a:r>
            </a:p>
            <a:p>
              <a:r>
                <a:rPr lang="en-GB" dirty="0">
                  <a:latin typeface="Twinkl" pitchFamily="50" charset="0"/>
                </a:rPr>
                <a:t>What </a:t>
              </a:r>
              <a:r>
                <a:rPr lang="en-GB" b="1" dirty="0">
                  <a:latin typeface="Twinkl" pitchFamily="50" charset="0"/>
                </a:rPr>
                <a:t>percentage</a:t>
              </a:r>
              <a:r>
                <a:rPr lang="en-GB" dirty="0">
                  <a:latin typeface="Twinkl" pitchFamily="50" charset="0"/>
                </a:rPr>
                <a:t> of the grid does each square represent?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9D38066-D209-432F-A48A-552CD8DD22E4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9EF2B395-F660-4931-AC35-80B91B9823DB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1DE3904-11F1-43F2-8513-A584E7007E20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10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10%</a:t>
              </a:r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D19E609E-8B27-420E-BDF8-29F0BE700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9461"/>
              </p:ext>
            </p:extLst>
          </p:nvPr>
        </p:nvGraphicFramePr>
        <p:xfrm>
          <a:off x="3794296" y="2318228"/>
          <a:ext cx="3387810" cy="3365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878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555"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marL="103675" marR="103675" marT="51837" marB="51837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03675" marR="103675" marT="51837" marB="51837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67" b="70652"/>
          <a:stretch/>
        </p:blipFill>
        <p:spPr>
          <a:xfrm flipH="1">
            <a:off x="7029448" y="2946303"/>
            <a:ext cx="1611313" cy="99704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DCB0C9D-9750-431B-8D80-FAFDAE501647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A434C367-38DF-4BE8-8F6E-00247C5024E1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28A3CF73-0466-4A56-A56A-133D20916E38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25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25%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C90FB4FE-AB9A-4C04-8D2F-13E7C17A91EC}"/>
              </a:ext>
            </a:extLst>
          </p:cNvPr>
          <p:cNvGrpSpPr/>
          <p:nvPr/>
        </p:nvGrpSpPr>
        <p:grpSpPr>
          <a:xfrm>
            <a:off x="503238" y="3504615"/>
            <a:ext cx="2601912" cy="1328194"/>
            <a:chOff x="503238" y="1682268"/>
            <a:chExt cx="2601912" cy="1328194"/>
          </a:xfrm>
        </p:grpSpPr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83BAA6E4-697D-480F-BF99-534787820659}"/>
                </a:ext>
              </a:extLst>
            </p:cNvPr>
            <p:cNvSpPr/>
            <p:nvPr/>
          </p:nvSpPr>
          <p:spPr>
            <a:xfrm>
              <a:off x="503238" y="1682268"/>
              <a:ext cx="2601912" cy="13281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064457CE-2F23-4CBA-B695-1D6C9AA58D4D}"/>
                </a:ext>
              </a:extLst>
            </p:cNvPr>
            <p:cNvSpPr/>
            <p:nvPr/>
          </p:nvSpPr>
          <p:spPr>
            <a:xfrm>
              <a:off x="609724" y="1753768"/>
              <a:ext cx="24287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There are </a:t>
              </a:r>
              <a:r>
                <a:rPr lang="en-GB" b="1" dirty="0">
                  <a:latin typeface="Twinkl" pitchFamily="50" charset="0"/>
                </a:rPr>
                <a:t>50</a:t>
              </a:r>
              <a:r>
                <a:rPr lang="en-GB" dirty="0">
                  <a:latin typeface="Twinkl" pitchFamily="50" charset="0"/>
                </a:rPr>
                <a:t> parts per hundred shaded, which is equivalent to </a:t>
              </a:r>
              <a:r>
                <a:rPr lang="en-GB" b="1" dirty="0">
                  <a:latin typeface="Twinkl" pitchFamily="50" charset="0"/>
                </a:rPr>
                <a:t>50%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18" name="Oval 17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10%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23" name="Oval 22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50%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94712" y="4636294"/>
            <a:ext cx="1328194" cy="1328194"/>
            <a:chOff x="7168173" y="3809972"/>
            <a:chExt cx="1098550" cy="1098550"/>
          </a:xfrm>
        </p:grpSpPr>
        <p:sp>
          <p:nvSpPr>
            <p:cNvPr id="26" name="Oval 25"/>
            <p:cNvSpPr/>
            <p:nvPr/>
          </p:nvSpPr>
          <p:spPr>
            <a:xfrm>
              <a:off x="7168173" y="3809972"/>
              <a:ext cx="1098550" cy="1098550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69761" y="4121443"/>
              <a:ext cx="1091321" cy="48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25%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6"/>
          <a:stretch/>
        </p:blipFill>
        <p:spPr>
          <a:xfrm flipH="1">
            <a:off x="503236" y="1409700"/>
            <a:ext cx="8137525" cy="493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6946"/>
          <a:stretch/>
        </p:blipFill>
        <p:spPr>
          <a:xfrm flipH="1">
            <a:off x="1219200" y="1935956"/>
            <a:ext cx="3776660" cy="3883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0" r="1" b="36574"/>
          <a:stretch/>
        </p:blipFill>
        <p:spPr>
          <a:xfrm flipH="1">
            <a:off x="622172" y="1774473"/>
            <a:ext cx="2237141" cy="457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5" r="60733" b="20744"/>
          <a:stretch/>
        </p:blipFill>
        <p:spPr>
          <a:xfrm>
            <a:off x="5604394" y="1469345"/>
            <a:ext cx="3034782" cy="48758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176" y="2762249"/>
            <a:ext cx="7623174" cy="33869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Matching Hundredths</a:t>
            </a:r>
          </a:p>
        </p:txBody>
      </p:sp>
      <p:pic>
        <p:nvPicPr>
          <p:cNvPr id="9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74358" y="2864527"/>
            <a:ext cx="829740" cy="429565"/>
            <a:chOff x="1447800" y="3009900"/>
            <a:chExt cx="1676400" cy="429565"/>
          </a:xfrm>
        </p:grpSpPr>
        <p:sp>
          <p:nvSpPr>
            <p:cNvPr id="13" name="Rectangle 1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13%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00601" y="2864527"/>
            <a:ext cx="829740" cy="429565"/>
            <a:chOff x="1447800" y="3009900"/>
            <a:chExt cx="1676400" cy="429565"/>
          </a:xfrm>
        </p:grpSpPr>
        <p:sp>
          <p:nvSpPr>
            <p:cNvPr id="17" name="Rectangle 16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26844" y="2864527"/>
            <a:ext cx="829740" cy="429565"/>
            <a:chOff x="1447800" y="3009900"/>
            <a:chExt cx="1676400" cy="429565"/>
          </a:xfrm>
        </p:grpSpPr>
        <p:sp>
          <p:nvSpPr>
            <p:cNvPr id="20" name="Rectangle 19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33%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79330" y="2864527"/>
            <a:ext cx="829740" cy="429565"/>
            <a:chOff x="1447800" y="3009900"/>
            <a:chExt cx="1676400" cy="429565"/>
          </a:xfrm>
        </p:grpSpPr>
        <p:sp>
          <p:nvSpPr>
            <p:cNvPr id="23" name="Rectangle 2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3087" y="2864527"/>
            <a:ext cx="829740" cy="429565"/>
            <a:chOff x="1447800" y="3009900"/>
            <a:chExt cx="1676400" cy="429565"/>
          </a:xfrm>
        </p:grpSpPr>
        <p:sp>
          <p:nvSpPr>
            <p:cNvPr id="26" name="Rectangle 25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31%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05573" y="2864527"/>
            <a:ext cx="829740" cy="429565"/>
            <a:chOff x="1447800" y="3009900"/>
            <a:chExt cx="1676400" cy="429565"/>
          </a:xfrm>
        </p:grpSpPr>
        <p:sp>
          <p:nvSpPr>
            <p:cNvPr id="29" name="Rectangle 28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10%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231815" y="2864527"/>
            <a:ext cx="829740" cy="429565"/>
            <a:chOff x="1447800" y="3009900"/>
            <a:chExt cx="1676400" cy="429565"/>
          </a:xfrm>
        </p:grpSpPr>
        <p:sp>
          <p:nvSpPr>
            <p:cNvPr id="32" name="Rectangle 31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3%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20803" y="3926828"/>
            <a:ext cx="834235" cy="834235"/>
            <a:chOff x="5698449" y="3738328"/>
            <a:chExt cx="834235" cy="834235"/>
          </a:xfrm>
        </p:grpSpPr>
        <p:sp>
          <p:nvSpPr>
            <p:cNvPr id="60" name="Oval 59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6129516" y="4844789"/>
            <a:ext cx="834235" cy="834235"/>
            <a:chOff x="5698449" y="3738328"/>
            <a:chExt cx="834235" cy="834235"/>
          </a:xfrm>
        </p:grpSpPr>
        <p:sp>
          <p:nvSpPr>
            <p:cNvPr id="69" name="Oval 68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>
            <a:off x="2164360" y="4844789"/>
            <a:ext cx="834235" cy="834235"/>
            <a:chOff x="5698449" y="3738328"/>
            <a:chExt cx="834235" cy="834235"/>
          </a:xfrm>
        </p:grpSpPr>
        <p:sp>
          <p:nvSpPr>
            <p:cNvPr id="75" name="Oval 74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Group 79"/>
          <p:cNvGrpSpPr/>
          <p:nvPr/>
        </p:nvGrpSpPr>
        <p:grpSpPr>
          <a:xfrm>
            <a:off x="4146938" y="4844789"/>
            <a:ext cx="834235" cy="834235"/>
            <a:chOff x="5698449" y="3738328"/>
            <a:chExt cx="834235" cy="834235"/>
          </a:xfrm>
        </p:grpSpPr>
        <p:sp>
          <p:nvSpPr>
            <p:cNvPr id="81" name="Oval 80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1173071" y="3926828"/>
            <a:ext cx="834235" cy="834235"/>
            <a:chOff x="5698449" y="3738328"/>
            <a:chExt cx="834235" cy="834235"/>
          </a:xfrm>
        </p:grpSpPr>
        <p:sp>
          <p:nvSpPr>
            <p:cNvPr id="87" name="Oval 86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33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 91"/>
          <p:cNvGrpSpPr/>
          <p:nvPr/>
        </p:nvGrpSpPr>
        <p:grpSpPr>
          <a:xfrm>
            <a:off x="5138227" y="3926828"/>
            <a:ext cx="834235" cy="834235"/>
            <a:chOff x="5698449" y="3738328"/>
            <a:chExt cx="834235" cy="834235"/>
          </a:xfrm>
        </p:grpSpPr>
        <p:sp>
          <p:nvSpPr>
            <p:cNvPr id="93" name="Oval 92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 132"/>
          <p:cNvGrpSpPr/>
          <p:nvPr/>
        </p:nvGrpSpPr>
        <p:grpSpPr>
          <a:xfrm>
            <a:off x="3155649" y="3926828"/>
            <a:ext cx="834235" cy="834235"/>
            <a:chOff x="5698449" y="3738328"/>
            <a:chExt cx="834235" cy="834235"/>
          </a:xfrm>
        </p:grpSpPr>
        <p:sp>
          <p:nvSpPr>
            <p:cNvPr id="134" name="Oval 133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/>
          <p:cNvGrpSpPr/>
          <p:nvPr/>
        </p:nvGrpSpPr>
        <p:grpSpPr>
          <a:xfrm>
            <a:off x="2168855" y="5585107"/>
            <a:ext cx="829740" cy="429565"/>
            <a:chOff x="1447800" y="3009900"/>
            <a:chExt cx="1676400" cy="429565"/>
          </a:xfrm>
        </p:grpSpPr>
        <p:sp>
          <p:nvSpPr>
            <p:cNvPr id="141" name="Rectangle 140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13%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157380" y="4674249"/>
            <a:ext cx="829740" cy="429565"/>
            <a:chOff x="1447800" y="3009900"/>
            <a:chExt cx="1676400" cy="429565"/>
          </a:xfrm>
        </p:grpSpPr>
        <p:sp>
          <p:nvSpPr>
            <p:cNvPr id="144" name="Rectangle 143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166763" y="4674274"/>
            <a:ext cx="829740" cy="429565"/>
            <a:chOff x="1447800" y="3009900"/>
            <a:chExt cx="1676400" cy="429565"/>
          </a:xfrm>
        </p:grpSpPr>
        <p:sp>
          <p:nvSpPr>
            <p:cNvPr id="147" name="Rectangle 146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33%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125483" y="4657632"/>
            <a:ext cx="829740" cy="429565"/>
            <a:chOff x="1447800" y="3009900"/>
            <a:chExt cx="1676400" cy="429565"/>
          </a:xfrm>
        </p:grpSpPr>
        <p:sp>
          <p:nvSpPr>
            <p:cNvPr id="150" name="Rectangle 149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30%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139492" y="4667415"/>
            <a:ext cx="829740" cy="429565"/>
            <a:chOff x="1447800" y="3009900"/>
            <a:chExt cx="1676400" cy="429565"/>
          </a:xfrm>
        </p:grpSpPr>
        <p:sp>
          <p:nvSpPr>
            <p:cNvPr id="153" name="Rectangle 15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10%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144203" y="5585107"/>
            <a:ext cx="829740" cy="429565"/>
            <a:chOff x="1447800" y="3009900"/>
            <a:chExt cx="1676400" cy="429565"/>
          </a:xfrm>
        </p:grpSpPr>
        <p:sp>
          <p:nvSpPr>
            <p:cNvPr id="156" name="Rectangle 155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3%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156463" y="3039490"/>
            <a:ext cx="834235" cy="834235"/>
            <a:chOff x="5698449" y="3738328"/>
            <a:chExt cx="834235" cy="834235"/>
          </a:xfrm>
        </p:grpSpPr>
        <p:sp>
          <p:nvSpPr>
            <p:cNvPr id="159" name="Oval 158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31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4" name="Group 163"/>
          <p:cNvGrpSpPr/>
          <p:nvPr/>
        </p:nvGrpSpPr>
        <p:grpSpPr>
          <a:xfrm>
            <a:off x="4154878" y="3770436"/>
            <a:ext cx="829740" cy="429565"/>
            <a:chOff x="1447800" y="3009900"/>
            <a:chExt cx="1676400" cy="429565"/>
          </a:xfrm>
        </p:grpSpPr>
        <p:sp>
          <p:nvSpPr>
            <p:cNvPr id="165" name="Rectangle 164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31%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145353" y="5585107"/>
            <a:ext cx="829740" cy="429565"/>
            <a:chOff x="1447800" y="3009900"/>
            <a:chExt cx="1676400" cy="429565"/>
          </a:xfrm>
        </p:grpSpPr>
        <p:sp>
          <p:nvSpPr>
            <p:cNvPr id="168" name="Rectangle 167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1%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03238" y="1628378"/>
            <a:ext cx="3139944" cy="714598"/>
            <a:chOff x="503239" y="1609725"/>
            <a:chExt cx="3139944" cy="714598"/>
          </a:xfrm>
        </p:grpSpPr>
        <p:sp>
          <p:nvSpPr>
            <p:cNvPr id="170" name="Rectangle 169"/>
            <p:cNvSpPr/>
            <p:nvPr/>
          </p:nvSpPr>
          <p:spPr>
            <a:xfrm>
              <a:off x="503239" y="1609725"/>
              <a:ext cx="3139944" cy="714598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272" y="1641827"/>
              <a:ext cx="29829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Match up these equivalent percentages and fractions.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3891402" y="1504950"/>
            <a:ext cx="4745947" cy="972294"/>
            <a:chOff x="-1102764" y="1609725"/>
            <a:chExt cx="4745947" cy="972294"/>
          </a:xfrm>
        </p:grpSpPr>
        <p:sp>
          <p:nvSpPr>
            <p:cNvPr id="173" name="Rectangle 172"/>
            <p:cNvSpPr/>
            <p:nvPr/>
          </p:nvSpPr>
          <p:spPr>
            <a:xfrm>
              <a:off x="-1102764" y="1609725"/>
              <a:ext cx="4745947" cy="9722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-1035621" y="1641827"/>
              <a:ext cx="46788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For any fractions or percentages that don’t have a match, can you write down their equivalent match?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6"/>
          <a:stretch/>
        </p:blipFill>
        <p:spPr>
          <a:xfrm flipH="1">
            <a:off x="503236" y="1409700"/>
            <a:ext cx="8137525" cy="493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6946"/>
          <a:stretch/>
        </p:blipFill>
        <p:spPr>
          <a:xfrm flipH="1">
            <a:off x="1219200" y="1935956"/>
            <a:ext cx="3776660" cy="3883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0" r="1" b="36574"/>
          <a:stretch/>
        </p:blipFill>
        <p:spPr>
          <a:xfrm flipH="1">
            <a:off x="622172" y="1774473"/>
            <a:ext cx="2237141" cy="4570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5" r="60733" b="20744"/>
          <a:stretch/>
        </p:blipFill>
        <p:spPr>
          <a:xfrm>
            <a:off x="5604394" y="1469345"/>
            <a:ext cx="3034782" cy="48758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176" y="2762249"/>
            <a:ext cx="7623174" cy="33869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5651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Matching Hundredths</a:t>
            </a:r>
          </a:p>
        </p:txBody>
      </p:sp>
      <p:pic>
        <p:nvPicPr>
          <p:cNvPr id="9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74358" y="2864527"/>
            <a:ext cx="829740" cy="429565"/>
            <a:chOff x="1447800" y="3009900"/>
            <a:chExt cx="1676400" cy="429565"/>
          </a:xfrm>
        </p:grpSpPr>
        <p:sp>
          <p:nvSpPr>
            <p:cNvPr id="13" name="Rectangle 1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13%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00601" y="2864527"/>
            <a:ext cx="829740" cy="429565"/>
            <a:chOff x="1447800" y="3009900"/>
            <a:chExt cx="1676400" cy="429565"/>
          </a:xfrm>
        </p:grpSpPr>
        <p:sp>
          <p:nvSpPr>
            <p:cNvPr id="17" name="Rectangle 16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26844" y="2864527"/>
            <a:ext cx="829740" cy="429565"/>
            <a:chOff x="1447800" y="3009900"/>
            <a:chExt cx="1676400" cy="429565"/>
          </a:xfrm>
        </p:grpSpPr>
        <p:sp>
          <p:nvSpPr>
            <p:cNvPr id="20" name="Rectangle 19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33%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79330" y="2864527"/>
            <a:ext cx="829740" cy="429565"/>
            <a:chOff x="1447800" y="3009900"/>
            <a:chExt cx="1676400" cy="429565"/>
          </a:xfrm>
        </p:grpSpPr>
        <p:sp>
          <p:nvSpPr>
            <p:cNvPr id="23" name="Rectangle 2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3087" y="2864527"/>
            <a:ext cx="829740" cy="429565"/>
            <a:chOff x="1447800" y="3009900"/>
            <a:chExt cx="1676400" cy="429565"/>
          </a:xfrm>
        </p:grpSpPr>
        <p:sp>
          <p:nvSpPr>
            <p:cNvPr id="26" name="Rectangle 25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31%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05573" y="2864527"/>
            <a:ext cx="829740" cy="429565"/>
            <a:chOff x="1447800" y="3009900"/>
            <a:chExt cx="1676400" cy="429565"/>
          </a:xfrm>
        </p:grpSpPr>
        <p:sp>
          <p:nvSpPr>
            <p:cNvPr id="29" name="Rectangle 28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10%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231815" y="2864527"/>
            <a:ext cx="829740" cy="429565"/>
            <a:chOff x="1447800" y="3009900"/>
            <a:chExt cx="1676400" cy="429565"/>
          </a:xfrm>
        </p:grpSpPr>
        <p:sp>
          <p:nvSpPr>
            <p:cNvPr id="32" name="Rectangle 31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3%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120803" y="3926828"/>
            <a:ext cx="834235" cy="834235"/>
            <a:chOff x="5698449" y="3738328"/>
            <a:chExt cx="834235" cy="834235"/>
          </a:xfrm>
        </p:grpSpPr>
        <p:sp>
          <p:nvSpPr>
            <p:cNvPr id="60" name="Oval 59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6129516" y="4844789"/>
            <a:ext cx="834235" cy="834235"/>
            <a:chOff x="5698449" y="3738328"/>
            <a:chExt cx="834235" cy="834235"/>
          </a:xfrm>
        </p:grpSpPr>
        <p:sp>
          <p:nvSpPr>
            <p:cNvPr id="69" name="Oval 68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>
            <a:off x="2164360" y="4844789"/>
            <a:ext cx="834235" cy="834235"/>
            <a:chOff x="5698449" y="3738328"/>
            <a:chExt cx="834235" cy="834235"/>
          </a:xfrm>
        </p:grpSpPr>
        <p:sp>
          <p:nvSpPr>
            <p:cNvPr id="75" name="Oval 74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13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Group 79"/>
          <p:cNvGrpSpPr/>
          <p:nvPr/>
        </p:nvGrpSpPr>
        <p:grpSpPr>
          <a:xfrm>
            <a:off x="4146938" y="4844789"/>
            <a:ext cx="834235" cy="834235"/>
            <a:chOff x="5698449" y="3738328"/>
            <a:chExt cx="834235" cy="834235"/>
          </a:xfrm>
        </p:grpSpPr>
        <p:sp>
          <p:nvSpPr>
            <p:cNvPr id="81" name="Oval 80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1173071" y="3926828"/>
            <a:ext cx="834235" cy="834235"/>
            <a:chOff x="5698449" y="3738328"/>
            <a:chExt cx="834235" cy="834235"/>
          </a:xfrm>
        </p:grpSpPr>
        <p:sp>
          <p:nvSpPr>
            <p:cNvPr id="87" name="Oval 86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33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 91"/>
          <p:cNvGrpSpPr/>
          <p:nvPr/>
        </p:nvGrpSpPr>
        <p:grpSpPr>
          <a:xfrm>
            <a:off x="5138227" y="3926828"/>
            <a:ext cx="834235" cy="834235"/>
            <a:chOff x="5698449" y="3738328"/>
            <a:chExt cx="834235" cy="834235"/>
          </a:xfrm>
        </p:grpSpPr>
        <p:sp>
          <p:nvSpPr>
            <p:cNvPr id="93" name="Oval 92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 132"/>
          <p:cNvGrpSpPr/>
          <p:nvPr/>
        </p:nvGrpSpPr>
        <p:grpSpPr>
          <a:xfrm>
            <a:off x="3155649" y="3926828"/>
            <a:ext cx="834235" cy="834235"/>
            <a:chOff x="5698449" y="3738328"/>
            <a:chExt cx="834235" cy="834235"/>
          </a:xfrm>
        </p:grpSpPr>
        <p:sp>
          <p:nvSpPr>
            <p:cNvPr id="134" name="Oval 133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/>
          <p:cNvGrpSpPr/>
          <p:nvPr/>
        </p:nvGrpSpPr>
        <p:grpSpPr>
          <a:xfrm>
            <a:off x="2168855" y="5585107"/>
            <a:ext cx="829740" cy="429565"/>
            <a:chOff x="1447800" y="3009900"/>
            <a:chExt cx="1676400" cy="429565"/>
          </a:xfrm>
        </p:grpSpPr>
        <p:sp>
          <p:nvSpPr>
            <p:cNvPr id="141" name="Rectangle 140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13%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157380" y="4674249"/>
            <a:ext cx="829740" cy="429565"/>
            <a:chOff x="1447800" y="3009900"/>
            <a:chExt cx="1676400" cy="429565"/>
          </a:xfrm>
        </p:grpSpPr>
        <p:sp>
          <p:nvSpPr>
            <p:cNvPr id="144" name="Rectangle 143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166763" y="4674274"/>
            <a:ext cx="829740" cy="429565"/>
            <a:chOff x="1447800" y="3009900"/>
            <a:chExt cx="1676400" cy="429565"/>
          </a:xfrm>
        </p:grpSpPr>
        <p:sp>
          <p:nvSpPr>
            <p:cNvPr id="147" name="Rectangle 146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33%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7125483" y="4657632"/>
            <a:ext cx="829740" cy="429565"/>
            <a:chOff x="1447800" y="3009900"/>
            <a:chExt cx="1676400" cy="429565"/>
          </a:xfrm>
        </p:grpSpPr>
        <p:sp>
          <p:nvSpPr>
            <p:cNvPr id="150" name="Rectangle 149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30%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139492" y="4667415"/>
            <a:ext cx="829740" cy="429565"/>
            <a:chOff x="1447800" y="3009900"/>
            <a:chExt cx="1676400" cy="429565"/>
          </a:xfrm>
        </p:grpSpPr>
        <p:sp>
          <p:nvSpPr>
            <p:cNvPr id="153" name="Rectangle 152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10%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144203" y="5585107"/>
            <a:ext cx="829740" cy="429565"/>
            <a:chOff x="1447800" y="3009900"/>
            <a:chExt cx="1676400" cy="429565"/>
          </a:xfrm>
        </p:grpSpPr>
        <p:sp>
          <p:nvSpPr>
            <p:cNvPr id="156" name="Rectangle 155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3%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156463" y="3039490"/>
            <a:ext cx="834235" cy="834235"/>
            <a:chOff x="5698449" y="3738328"/>
            <a:chExt cx="834235" cy="834235"/>
          </a:xfrm>
        </p:grpSpPr>
        <p:sp>
          <p:nvSpPr>
            <p:cNvPr id="159" name="Oval 158"/>
            <p:cNvSpPr/>
            <p:nvPr/>
          </p:nvSpPr>
          <p:spPr>
            <a:xfrm>
              <a:off x="5698449" y="3738328"/>
              <a:ext cx="834235" cy="834235"/>
            </a:xfrm>
            <a:prstGeom prst="ellipse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5786373" y="3796783"/>
              <a:ext cx="657354" cy="696023"/>
              <a:chOff x="5786373" y="3796783"/>
              <a:chExt cx="657354" cy="696023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5857875" y="3796783"/>
                <a:ext cx="514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31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786373" y="4123474"/>
                <a:ext cx="6573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</a:t>
                </a: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5916498" y="4142524"/>
                <a:ext cx="3827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4" name="Group 163"/>
          <p:cNvGrpSpPr/>
          <p:nvPr/>
        </p:nvGrpSpPr>
        <p:grpSpPr>
          <a:xfrm>
            <a:off x="4154878" y="3770436"/>
            <a:ext cx="829740" cy="429565"/>
            <a:chOff x="1447800" y="3009900"/>
            <a:chExt cx="1676400" cy="429565"/>
          </a:xfrm>
        </p:grpSpPr>
        <p:sp>
          <p:nvSpPr>
            <p:cNvPr id="165" name="Rectangle 164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31%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145353" y="5585107"/>
            <a:ext cx="829740" cy="429565"/>
            <a:chOff x="1447800" y="3009900"/>
            <a:chExt cx="1676400" cy="429565"/>
          </a:xfrm>
        </p:grpSpPr>
        <p:sp>
          <p:nvSpPr>
            <p:cNvPr id="168" name="Rectangle 167"/>
            <p:cNvSpPr/>
            <p:nvPr/>
          </p:nvSpPr>
          <p:spPr>
            <a:xfrm>
              <a:off x="1447800" y="3009900"/>
              <a:ext cx="1676400" cy="41910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447800" y="3039355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1%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03238" y="1628378"/>
            <a:ext cx="3139944" cy="714598"/>
            <a:chOff x="503239" y="1609725"/>
            <a:chExt cx="3139944" cy="714598"/>
          </a:xfrm>
        </p:grpSpPr>
        <p:sp>
          <p:nvSpPr>
            <p:cNvPr id="170" name="Rectangle 169"/>
            <p:cNvSpPr/>
            <p:nvPr/>
          </p:nvSpPr>
          <p:spPr>
            <a:xfrm>
              <a:off x="503239" y="1609725"/>
              <a:ext cx="3139944" cy="714598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272" y="1641827"/>
              <a:ext cx="29829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Match up these equivalent percentages and fractions.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3891402" y="1504950"/>
            <a:ext cx="4745947" cy="972294"/>
            <a:chOff x="-1102764" y="1609725"/>
            <a:chExt cx="4745947" cy="972294"/>
          </a:xfrm>
        </p:grpSpPr>
        <p:sp>
          <p:nvSpPr>
            <p:cNvPr id="173" name="Rectangle 172"/>
            <p:cNvSpPr/>
            <p:nvPr/>
          </p:nvSpPr>
          <p:spPr>
            <a:xfrm>
              <a:off x="-1102764" y="1609725"/>
              <a:ext cx="4745947" cy="972294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-1035621" y="1641827"/>
              <a:ext cx="46788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For any fractions or percentages that don’t have a match, can you write down their equivalent match?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6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449</Words>
  <Application>Microsoft Macintosh PowerPoint</Application>
  <PresentationFormat>On-screen Show (4:3)</PresentationFormat>
  <Paragraphs>127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Sassoon Infant Md</vt:lpstr>
      <vt:lpstr>Sassoon Infant Rg</vt:lpstr>
      <vt:lpstr>Tuffy</vt:lpstr>
      <vt:lpstr>Twinkl</vt:lpstr>
      <vt:lpstr>Twinkl SemiBold</vt:lpstr>
      <vt:lpstr>1_Office Theme</vt:lpstr>
      <vt:lpstr>Percentages recap</vt:lpstr>
      <vt:lpstr>PowerPoint Presentation</vt:lpstr>
      <vt:lpstr>PowerPoint Presentation</vt:lpstr>
      <vt:lpstr>Tell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Microsoft Office User</cp:lastModifiedBy>
  <cp:revision>95</cp:revision>
  <dcterms:created xsi:type="dcterms:W3CDTF">2018-12-07T08:59:40Z</dcterms:created>
  <dcterms:modified xsi:type="dcterms:W3CDTF">2021-01-20T14:34:59Z</dcterms:modified>
</cp:coreProperties>
</file>