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56" r:id="rId6"/>
    <p:sldId id="262" r:id="rId7"/>
    <p:sldId id="263" r:id="rId8"/>
    <p:sldId id="264" r:id="rId9"/>
    <p:sldId id="265" r:id="rId10"/>
    <p:sldId id="261" r:id="rId11"/>
    <p:sldId id="266" r:id="rId12"/>
    <p:sldId id="269"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09"/>
  </p:normalViewPr>
  <p:slideViewPr>
    <p:cSldViewPr snapToGrid="0" snapToObjects="1">
      <p:cViewPr varScale="1">
        <p:scale>
          <a:sx n="90" d="100"/>
          <a:sy n="90" d="100"/>
        </p:scale>
        <p:origin x="2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0807-13AE-484F-ABBF-FCD7DA5B77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DBE31C-9634-9A48-A89D-77879B3E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543451-02C1-EE4E-B35E-DD2FE9294E60}"/>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44B41F3B-15C9-794E-ADF6-CF72AFDEA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F0F09-5520-B145-AAB0-AC47F8A67712}"/>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380353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C024-9DDB-974F-8FE2-FCE860D42E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337713-6EA4-3D4D-AE7E-A6D1EEBC04A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B2E385-1E7A-B24F-AF86-824FF21CBBAD}"/>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494D0F45-8A9D-1D46-BECF-203F8CF2F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3C4BF-A6B5-DC47-8E7D-CEDD76A51345}"/>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236473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B99285-AB2B-E844-A1D9-EDFF08D97F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E2B871-EFA6-0840-95DE-5F379C37A4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7864F1-9625-7745-A9D7-E84AD405EB87}"/>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AF951912-9B1D-704E-BCD9-1F9E6BAF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D5639-3F77-754C-8171-545B43BDA1E0}"/>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359244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94DA-D2B9-0B44-BE2B-786FDD3096E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69579B-B471-E744-B02C-E4676E0F13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E28818-8C7C-394D-86C0-A6E8C1D66E8E}"/>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855E6C2C-6D2E-FD44-96B1-D7AF34A35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BFDC7-2401-F340-B1BA-32A26707AC59}"/>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341199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2004-B7F0-F94D-AC30-D6FB6DCD25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4E27A8A-138C-6149-BFF7-08E4262C6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82C8BAB-F861-DE43-87C3-7632AFA90ECB}"/>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30F366A9-4757-6847-BDE5-D391E4799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EE35F-FA51-3F4A-A2BE-69E587C07913}"/>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231587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89D7-5B87-4441-A2E4-E08F792BBFC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792661-6F2A-CF43-96F1-6D9809FA45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826846F-C7CB-0946-85D2-B864580B906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84AF06D-4136-E849-A759-E859E4941404}"/>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6" name="Footer Placeholder 5">
            <a:extLst>
              <a:ext uri="{FF2B5EF4-FFF2-40B4-BE49-F238E27FC236}">
                <a16:creationId xmlns:a16="http://schemas.microsoft.com/office/drawing/2014/main" id="{7DEF1BED-695F-A149-8ED4-EF4777A07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80A01-A90D-0041-B703-5503E708AEDB}"/>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335007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689E-605B-5F45-B9BD-CD8867A0E2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10CEC0-F9B2-9748-A58E-EAD1E6E3E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E3A187-92D4-4442-9F60-8A4D60A2095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4D22C05-C205-2342-BB9C-96CA302FD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AC67CF-B0E5-C54E-8C48-8FFAA82FAC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ECDDDC-F54A-8C44-89EE-3333907488E7}"/>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8" name="Footer Placeholder 7">
            <a:extLst>
              <a:ext uri="{FF2B5EF4-FFF2-40B4-BE49-F238E27FC236}">
                <a16:creationId xmlns:a16="http://schemas.microsoft.com/office/drawing/2014/main" id="{7B0FBE4C-0C23-5546-A6DD-44D940C8C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EB9F0-D336-8345-BD40-D59879607CE7}"/>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199621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906A-D8DB-E24B-B517-802A3D3AB4A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2D48F5-82FA-B84C-ACE4-72FC0A48BDB5}"/>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4" name="Footer Placeholder 3">
            <a:extLst>
              <a:ext uri="{FF2B5EF4-FFF2-40B4-BE49-F238E27FC236}">
                <a16:creationId xmlns:a16="http://schemas.microsoft.com/office/drawing/2014/main" id="{49C67389-E510-ED4A-A7F6-D810412428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132BDC-A1A4-2243-9D1F-C34A77EDE0F6}"/>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191531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84AD8C-9190-E045-A017-56536D0079A6}"/>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3" name="Footer Placeholder 2">
            <a:extLst>
              <a:ext uri="{FF2B5EF4-FFF2-40B4-BE49-F238E27FC236}">
                <a16:creationId xmlns:a16="http://schemas.microsoft.com/office/drawing/2014/main" id="{F471FB75-F398-834C-AFBD-A2C0AE1174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154812-A70B-D04D-990B-0A8BC9F878C2}"/>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420271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F183-0B43-3B44-8C65-054832FFDD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C4F79FE-FAD4-194D-B840-8F5C9B2A2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0CAF6C-1F1F-A943-8B8B-60733DD6F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FBE880-DFD8-0840-A49A-A6FC3D582A86}"/>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6" name="Footer Placeholder 5">
            <a:extLst>
              <a:ext uri="{FF2B5EF4-FFF2-40B4-BE49-F238E27FC236}">
                <a16:creationId xmlns:a16="http://schemas.microsoft.com/office/drawing/2014/main" id="{952CE52E-A5A4-C643-B4B3-3796F3B30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F4208-E8BE-064C-BC01-D60A9CF22A5E}"/>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84141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D33B-5C11-E446-9F80-F7004F5F42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A44FE56-C2CF-EB43-8786-B2D153929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6E8AC4-74D8-674C-9406-5B8862904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255A4E-155A-2345-9F22-F9323E139881}"/>
              </a:ext>
            </a:extLst>
          </p:cNvPr>
          <p:cNvSpPr>
            <a:spLocks noGrp="1"/>
          </p:cNvSpPr>
          <p:nvPr>
            <p:ph type="dt" sz="half" idx="10"/>
          </p:nvPr>
        </p:nvSpPr>
        <p:spPr/>
        <p:txBody>
          <a:bodyPr/>
          <a:lstStyle/>
          <a:p>
            <a:fld id="{0688F25A-D657-7A4B-9AF6-9750ED1E9528}" type="datetimeFigureOut">
              <a:rPr lang="en-US" smtClean="0"/>
              <a:t>2/19/21</a:t>
            </a:fld>
            <a:endParaRPr lang="en-US"/>
          </a:p>
        </p:txBody>
      </p:sp>
      <p:sp>
        <p:nvSpPr>
          <p:cNvPr id="6" name="Footer Placeholder 5">
            <a:extLst>
              <a:ext uri="{FF2B5EF4-FFF2-40B4-BE49-F238E27FC236}">
                <a16:creationId xmlns:a16="http://schemas.microsoft.com/office/drawing/2014/main" id="{94AF714E-97CE-FE45-9642-1E05706D5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C8C61-7E5E-604F-900B-C063E394DEA6}"/>
              </a:ext>
            </a:extLst>
          </p:cNvPr>
          <p:cNvSpPr>
            <a:spLocks noGrp="1"/>
          </p:cNvSpPr>
          <p:nvPr>
            <p:ph type="sldNum" sz="quarter" idx="12"/>
          </p:nvPr>
        </p:nvSpPr>
        <p:spPr/>
        <p:txBody>
          <a:bodyPr/>
          <a:lstStyle/>
          <a:p>
            <a:fld id="{4543810C-CA74-1144-ADC0-08118E5AA3F6}" type="slidenum">
              <a:rPr lang="en-US" smtClean="0"/>
              <a:t>‹#›</a:t>
            </a:fld>
            <a:endParaRPr lang="en-US"/>
          </a:p>
        </p:txBody>
      </p:sp>
    </p:spTree>
    <p:extLst>
      <p:ext uri="{BB962C8B-B14F-4D97-AF65-F5344CB8AC3E}">
        <p14:creationId xmlns:p14="http://schemas.microsoft.com/office/powerpoint/2010/main" val="158815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448FB-12E2-AF41-8D2D-63F9E3B96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87E3DB-A064-CC4C-B41E-F2EFBFCF6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50F854-C539-0646-AB36-2F00CF21B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F25A-D657-7A4B-9AF6-9750ED1E9528}" type="datetimeFigureOut">
              <a:rPr lang="en-US" smtClean="0"/>
              <a:t>2/19/21</a:t>
            </a:fld>
            <a:endParaRPr lang="en-US"/>
          </a:p>
        </p:txBody>
      </p:sp>
      <p:sp>
        <p:nvSpPr>
          <p:cNvPr id="5" name="Footer Placeholder 4">
            <a:extLst>
              <a:ext uri="{FF2B5EF4-FFF2-40B4-BE49-F238E27FC236}">
                <a16:creationId xmlns:a16="http://schemas.microsoft.com/office/drawing/2014/main" id="{C9B6B77E-685C-6145-99F8-E9FBCE436E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4505DE-0131-DB48-B5A2-2F0A188C9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3810C-CA74-1144-ADC0-08118E5AA3F6}" type="slidenum">
              <a:rPr lang="en-US" smtClean="0"/>
              <a:t>‹#›</a:t>
            </a:fld>
            <a:endParaRPr lang="en-US"/>
          </a:p>
        </p:txBody>
      </p:sp>
    </p:spTree>
    <p:extLst>
      <p:ext uri="{BB962C8B-B14F-4D97-AF65-F5344CB8AC3E}">
        <p14:creationId xmlns:p14="http://schemas.microsoft.com/office/powerpoint/2010/main" val="2323644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741039-3136-2742-9735-3FE126ACAD06}"/>
              </a:ext>
            </a:extLst>
          </p:cNvPr>
          <p:cNvSpPr txBox="1"/>
          <p:nvPr/>
        </p:nvSpPr>
        <p:spPr>
          <a:xfrm>
            <a:off x="242888" y="328613"/>
            <a:ext cx="10990509" cy="1323439"/>
          </a:xfrm>
          <a:prstGeom prst="rect">
            <a:avLst/>
          </a:prstGeom>
          <a:noFill/>
        </p:spPr>
        <p:txBody>
          <a:bodyPr wrap="none" rtlCol="0">
            <a:spAutoFit/>
          </a:bodyPr>
          <a:lstStyle/>
          <a:p>
            <a:r>
              <a:rPr lang="en-US" sz="4000" dirty="0">
                <a:solidFill>
                  <a:srgbClr val="FF0000"/>
                </a:solidFill>
                <a:latin typeface="Comic Sans MS" panose="030F0902030302020204" pitchFamily="66" charset="0"/>
              </a:rPr>
              <a:t>Tuesday 23</a:t>
            </a:r>
            <a:r>
              <a:rPr lang="en-US" sz="4000" baseline="30000" dirty="0">
                <a:solidFill>
                  <a:srgbClr val="FF0000"/>
                </a:solidFill>
                <a:latin typeface="Comic Sans MS" panose="030F0902030302020204" pitchFamily="66" charset="0"/>
              </a:rPr>
              <a:t>rd</a:t>
            </a:r>
            <a:r>
              <a:rPr lang="en-US" sz="4000" dirty="0">
                <a:solidFill>
                  <a:srgbClr val="FF0000"/>
                </a:solidFill>
                <a:latin typeface="Comic Sans MS" panose="030F0902030302020204" pitchFamily="66" charset="0"/>
              </a:rPr>
              <a:t> February 2021 </a:t>
            </a:r>
            <a:endParaRPr lang="en-US" sz="4000" b="1" dirty="0">
              <a:solidFill>
                <a:srgbClr val="FF0000"/>
              </a:solidFill>
              <a:latin typeface="Comic Sans MS" panose="030F0902030302020204" pitchFamily="66" charset="0"/>
            </a:endParaRPr>
          </a:p>
          <a:p>
            <a:r>
              <a:rPr lang="en-US" sz="4000" b="1" dirty="0">
                <a:solidFill>
                  <a:srgbClr val="FF0000"/>
                </a:solidFill>
                <a:latin typeface="Comic Sans MS" panose="030F0902030302020204" pitchFamily="66" charset="0"/>
              </a:rPr>
              <a:t>OLI: To explore the Liturgy of the Eucharist</a:t>
            </a:r>
            <a:endParaRPr lang="en-US" sz="40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270351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B0B5F-B8C1-0B48-835E-76B851C8B9A6}"/>
              </a:ext>
            </a:extLst>
          </p:cNvPr>
          <p:cNvSpPr/>
          <p:nvPr/>
        </p:nvSpPr>
        <p:spPr>
          <a:xfrm>
            <a:off x="704850" y="455921"/>
            <a:ext cx="10968038" cy="4216539"/>
          </a:xfrm>
          <a:prstGeom prst="rect">
            <a:avLst/>
          </a:prstGeom>
        </p:spPr>
        <p:txBody>
          <a:bodyPr wrap="square">
            <a:spAutoFit/>
          </a:bodyPr>
          <a:lstStyle/>
          <a:p>
            <a:r>
              <a:rPr lang="en-US" sz="4000" b="1"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SOME KEY QUESTIONS</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57150"/>
            <a:r>
              <a:rPr lang="en-US"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gifts are brought in procession to the altar? </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Who brings the gifts to the altar?</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Who receives the gifts?</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does the priest do with the gifts?</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do the gifts of bread and wine represent?</a:t>
            </a:r>
          </a:p>
          <a:p>
            <a:r>
              <a:rPr lang="en-US" sz="3600" b="1"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 </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272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007AD9-E3B5-9144-A435-875785E45117}"/>
              </a:ext>
            </a:extLst>
          </p:cNvPr>
          <p:cNvSpPr/>
          <p:nvPr/>
        </p:nvSpPr>
        <p:spPr>
          <a:xfrm>
            <a:off x="228600" y="0"/>
            <a:ext cx="8486776" cy="6740307"/>
          </a:xfrm>
          <a:prstGeom prst="rect">
            <a:avLst/>
          </a:prstGeom>
        </p:spPr>
        <p:txBody>
          <a:bodyPr wrap="square">
            <a:spAutoFit/>
          </a:bodyPr>
          <a:lstStyle/>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Eucharistic Prayer gives thanks for all God’s goodness.  The greatest of all gifts is Jesus and in this prayer the Church remembers the special meal of the Last Supper.  This is a time when the priest speaks the words of the prayer and the parish family listen carefully and pray quietly in their hearts.  Holding the host, the priest says the words Jesus used at the Last Supper:</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a:t>
            </a:r>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Take this, all of you and eat of it; for this is my Body, which will be given up for you.” </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(Jesus’ words mean ‘This is my living presence today, this is myself, this is me’.)</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Holding the chalice, the priest says,</a:t>
            </a: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“Take this, all of you and drink from it; </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For this is the chalice of my Blood,</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Blood of the new and eternal covenant. </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which will be poured out for you and for many </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for the forgiveness of sins,</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457200"/>
            <a:r>
              <a:rPr lang="en-GB"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Do this in memory of me.”</a:t>
            </a:r>
            <a:endPar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By the power of the Holy Spirit the bread and wine have now become the Body and Blood of Jesus.</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pPr marL="57150"/>
            <a:r>
              <a:rPr lang="en-GB"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At the very end of the Eucharist Prayer everyone says ‘Amen!’, which is a Hebrew word.  It means ‘let it be so’, ‘we agree’.</a:t>
            </a:r>
          </a:p>
        </p:txBody>
      </p:sp>
      <p:pic>
        <p:nvPicPr>
          <p:cNvPr id="3" name="Picture 2">
            <a:extLst>
              <a:ext uri="{FF2B5EF4-FFF2-40B4-BE49-F238E27FC236}">
                <a16:creationId xmlns:a16="http://schemas.microsoft.com/office/drawing/2014/main" id="{9C71A69A-6CA7-B847-9C19-B76B32305708}"/>
              </a:ext>
            </a:extLst>
          </p:cNvPr>
          <p:cNvPicPr>
            <a:picLocks noChangeAspect="1"/>
          </p:cNvPicPr>
          <p:nvPr/>
        </p:nvPicPr>
        <p:blipFill>
          <a:blip r:embed="rId2"/>
          <a:stretch>
            <a:fillRect/>
          </a:stretch>
        </p:blipFill>
        <p:spPr>
          <a:xfrm>
            <a:off x="8715376" y="525461"/>
            <a:ext cx="3326856" cy="2489201"/>
          </a:xfrm>
          <a:prstGeom prst="rect">
            <a:avLst/>
          </a:prstGeom>
        </p:spPr>
      </p:pic>
      <p:pic>
        <p:nvPicPr>
          <p:cNvPr id="4" name="Picture 3">
            <a:extLst>
              <a:ext uri="{FF2B5EF4-FFF2-40B4-BE49-F238E27FC236}">
                <a16:creationId xmlns:a16="http://schemas.microsoft.com/office/drawing/2014/main" id="{62870395-990D-454D-BF95-41AA0626A9DA}"/>
              </a:ext>
            </a:extLst>
          </p:cNvPr>
          <p:cNvPicPr>
            <a:picLocks noChangeAspect="1"/>
          </p:cNvPicPr>
          <p:nvPr/>
        </p:nvPicPr>
        <p:blipFill>
          <a:blip r:embed="rId3"/>
          <a:stretch>
            <a:fillRect/>
          </a:stretch>
        </p:blipFill>
        <p:spPr>
          <a:xfrm>
            <a:off x="8626204" y="3540123"/>
            <a:ext cx="3505200" cy="2749550"/>
          </a:xfrm>
          <a:prstGeom prst="rect">
            <a:avLst/>
          </a:prstGeom>
        </p:spPr>
      </p:pic>
    </p:spTree>
    <p:extLst>
      <p:ext uri="{BB962C8B-B14F-4D97-AF65-F5344CB8AC3E}">
        <p14:creationId xmlns:p14="http://schemas.microsoft.com/office/powerpoint/2010/main" val="272480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6D00F-F53A-9149-A68D-9E106565506B}"/>
              </a:ext>
            </a:extLst>
          </p:cNvPr>
          <p:cNvPicPr>
            <a:picLocks noChangeAspect="1"/>
          </p:cNvPicPr>
          <p:nvPr/>
        </p:nvPicPr>
        <p:blipFill>
          <a:blip r:embed="rId2"/>
          <a:stretch>
            <a:fillRect/>
          </a:stretch>
        </p:blipFill>
        <p:spPr>
          <a:xfrm>
            <a:off x="120495" y="99432"/>
            <a:ext cx="6252165" cy="3089817"/>
          </a:xfrm>
          <a:prstGeom prst="rect">
            <a:avLst/>
          </a:prstGeom>
        </p:spPr>
      </p:pic>
      <p:pic>
        <p:nvPicPr>
          <p:cNvPr id="3" name="Picture 2">
            <a:extLst>
              <a:ext uri="{FF2B5EF4-FFF2-40B4-BE49-F238E27FC236}">
                <a16:creationId xmlns:a16="http://schemas.microsoft.com/office/drawing/2014/main" id="{87D7ACBC-91B8-5C4A-8DF0-BBB79DA10C09}"/>
              </a:ext>
            </a:extLst>
          </p:cNvPr>
          <p:cNvPicPr>
            <a:picLocks noChangeAspect="1"/>
          </p:cNvPicPr>
          <p:nvPr/>
        </p:nvPicPr>
        <p:blipFill>
          <a:blip r:embed="rId3"/>
          <a:stretch>
            <a:fillRect/>
          </a:stretch>
        </p:blipFill>
        <p:spPr>
          <a:xfrm>
            <a:off x="5475837" y="2646688"/>
            <a:ext cx="6595668" cy="4111880"/>
          </a:xfrm>
          <a:prstGeom prst="rect">
            <a:avLst/>
          </a:prstGeom>
        </p:spPr>
      </p:pic>
    </p:spTree>
    <p:extLst>
      <p:ext uri="{BB962C8B-B14F-4D97-AF65-F5344CB8AC3E}">
        <p14:creationId xmlns:p14="http://schemas.microsoft.com/office/powerpoint/2010/main" val="3749080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B26DF7-74CC-5543-94BD-A1496AB490A2}"/>
              </a:ext>
            </a:extLst>
          </p:cNvPr>
          <p:cNvSpPr/>
          <p:nvPr/>
        </p:nvSpPr>
        <p:spPr>
          <a:xfrm>
            <a:off x="547687" y="355669"/>
            <a:ext cx="10587037" cy="5632311"/>
          </a:xfrm>
          <a:prstGeom prst="rect">
            <a:avLst/>
          </a:prstGeom>
        </p:spPr>
        <p:txBody>
          <a:bodyPr wrap="square">
            <a:spAutoFit/>
          </a:bodyPr>
          <a:lstStyle/>
          <a:p>
            <a:pPr marL="57150"/>
            <a:r>
              <a:rPr lang="en-US" sz="4000" b="1"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SOME KEY QUESTIONS</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57150"/>
            <a:r>
              <a:rPr lang="en-US"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kind of prayer is the Eucharistic Prayer?</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When we celebrate the Eucharist, what are we thanking God for?</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links the Eucharistic Prayer to the Last Supper?</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What did Jesus mean when he said, “This is my body”?</a:t>
            </a:r>
          </a:p>
          <a:p>
            <a:pPr marL="342900" lvl="0" indent="-342900">
              <a:buClr>
                <a:srgbClr val="5E74D4"/>
              </a:buClr>
              <a:buSzPts val="1400"/>
              <a:buFont typeface="Symbol Std"/>
              <a:buChar char="Q"/>
            </a:pP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Why do you think Jesus chose bread and wine as symbols to remember him by? </a:t>
            </a:r>
          </a:p>
        </p:txBody>
      </p:sp>
    </p:spTree>
    <p:extLst>
      <p:ext uri="{BB962C8B-B14F-4D97-AF65-F5344CB8AC3E}">
        <p14:creationId xmlns:p14="http://schemas.microsoft.com/office/powerpoint/2010/main" val="239427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76786-CEDC-9E45-A7E9-6000223BE14B}"/>
              </a:ext>
            </a:extLst>
          </p:cNvPr>
          <p:cNvPicPr>
            <a:picLocks noChangeAspect="1"/>
          </p:cNvPicPr>
          <p:nvPr/>
        </p:nvPicPr>
        <p:blipFill>
          <a:blip r:embed="rId2"/>
          <a:stretch>
            <a:fillRect/>
          </a:stretch>
        </p:blipFill>
        <p:spPr>
          <a:xfrm>
            <a:off x="3552825" y="0"/>
            <a:ext cx="5086350" cy="6858000"/>
          </a:xfrm>
          <a:prstGeom prst="rect">
            <a:avLst/>
          </a:prstGeom>
        </p:spPr>
      </p:pic>
    </p:spTree>
    <p:extLst>
      <p:ext uri="{BB962C8B-B14F-4D97-AF65-F5344CB8AC3E}">
        <p14:creationId xmlns:p14="http://schemas.microsoft.com/office/powerpoint/2010/main" val="326663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1A2711-12AB-0648-929F-0D8C686EED1A}"/>
              </a:ext>
            </a:extLst>
          </p:cNvPr>
          <p:cNvSpPr/>
          <p:nvPr/>
        </p:nvSpPr>
        <p:spPr>
          <a:xfrm>
            <a:off x="333374" y="1223099"/>
            <a:ext cx="11682413" cy="3539430"/>
          </a:xfrm>
          <a:prstGeom prst="rect">
            <a:avLst/>
          </a:prstGeom>
        </p:spPr>
        <p:txBody>
          <a:bodyPr wrap="square">
            <a:spAutoFit/>
          </a:bodyPr>
          <a:lstStyle/>
          <a:p>
            <a:pPr marL="57150"/>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At the end of the Liturgy of the Word, the priest and people together say the Creed, which is a statement of what they believe.  It starts with the words </a:t>
            </a:r>
            <a:r>
              <a:rPr lang="en-GB" sz="3200"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‘I believe in one God’.</a:t>
            </a:r>
            <a:endPar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endParaRPr>
          </a:p>
          <a:p>
            <a:pPr marL="57150"/>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p>
          <a:p>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second part of the Mass now begins. It is called the </a:t>
            </a:r>
            <a:r>
              <a:rPr lang="en-GB" sz="3200"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Liturgy of the Eucharist</a:t>
            </a:r>
            <a:r>
              <a:rPr lang="en-GB" sz="32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endParaRPr lang="en-US" sz="32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280340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DF70A-0DE4-6A4F-9857-8905F2B5291B}"/>
              </a:ext>
            </a:extLst>
          </p:cNvPr>
          <p:cNvPicPr>
            <a:picLocks noChangeAspect="1"/>
          </p:cNvPicPr>
          <p:nvPr/>
        </p:nvPicPr>
        <p:blipFill>
          <a:blip r:embed="rId2"/>
          <a:stretch>
            <a:fillRect/>
          </a:stretch>
        </p:blipFill>
        <p:spPr>
          <a:xfrm>
            <a:off x="790575" y="546100"/>
            <a:ext cx="10896600" cy="5765800"/>
          </a:xfrm>
          <a:prstGeom prst="rect">
            <a:avLst/>
          </a:prstGeom>
        </p:spPr>
      </p:pic>
    </p:spTree>
    <p:extLst>
      <p:ext uri="{BB962C8B-B14F-4D97-AF65-F5344CB8AC3E}">
        <p14:creationId xmlns:p14="http://schemas.microsoft.com/office/powerpoint/2010/main" val="401161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725BD-DED5-3D42-9138-D155F4B0B111}"/>
              </a:ext>
            </a:extLst>
          </p:cNvPr>
          <p:cNvPicPr>
            <a:picLocks noChangeAspect="1"/>
          </p:cNvPicPr>
          <p:nvPr/>
        </p:nvPicPr>
        <p:blipFill>
          <a:blip r:embed="rId2"/>
          <a:stretch>
            <a:fillRect/>
          </a:stretch>
        </p:blipFill>
        <p:spPr>
          <a:xfrm>
            <a:off x="717550" y="12700"/>
            <a:ext cx="10756900" cy="6832600"/>
          </a:xfrm>
          <a:prstGeom prst="rect">
            <a:avLst/>
          </a:prstGeom>
        </p:spPr>
      </p:pic>
      <p:sp>
        <p:nvSpPr>
          <p:cNvPr id="3" name="Rectangle 2">
            <a:extLst>
              <a:ext uri="{FF2B5EF4-FFF2-40B4-BE49-F238E27FC236}">
                <a16:creationId xmlns:a16="http://schemas.microsoft.com/office/drawing/2014/main" id="{CDF00CA3-E948-9C49-BA60-78FDA8ADF69C}"/>
              </a:ext>
            </a:extLst>
          </p:cNvPr>
          <p:cNvSpPr/>
          <p:nvPr/>
        </p:nvSpPr>
        <p:spPr>
          <a:xfrm>
            <a:off x="5149850" y="5363260"/>
            <a:ext cx="6096000" cy="1200329"/>
          </a:xfrm>
          <a:prstGeom prst="rect">
            <a:avLst/>
          </a:prstGeom>
        </p:spPr>
        <p:txBody>
          <a:bodyPr>
            <a:spAutoFit/>
          </a:bodyPr>
          <a:lstStyle/>
          <a:p>
            <a:pPr algn="ctr"/>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The cup is called a chalice.  The dish, which contains the hosts, is called a</a:t>
            </a:r>
            <a:r>
              <a:rPr lang="en-GB" sz="2400"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 </a:t>
            </a:r>
            <a:r>
              <a:rPr lang="en-GB" sz="2400"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paten</a:t>
            </a:r>
            <a:r>
              <a:rPr lang="en-GB" sz="2400" i="1" dirty="0">
                <a:solidFill>
                  <a:srgbClr val="FF0000"/>
                </a:solidFill>
                <a:latin typeface="Comic Sans MS" panose="030F0902030302020204" pitchFamily="66" charset="0"/>
                <a:ea typeface="Calibri" panose="020F0502020204030204" pitchFamily="34" charset="0"/>
                <a:cs typeface="Times New Roman" panose="02020603050405020304" pitchFamily="18" charset="0"/>
              </a:rPr>
              <a:t>.</a:t>
            </a:r>
            <a:r>
              <a:rPr lang="en-GB" sz="2400" dirty="0">
                <a:solidFill>
                  <a:srgbClr val="FF0000"/>
                </a:solidFill>
                <a:effectLst/>
                <a:latin typeface="Comic Sans MS" panose="030F0902030302020204" pitchFamily="66" charset="0"/>
              </a:rPr>
              <a:t> </a:t>
            </a:r>
            <a:endParaRPr lang="en-US" sz="2400"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180693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0004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
            <a:ext cx="9144001" cy="6885353"/>
          </a:xfrm>
          <a:prstGeom prst="rect">
            <a:avLst/>
          </a:prstGeom>
        </p:spPr>
      </p:pic>
      <p:sp>
        <p:nvSpPr>
          <p:cNvPr id="2" name="Title 1"/>
          <p:cNvSpPr>
            <a:spLocks noGrp="1"/>
          </p:cNvSpPr>
          <p:nvPr>
            <p:ph type="ctrTitle"/>
          </p:nvPr>
        </p:nvSpPr>
        <p:spPr/>
        <p:style>
          <a:lnRef idx="2">
            <a:schemeClr val="accent6"/>
          </a:lnRef>
          <a:fillRef idx="1">
            <a:schemeClr val="lt1"/>
          </a:fillRef>
          <a:effectRef idx="0">
            <a:schemeClr val="accent6"/>
          </a:effectRef>
          <a:fontRef idx="minor">
            <a:schemeClr val="dk1"/>
          </a:fontRef>
        </p:style>
        <p:txBody>
          <a:bodyPr>
            <a:normAutofit/>
          </a:bodyPr>
          <a:lstStyle/>
          <a:p>
            <a:r>
              <a:rPr lang="en-US" sz="8000" b="1" dirty="0">
                <a:ln w="12700">
                  <a:solidFill>
                    <a:srgbClr val="FF0000"/>
                  </a:solidFill>
                  <a:prstDash val="solid"/>
                </a:ln>
                <a:solidFill>
                  <a:srgbClr val="FF6600"/>
                </a:solidFill>
                <a:effectLst>
                  <a:outerShdw blurRad="41275" dist="20320" dir="1800000" algn="tl" rotWithShape="0">
                    <a:srgbClr val="000000">
                      <a:alpha val="40000"/>
                    </a:srgbClr>
                  </a:outerShdw>
                </a:effectLst>
              </a:rPr>
              <a:t>Eucharist</a:t>
            </a:r>
          </a:p>
        </p:txBody>
      </p:sp>
      <p:sp>
        <p:nvSpPr>
          <p:cNvPr id="3" name="Subtitle 2"/>
          <p:cNvSpPr>
            <a:spLocks noGrp="1"/>
          </p:cNvSpPr>
          <p:nvPr>
            <p:ph type="subTitle" idx="1"/>
          </p:nvPr>
        </p:nvSpPr>
        <p:spPr>
          <a:xfrm>
            <a:off x="2895600" y="3886200"/>
            <a:ext cx="6400800" cy="615250"/>
          </a:xfrm>
        </p:spPr>
        <p:style>
          <a:lnRef idx="2">
            <a:schemeClr val="accent6"/>
          </a:lnRef>
          <a:fillRef idx="1">
            <a:schemeClr val="lt1"/>
          </a:fillRef>
          <a:effectRef idx="0">
            <a:schemeClr val="accent6"/>
          </a:effectRef>
          <a:fontRef idx="minor">
            <a:schemeClr val="dk1"/>
          </a:fontRef>
        </p:style>
        <p:txBody>
          <a:bodyPr/>
          <a:lstStyle/>
          <a:p>
            <a:r>
              <a:rPr lang="en-US" b="1" dirty="0">
                <a:ln w="12700">
                  <a:solidFill>
                    <a:srgbClr val="FF0000"/>
                  </a:solidFill>
                  <a:prstDash val="solid"/>
                </a:ln>
                <a:solidFill>
                  <a:srgbClr val="FF6600"/>
                </a:solidFill>
                <a:effectLst>
                  <a:outerShdw blurRad="41275" dist="20320" dir="1800000" algn="tl" rotWithShape="0">
                    <a:srgbClr val="000000">
                      <a:alpha val="40000"/>
                    </a:srgbClr>
                  </a:outerShdw>
                </a:effectLst>
              </a:rPr>
              <a:t>Preparation of the Gifts</a:t>
            </a:r>
          </a:p>
        </p:txBody>
      </p:sp>
      <p:sp>
        <p:nvSpPr>
          <p:cNvPr id="5" name="Frame 4"/>
          <p:cNvSpPr/>
          <p:nvPr/>
        </p:nvSpPr>
        <p:spPr>
          <a:xfrm>
            <a:off x="1524000" y="0"/>
            <a:ext cx="9144000" cy="6858000"/>
          </a:xfrm>
          <a:prstGeom prst="frame">
            <a:avLst>
              <a:gd name="adj1" fmla="val 158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2258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2-03 at 14.13.55.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755343" y="5451817"/>
            <a:ext cx="8699706"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i="1" dirty="0">
                <a:latin typeface="Century Gothic"/>
                <a:cs typeface="Century Gothic"/>
              </a:rPr>
              <a:t>Blessed are you, Lord, God of all creation for through your goodness we have received the bread we offer you: fruit of the earth and work of human hands. It will become for us the bread of life.</a:t>
            </a:r>
            <a:r>
              <a:rPr lang="en-GB" sz="2000" dirty="0">
                <a:latin typeface="Century Gothic"/>
                <a:cs typeface="Century Gothic"/>
              </a:rPr>
              <a:t> </a:t>
            </a:r>
            <a:endParaRPr lang="en-US" sz="2000" dirty="0">
              <a:latin typeface="Century Gothic"/>
              <a:cs typeface="Century Gothic"/>
            </a:endParaRPr>
          </a:p>
        </p:txBody>
      </p:sp>
      <p:sp>
        <p:nvSpPr>
          <p:cNvPr id="3" name="Frame 2"/>
          <p:cNvSpPr/>
          <p:nvPr/>
        </p:nvSpPr>
        <p:spPr>
          <a:xfrm>
            <a:off x="1524000" y="0"/>
            <a:ext cx="9144000" cy="6858000"/>
          </a:xfrm>
          <a:prstGeom prst="frame">
            <a:avLst>
              <a:gd name="adj1" fmla="val 158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251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2-03 at 14.18.00.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90722"/>
            <a:ext cx="9144000" cy="6767278"/>
          </a:xfrm>
          <a:prstGeom prst="rect">
            <a:avLst/>
          </a:prstGeom>
        </p:spPr>
      </p:pic>
      <p:sp>
        <p:nvSpPr>
          <p:cNvPr id="6" name="Rectangle 5"/>
          <p:cNvSpPr/>
          <p:nvPr/>
        </p:nvSpPr>
        <p:spPr>
          <a:xfrm>
            <a:off x="1802774" y="5925351"/>
            <a:ext cx="8600651"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i="1" dirty="0">
                <a:latin typeface="Century Gothic"/>
                <a:cs typeface="Century Gothic"/>
              </a:rPr>
              <a:t>Blessed be God for ever</a:t>
            </a:r>
            <a:r>
              <a:rPr lang="en-GB" sz="2000" dirty="0">
                <a:latin typeface="Century Gothic"/>
                <a:cs typeface="Century Gothic"/>
              </a:rPr>
              <a:t> </a:t>
            </a:r>
            <a:endParaRPr lang="en-US" sz="2000" dirty="0">
              <a:latin typeface="Century Gothic"/>
              <a:cs typeface="Century Gothic"/>
            </a:endParaRPr>
          </a:p>
        </p:txBody>
      </p:sp>
      <p:sp>
        <p:nvSpPr>
          <p:cNvPr id="4" name="Frame 3"/>
          <p:cNvSpPr/>
          <p:nvPr/>
        </p:nvSpPr>
        <p:spPr>
          <a:xfrm>
            <a:off x="1524000" y="0"/>
            <a:ext cx="9144000" cy="6858000"/>
          </a:xfrm>
          <a:prstGeom prst="frame">
            <a:avLst>
              <a:gd name="adj1" fmla="val 158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72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2-03 at 14.14.14.png"/>
          <p:cNvPicPr>
            <a:picLocks noChangeAspect="1"/>
          </p:cNvPicPr>
          <p:nvPr/>
        </p:nvPicPr>
        <p:blipFill rotWithShape="1">
          <a:blip r:embed="rId2" cstate="print">
            <a:extLst>
              <a:ext uri="{28A0092B-C50C-407E-A947-70E740481C1C}">
                <a14:useLocalDpi xmlns:a14="http://schemas.microsoft.com/office/drawing/2010/main"/>
              </a:ext>
            </a:extLst>
          </a:blip>
          <a:srcRect t="-119" b="-9"/>
          <a:stretch/>
        </p:blipFill>
        <p:spPr>
          <a:xfrm>
            <a:off x="1524000" y="0"/>
            <a:ext cx="9144001" cy="6858000"/>
          </a:xfrm>
          <a:prstGeom prst="rect">
            <a:avLst/>
          </a:prstGeom>
        </p:spPr>
      </p:pic>
      <p:sp>
        <p:nvSpPr>
          <p:cNvPr id="3" name="Rectangle 2"/>
          <p:cNvSpPr/>
          <p:nvPr/>
        </p:nvSpPr>
        <p:spPr>
          <a:xfrm>
            <a:off x="2147680" y="5235441"/>
            <a:ext cx="8183470"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i="1" dirty="0">
                <a:latin typeface="Century Gothic"/>
                <a:cs typeface="Century Gothic"/>
              </a:rPr>
              <a:t>Blessed are you, Lord, God of all creation for through your goodness we have received the wine we offer you: </a:t>
            </a:r>
            <a:br>
              <a:rPr lang="en-US" sz="2000" i="1" dirty="0">
                <a:latin typeface="Century Gothic"/>
                <a:cs typeface="Century Gothic"/>
              </a:rPr>
            </a:br>
            <a:r>
              <a:rPr lang="en-US" sz="2000" i="1" dirty="0">
                <a:latin typeface="Century Gothic"/>
                <a:cs typeface="Century Gothic"/>
              </a:rPr>
              <a:t>fruit of the vine and work of human hands. </a:t>
            </a:r>
          </a:p>
          <a:p>
            <a:pPr algn="ctr"/>
            <a:r>
              <a:rPr lang="en-US" sz="2000" i="1" dirty="0">
                <a:latin typeface="Century Gothic"/>
                <a:cs typeface="Century Gothic"/>
              </a:rPr>
              <a:t>It will become our spiritual drink.</a:t>
            </a:r>
            <a:r>
              <a:rPr lang="en-GB" sz="2000" dirty="0">
                <a:latin typeface="Century Gothic"/>
                <a:cs typeface="Century Gothic"/>
              </a:rPr>
              <a:t> </a:t>
            </a:r>
            <a:endParaRPr lang="en-US" sz="2000" dirty="0">
              <a:latin typeface="Century Gothic"/>
              <a:cs typeface="Century Gothic"/>
            </a:endParaRPr>
          </a:p>
        </p:txBody>
      </p:sp>
      <p:sp>
        <p:nvSpPr>
          <p:cNvPr id="4" name="Frame 3"/>
          <p:cNvSpPr/>
          <p:nvPr/>
        </p:nvSpPr>
        <p:spPr>
          <a:xfrm>
            <a:off x="1524000" y="0"/>
            <a:ext cx="9144000" cy="6858000"/>
          </a:xfrm>
          <a:prstGeom prst="frame">
            <a:avLst>
              <a:gd name="adj1" fmla="val 158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49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2-03 at 14.18.00.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93207"/>
            <a:ext cx="9144000" cy="6764792"/>
          </a:xfrm>
          <a:prstGeom prst="rect">
            <a:avLst/>
          </a:prstGeom>
        </p:spPr>
      </p:pic>
      <p:sp>
        <p:nvSpPr>
          <p:cNvPr id="6" name="Rectangle 5"/>
          <p:cNvSpPr/>
          <p:nvPr/>
        </p:nvSpPr>
        <p:spPr>
          <a:xfrm>
            <a:off x="2456170" y="5845971"/>
            <a:ext cx="7282575"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i="1" dirty="0">
                <a:latin typeface="Century Gothic"/>
                <a:cs typeface="Century Gothic"/>
              </a:rPr>
              <a:t>Blessed be God for ever</a:t>
            </a:r>
            <a:r>
              <a:rPr lang="en-GB" sz="2000" dirty="0">
                <a:latin typeface="Century Gothic"/>
                <a:cs typeface="Century Gothic"/>
              </a:rPr>
              <a:t> </a:t>
            </a:r>
            <a:endParaRPr lang="en-US" sz="2000" dirty="0">
              <a:latin typeface="Century Gothic"/>
              <a:cs typeface="Century Gothic"/>
            </a:endParaRPr>
          </a:p>
        </p:txBody>
      </p:sp>
      <p:sp>
        <p:nvSpPr>
          <p:cNvPr id="4" name="Frame 3"/>
          <p:cNvSpPr/>
          <p:nvPr/>
        </p:nvSpPr>
        <p:spPr>
          <a:xfrm>
            <a:off x="1524000" y="0"/>
            <a:ext cx="9144000" cy="6858000"/>
          </a:xfrm>
          <a:prstGeom prst="frame">
            <a:avLst>
              <a:gd name="adj1" fmla="val 158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110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542</Words>
  <Application>Microsoft Macintosh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Century Gothic</vt:lpstr>
      <vt:lpstr>Comic Sans MS</vt:lpstr>
      <vt:lpstr>Symbol Std</vt:lpstr>
      <vt:lpstr>Office Theme</vt:lpstr>
      <vt:lpstr>PowerPoint Presentation</vt:lpstr>
      <vt:lpstr>PowerPoint Presentation</vt:lpstr>
      <vt:lpstr>PowerPoint Presentation</vt:lpstr>
      <vt:lpstr>PowerPoint Presentation</vt:lpstr>
      <vt:lpstr>Eucharist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Cahill</dc:creator>
  <cp:lastModifiedBy>Jade Cahill</cp:lastModifiedBy>
  <cp:revision>5</cp:revision>
  <dcterms:created xsi:type="dcterms:W3CDTF">2021-02-19T11:38:20Z</dcterms:created>
  <dcterms:modified xsi:type="dcterms:W3CDTF">2021-02-19T12:02:07Z</dcterms:modified>
</cp:coreProperties>
</file>