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1"/>
  </p:notesMasterIdLst>
  <p:handoutMasterIdLst>
    <p:handoutMasterId r:id="rId12"/>
  </p:handoutMasterIdLst>
  <p:sldIdLst>
    <p:sldId id="276" r:id="rId2"/>
    <p:sldId id="264" r:id="rId3"/>
    <p:sldId id="269" r:id="rId4"/>
    <p:sldId id="270" r:id="rId5"/>
    <p:sldId id="271" r:id="rId6"/>
    <p:sldId id="272" r:id="rId7"/>
    <p:sldId id="273" r:id="rId8"/>
    <p:sldId id="277" r:id="rId9"/>
    <p:sldId id="278" r:id="rId1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Sassoon Infant Md" panose="02000603050000020003" pitchFamily="2" charset="0"/>
      <p:regular r:id="rId17"/>
    </p:embeddedFont>
    <p:embeddedFont>
      <p:font typeface="Sassoon Infant Rg" panose="02000803050000020003" pitchFamily="2" charset="0"/>
      <p:regular r:id="rId18"/>
      <p:bold r:id="rId19"/>
      <p: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17" userDrawn="1">
          <p15:clr>
            <a:srgbClr val="A4A3A4"/>
          </p15:clr>
        </p15:guide>
        <p15:guide id="5" orient="horz" pos="3997" userDrawn="1">
          <p15:clr>
            <a:srgbClr val="A4A3A4"/>
          </p15:clr>
        </p15:guide>
        <p15:guide id="6" pos="5443" userDrawn="1">
          <p15:clr>
            <a:srgbClr val="A4A3A4"/>
          </p15:clr>
        </p15:guide>
        <p15:guide id="7" orient="horz" pos="323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59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DDFC"/>
    <a:srgbClr val="80C1EB"/>
    <a:srgbClr val="21A6F9"/>
    <a:srgbClr val="1C1C1C"/>
    <a:srgbClr val="2898A8"/>
    <a:srgbClr val="FEFBDA"/>
    <a:srgbClr val="FFFFE1"/>
    <a:srgbClr val="FDFDFD"/>
    <a:srgbClr val="AD8CC0"/>
    <a:srgbClr val="9901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87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1432" y="176"/>
      </p:cViewPr>
      <p:guideLst>
        <p:guide orient="horz" pos="2160"/>
        <p:guide pos="2880"/>
        <p:guide pos="317"/>
        <p:guide orient="horz" pos="3997"/>
        <p:guide pos="5443"/>
        <p:guide orient="horz" pos="323"/>
        <p:guide pos="476"/>
        <p:guide orient="horz" pos="459"/>
        <p:guide orient="horz" pos="3838"/>
        <p:guide pos="528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29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199" y="1513946"/>
            <a:ext cx="3295652" cy="4882092"/>
          </a:xfrm>
          <a:prstGeom prst="roundRect">
            <a:avLst>
              <a:gd name="adj" fmla="val 1874"/>
            </a:avLst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Insert text here.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7" name="Rectangle 6"/>
          <p:cNvSpPr/>
          <p:nvPr userDrawn="1"/>
        </p:nvSpPr>
        <p:spPr>
          <a:xfrm>
            <a:off x="3752850" y="4616560"/>
            <a:ext cx="2275417" cy="146674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752850" y="3066910"/>
            <a:ext cx="2275417" cy="146011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3752850" y="1513945"/>
            <a:ext cx="2275417" cy="146342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6119282" y="4616560"/>
            <a:ext cx="2275417" cy="146674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6119282" y="3066910"/>
            <a:ext cx="2275417" cy="146011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6119282" y="1513945"/>
            <a:ext cx="2275417" cy="146342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887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/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/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Statement 1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r>
              <a:rPr lang="en-GB" dirty="0"/>
              <a:t>Statement 2</a:t>
            </a:r>
          </a:p>
          <a:p>
            <a:pPr lvl="1"/>
            <a:r>
              <a:rPr lang="en-GB" dirty="0"/>
              <a:t>Sub statement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Statement 1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r>
              <a:rPr lang="en-GB" dirty="0"/>
              <a:t>Statement 2</a:t>
            </a:r>
          </a:p>
          <a:p>
            <a:pPr lvl="1"/>
            <a:r>
              <a:rPr lang="en-GB" dirty="0"/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8" y="1513945"/>
            <a:ext cx="8220075" cy="4882093"/>
          </a:xfrm>
          <a:prstGeom prst="roundRect">
            <a:avLst>
              <a:gd name="adj" fmla="val 1874"/>
            </a:avLst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7" name="Rectangle 6"/>
          <p:cNvSpPr/>
          <p:nvPr userDrawn="1"/>
        </p:nvSpPr>
        <p:spPr>
          <a:xfrm>
            <a:off x="755650" y="1513944"/>
            <a:ext cx="7632700" cy="457888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4002736" y="1721798"/>
            <a:ext cx="4189074" cy="4163173"/>
            <a:chOff x="4002736" y="1701428"/>
            <a:chExt cx="4189074" cy="4163173"/>
          </a:xfrm>
        </p:grpSpPr>
        <p:sp>
          <p:nvSpPr>
            <p:cNvPr id="9" name="Oval 8"/>
            <p:cNvSpPr/>
            <p:nvPr userDrawn="1"/>
          </p:nvSpPr>
          <p:spPr bwMode="auto">
            <a:xfrm>
              <a:off x="4002736" y="1735515"/>
              <a:ext cx="1998662" cy="1997075"/>
            </a:xfrm>
            <a:prstGeom prst="ellipse">
              <a:avLst/>
            </a:prstGeom>
            <a:solidFill>
              <a:srgbClr val="FDF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schemeClr val="tx1"/>
                  </a:solidFill>
                </a:rPr>
                <a:t>Insert text or illustrations here.</a:t>
              </a:r>
            </a:p>
          </p:txBody>
        </p:sp>
        <p:sp>
          <p:nvSpPr>
            <p:cNvPr id="11" name="Oval 10"/>
            <p:cNvSpPr/>
            <p:nvPr userDrawn="1"/>
          </p:nvSpPr>
          <p:spPr bwMode="auto">
            <a:xfrm>
              <a:off x="6193147" y="1701428"/>
              <a:ext cx="1998663" cy="1997075"/>
            </a:xfrm>
            <a:prstGeom prst="ellipse">
              <a:avLst/>
            </a:prstGeom>
            <a:solidFill>
              <a:srgbClr val="FDF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schemeClr val="tx1"/>
                  </a:solidFill>
                </a:rPr>
                <a:t>Insert text or illustrations here.</a:t>
              </a:r>
            </a:p>
          </p:txBody>
        </p:sp>
        <p:sp>
          <p:nvSpPr>
            <p:cNvPr id="12" name="Oval 11"/>
            <p:cNvSpPr/>
            <p:nvPr userDrawn="1"/>
          </p:nvSpPr>
          <p:spPr bwMode="auto">
            <a:xfrm>
              <a:off x="6193147" y="3860054"/>
              <a:ext cx="1997075" cy="1998662"/>
            </a:xfrm>
            <a:prstGeom prst="ellipse">
              <a:avLst/>
            </a:prstGeom>
            <a:solidFill>
              <a:srgbClr val="FDF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schemeClr val="tx1"/>
                  </a:solidFill>
                </a:rPr>
                <a:t>Insert text or illustrations here.</a:t>
              </a:r>
            </a:p>
          </p:txBody>
        </p:sp>
        <p:sp>
          <p:nvSpPr>
            <p:cNvPr id="13" name="Oval 12"/>
            <p:cNvSpPr/>
            <p:nvPr userDrawn="1"/>
          </p:nvSpPr>
          <p:spPr bwMode="auto">
            <a:xfrm>
              <a:off x="4002736" y="3865939"/>
              <a:ext cx="1998663" cy="1998662"/>
            </a:xfrm>
            <a:prstGeom prst="ellipse">
              <a:avLst/>
            </a:prstGeom>
            <a:solidFill>
              <a:srgbClr val="FDF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schemeClr val="tx1"/>
                  </a:solidFill>
                </a:rPr>
                <a:t>Insert text or illustrations here.</a:t>
              </a:r>
            </a:p>
          </p:txBody>
        </p:sp>
      </p:grpSp>
      <p:sp>
        <p:nvSpPr>
          <p:cNvPr id="14" name="Content Placeholder 2"/>
          <p:cNvSpPr>
            <a:spLocks noGrp="1"/>
          </p:cNvSpPr>
          <p:nvPr userDrawn="1">
            <p:ph idx="1" hasCustomPrompt="1"/>
          </p:nvPr>
        </p:nvSpPr>
        <p:spPr>
          <a:xfrm>
            <a:off x="755650" y="1513944"/>
            <a:ext cx="3048958" cy="4578882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Insert text or illustrations here.</a:t>
            </a:r>
          </a:p>
        </p:txBody>
      </p:sp>
    </p:spTree>
    <p:extLst>
      <p:ext uri="{BB962C8B-B14F-4D97-AF65-F5344CB8AC3E}">
        <p14:creationId xmlns:p14="http://schemas.microsoft.com/office/powerpoint/2010/main" val="268757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6" name="Rectangle 5"/>
          <p:cNvSpPr/>
          <p:nvPr userDrawn="1"/>
        </p:nvSpPr>
        <p:spPr>
          <a:xfrm>
            <a:off x="4660233" y="1513945"/>
            <a:ext cx="3691606" cy="45788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tx1"/>
                </a:solidFill>
              </a:rPr>
              <a:t>Insert</a:t>
            </a:r>
            <a:r>
              <a:rPr lang="en-GB" baseline="0" dirty="0">
                <a:solidFill>
                  <a:schemeClr val="tx1"/>
                </a:solidFill>
              </a:rPr>
              <a:t> text or illustrations here.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750885" y="1513945"/>
            <a:ext cx="3821115" cy="1086016"/>
          </a:xfrm>
          <a:prstGeom prst="rect">
            <a:avLst/>
          </a:prstGeom>
          <a:solidFill>
            <a:schemeClr val="accent3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tx1"/>
                </a:solidFill>
              </a:rPr>
              <a:t>Insert</a:t>
            </a:r>
            <a:r>
              <a:rPr lang="en-GB" baseline="0" dirty="0">
                <a:solidFill>
                  <a:schemeClr val="tx1"/>
                </a:solidFill>
              </a:rPr>
              <a:t> text or illustrations here.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750885" y="2678233"/>
            <a:ext cx="3821115" cy="1086016"/>
          </a:xfrm>
          <a:prstGeom prst="rect">
            <a:avLst/>
          </a:prstGeom>
          <a:solidFill>
            <a:schemeClr val="accent3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tx1"/>
                </a:solidFill>
              </a:rPr>
              <a:t>Insert</a:t>
            </a:r>
            <a:r>
              <a:rPr lang="en-GB" baseline="0" dirty="0">
                <a:solidFill>
                  <a:schemeClr val="tx1"/>
                </a:solidFill>
              </a:rPr>
              <a:t> text or illustrations here.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750885" y="3842521"/>
            <a:ext cx="3821115" cy="1086016"/>
          </a:xfrm>
          <a:prstGeom prst="rect">
            <a:avLst/>
          </a:prstGeom>
          <a:solidFill>
            <a:schemeClr val="accent3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tx1"/>
                </a:solidFill>
              </a:rPr>
              <a:t>Insert</a:t>
            </a:r>
            <a:r>
              <a:rPr lang="en-GB" baseline="0" dirty="0">
                <a:solidFill>
                  <a:schemeClr val="tx1"/>
                </a:solidFill>
              </a:rPr>
              <a:t> text or illustrations here.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750885" y="5006809"/>
            <a:ext cx="3821115" cy="1086016"/>
          </a:xfrm>
          <a:prstGeom prst="rect">
            <a:avLst/>
          </a:prstGeom>
          <a:solidFill>
            <a:schemeClr val="accent3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tx1"/>
                </a:solidFill>
              </a:rPr>
              <a:t>Insert</a:t>
            </a:r>
            <a:r>
              <a:rPr lang="en-GB" baseline="0" dirty="0">
                <a:solidFill>
                  <a:schemeClr val="tx1"/>
                </a:solidFill>
              </a:rPr>
              <a:t> text or illustrations here.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184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895600" y="1513944"/>
            <a:ext cx="5492750" cy="287933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tx1"/>
                </a:solidFill>
              </a:rPr>
              <a:t>Insert</a:t>
            </a:r>
            <a:r>
              <a:rPr lang="en-GB" baseline="0" dirty="0">
                <a:solidFill>
                  <a:schemeClr val="tx1"/>
                </a:solidFill>
              </a:rPr>
              <a:t> text or illustrations here.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755650" y="4481513"/>
            <a:ext cx="7632700" cy="161131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tx1"/>
                </a:solidFill>
              </a:rPr>
              <a:t>Insert</a:t>
            </a:r>
            <a:r>
              <a:rPr lang="en-GB" baseline="0" dirty="0">
                <a:solidFill>
                  <a:schemeClr val="tx1"/>
                </a:solidFill>
              </a:rPr>
              <a:t> text or illustrations here.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755650" y="1513944"/>
            <a:ext cx="2036763" cy="287933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Insert</a:t>
            </a:r>
            <a:r>
              <a:rPr lang="en-GB" baseline="0" dirty="0">
                <a:solidFill>
                  <a:schemeClr val="tx1"/>
                </a:solidFill>
              </a:rPr>
              <a:t> text or illustrations here.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567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6" name="Rectangle 5"/>
          <p:cNvSpPr/>
          <p:nvPr userDrawn="1"/>
        </p:nvSpPr>
        <p:spPr>
          <a:xfrm>
            <a:off x="755650" y="1513945"/>
            <a:ext cx="2852738" cy="457888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tx1"/>
                </a:solidFill>
              </a:rPr>
              <a:t>Insert</a:t>
            </a:r>
            <a:r>
              <a:rPr lang="en-GB" baseline="0" dirty="0">
                <a:solidFill>
                  <a:schemeClr val="tx1"/>
                </a:solidFill>
              </a:rPr>
              <a:t> text or illustrations here.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3683001" y="4614279"/>
            <a:ext cx="4705350" cy="147854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tx1"/>
                </a:solidFill>
              </a:rPr>
              <a:t>Insert</a:t>
            </a:r>
            <a:r>
              <a:rPr lang="en-GB" baseline="0" dirty="0">
                <a:solidFill>
                  <a:schemeClr val="tx1"/>
                </a:solidFill>
              </a:rPr>
              <a:t> text or illustrations here.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3683001" y="1519198"/>
            <a:ext cx="4705350" cy="147854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tx1"/>
                </a:solidFill>
              </a:rPr>
              <a:t>Insert</a:t>
            </a:r>
            <a:r>
              <a:rPr lang="en-GB" baseline="0" dirty="0">
                <a:solidFill>
                  <a:schemeClr val="tx1"/>
                </a:solidFill>
              </a:rPr>
              <a:t> text or illustrations here.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3683001" y="3066739"/>
            <a:ext cx="4705350" cy="147854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tx1"/>
                </a:solidFill>
              </a:rPr>
              <a:t>Insert</a:t>
            </a:r>
            <a:r>
              <a:rPr lang="en-GB" baseline="0" dirty="0">
                <a:solidFill>
                  <a:schemeClr val="tx1"/>
                </a:solidFill>
              </a:rPr>
              <a:t> text or illustrations here.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622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6" name="Rectangle 5"/>
          <p:cNvSpPr/>
          <p:nvPr userDrawn="1"/>
        </p:nvSpPr>
        <p:spPr>
          <a:xfrm>
            <a:off x="4612104" y="1513946"/>
            <a:ext cx="3776245" cy="281583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tx1"/>
                </a:solidFill>
              </a:rPr>
              <a:t>Insert</a:t>
            </a:r>
            <a:r>
              <a:rPr lang="en-GB" baseline="0" dirty="0">
                <a:solidFill>
                  <a:schemeClr val="tx1"/>
                </a:solidFill>
              </a:rPr>
              <a:t> text or illustrations here.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755650" y="4418013"/>
            <a:ext cx="7632700" cy="16748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tx1"/>
                </a:solidFill>
              </a:rPr>
              <a:t>Insert</a:t>
            </a:r>
            <a:r>
              <a:rPr lang="en-GB" baseline="0" dirty="0">
                <a:solidFill>
                  <a:schemeClr val="tx1"/>
                </a:solidFill>
              </a:rPr>
              <a:t> text or illustrations here.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755650" y="1513945"/>
            <a:ext cx="1835150" cy="281583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tx1"/>
                </a:solidFill>
              </a:rPr>
              <a:t>Insert</a:t>
            </a:r>
            <a:r>
              <a:rPr lang="en-GB" baseline="0" dirty="0">
                <a:solidFill>
                  <a:schemeClr val="tx1"/>
                </a:solidFill>
              </a:rPr>
              <a:t> text or illustrations here.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2683877" y="1513945"/>
            <a:ext cx="1835150" cy="281583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tx1"/>
                </a:solidFill>
              </a:rPr>
              <a:t>Insert</a:t>
            </a:r>
            <a:r>
              <a:rPr lang="en-GB" baseline="0" dirty="0">
                <a:solidFill>
                  <a:schemeClr val="tx1"/>
                </a:solidFill>
              </a:rPr>
              <a:t> text or illustrations here.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484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198" y="1503759"/>
            <a:ext cx="8220075" cy="946946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Insert text here.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6" name="Rectangle 5"/>
          <p:cNvSpPr/>
          <p:nvPr userDrawn="1"/>
        </p:nvSpPr>
        <p:spPr>
          <a:xfrm>
            <a:off x="503238" y="2481263"/>
            <a:ext cx="8137525" cy="2587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Insert text or illustrations</a:t>
            </a:r>
            <a:r>
              <a:rPr lang="en-GB" baseline="0" dirty="0">
                <a:solidFill>
                  <a:schemeClr val="tx1"/>
                </a:solidFill>
              </a:rPr>
              <a:t> here.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61962" y="5099446"/>
            <a:ext cx="8220075" cy="946946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2403606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sp>
        <p:nvSpPr>
          <p:cNvPr id="18" name="Rounded Rectangle 17"/>
          <p:cNvSpPr/>
          <p:nvPr userDrawn="1"/>
        </p:nvSpPr>
        <p:spPr>
          <a:xfrm>
            <a:off x="760416" y="4340225"/>
            <a:ext cx="2468893" cy="1752600"/>
          </a:xfrm>
          <a:prstGeom prst="roundRect">
            <a:avLst>
              <a:gd name="adj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Insert text or illustrations here.</a:t>
            </a:r>
          </a:p>
        </p:txBody>
      </p:sp>
      <p:sp>
        <p:nvSpPr>
          <p:cNvPr id="19" name="Rounded Rectangle 18"/>
          <p:cNvSpPr/>
          <p:nvPr userDrawn="1"/>
        </p:nvSpPr>
        <p:spPr>
          <a:xfrm>
            <a:off x="3337553" y="4340225"/>
            <a:ext cx="2468893" cy="1752600"/>
          </a:xfrm>
          <a:prstGeom prst="roundRect">
            <a:avLst>
              <a:gd name="adj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tx1"/>
                </a:solidFill>
              </a:rPr>
              <a:t>Insert text or illustrations here.</a:t>
            </a:r>
          </a:p>
        </p:txBody>
      </p:sp>
      <p:sp>
        <p:nvSpPr>
          <p:cNvPr id="20" name="Rounded Rectangle 19"/>
          <p:cNvSpPr/>
          <p:nvPr userDrawn="1"/>
        </p:nvSpPr>
        <p:spPr>
          <a:xfrm>
            <a:off x="5914690" y="4340225"/>
            <a:ext cx="2468893" cy="1752600"/>
          </a:xfrm>
          <a:prstGeom prst="roundRect">
            <a:avLst>
              <a:gd name="adj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tx1"/>
                </a:solidFill>
              </a:rPr>
              <a:t>Insert text or illustrations here.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6" name="Rounded Rectangle 5"/>
          <p:cNvSpPr/>
          <p:nvPr userDrawn="1"/>
        </p:nvSpPr>
        <p:spPr>
          <a:xfrm>
            <a:off x="755650" y="2494138"/>
            <a:ext cx="2468893" cy="1752600"/>
          </a:xfrm>
          <a:prstGeom prst="roundRect">
            <a:avLst>
              <a:gd name="adj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Insert text or illustrations here.</a:t>
            </a:r>
          </a:p>
        </p:txBody>
      </p:sp>
      <p:sp>
        <p:nvSpPr>
          <p:cNvPr id="9" name="Rounded Rectangle 8"/>
          <p:cNvSpPr/>
          <p:nvPr userDrawn="1"/>
        </p:nvSpPr>
        <p:spPr>
          <a:xfrm>
            <a:off x="3332787" y="2494138"/>
            <a:ext cx="2468893" cy="1752600"/>
          </a:xfrm>
          <a:prstGeom prst="roundRect">
            <a:avLst>
              <a:gd name="adj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tx1"/>
                </a:solidFill>
              </a:rPr>
              <a:t>Insert text or illustrations here.</a:t>
            </a:r>
          </a:p>
        </p:txBody>
      </p:sp>
      <p:sp>
        <p:nvSpPr>
          <p:cNvPr id="11" name="Rounded Rectangle 10"/>
          <p:cNvSpPr/>
          <p:nvPr userDrawn="1"/>
        </p:nvSpPr>
        <p:spPr>
          <a:xfrm>
            <a:off x="5909924" y="2494138"/>
            <a:ext cx="2468893" cy="1752600"/>
          </a:xfrm>
          <a:prstGeom prst="roundRect">
            <a:avLst>
              <a:gd name="adj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tx1"/>
                </a:solidFill>
              </a:rPr>
              <a:t>Insert text or illustrations here.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198" y="1500011"/>
            <a:ext cx="8220075" cy="967318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4111493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71" r:id="rId4"/>
    <p:sldLayoutId id="2147483667" r:id="rId5"/>
    <p:sldLayoutId id="2147483668" r:id="rId6"/>
    <p:sldLayoutId id="2147483669" r:id="rId7"/>
    <p:sldLayoutId id="2147483670" r:id="rId8"/>
    <p:sldLayoutId id="2147483673" r:id="rId9"/>
    <p:sldLayoutId id="2147483674" r:id="rId10"/>
    <p:sldLayoutId id="2147483663" r:id="rId11"/>
    <p:sldLayoutId id="214748366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1C1C1C"/>
          </a:solidFill>
          <a:latin typeface="Sassoon Infant Md" panose="02000603050000020003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9871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White box"/>
          <p:cNvSpPr/>
          <p:nvPr/>
        </p:nvSpPr>
        <p:spPr>
          <a:xfrm>
            <a:off x="4478811" y="2960938"/>
            <a:ext cx="351693" cy="35169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9" name="Final Answer"/>
          <p:cNvSpPr txBox="1"/>
          <p:nvPr/>
        </p:nvSpPr>
        <p:spPr>
          <a:xfrm>
            <a:off x="5327852" y="917970"/>
            <a:ext cx="779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/>
              <a:t>24</a:t>
            </a:r>
          </a:p>
        </p:txBody>
      </p:sp>
      <p:sp>
        <p:nvSpPr>
          <p:cNvPr id="30" name="Great!"/>
          <p:cNvSpPr txBox="1"/>
          <p:nvPr/>
        </p:nvSpPr>
        <p:spPr>
          <a:xfrm>
            <a:off x="844580" y="4477628"/>
            <a:ext cx="7632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+mj-lt"/>
              </a:rPr>
              <a:t>Great!</a:t>
            </a:r>
          </a:p>
        </p:txBody>
      </p:sp>
      <p:sp>
        <p:nvSpPr>
          <p:cNvPr id="2" name="3rd Q"/>
          <p:cNvSpPr txBox="1"/>
          <p:nvPr/>
        </p:nvSpPr>
        <p:spPr>
          <a:xfrm>
            <a:off x="755650" y="4452277"/>
            <a:ext cx="7632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+mj-lt"/>
              </a:rPr>
              <a:t>How many 2’s are there in 8?</a:t>
            </a:r>
          </a:p>
        </p:txBody>
      </p:sp>
      <p:sp>
        <p:nvSpPr>
          <p:cNvPr id="26" name="How many are left over?"/>
          <p:cNvSpPr txBox="1"/>
          <p:nvPr/>
        </p:nvSpPr>
        <p:spPr>
          <a:xfrm>
            <a:off x="755650" y="4475045"/>
            <a:ext cx="7632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+mj-lt"/>
              </a:rPr>
              <a:t>How many are left over?</a:t>
            </a:r>
          </a:p>
        </p:txBody>
      </p:sp>
      <p:sp>
        <p:nvSpPr>
          <p:cNvPr id="28" name="1st Q"/>
          <p:cNvSpPr txBox="1"/>
          <p:nvPr/>
        </p:nvSpPr>
        <p:spPr>
          <a:xfrm>
            <a:off x="751287" y="4459077"/>
            <a:ext cx="7632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+mj-lt"/>
              </a:rPr>
              <a:t>How many 2s are there in 4?</a:t>
            </a:r>
          </a:p>
        </p:txBody>
      </p:sp>
      <p:sp>
        <p:nvSpPr>
          <p:cNvPr id="21" name="2nd Answer box"/>
          <p:cNvSpPr/>
          <p:nvPr/>
        </p:nvSpPr>
        <p:spPr>
          <a:xfrm>
            <a:off x="4660930" y="1900763"/>
            <a:ext cx="880331" cy="880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000" b="1" dirty="0">
              <a:solidFill>
                <a:schemeClr val="tx1"/>
              </a:solidFill>
            </a:endParaRPr>
          </a:p>
        </p:txBody>
      </p:sp>
      <p:sp>
        <p:nvSpPr>
          <p:cNvPr id="34" name="2nd answer blue box"/>
          <p:cNvSpPr txBox="1"/>
          <p:nvPr/>
        </p:nvSpPr>
        <p:spPr>
          <a:xfrm>
            <a:off x="4722626" y="1863321"/>
            <a:ext cx="7631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4</a:t>
            </a:r>
          </a:p>
        </p:txBody>
      </p:sp>
      <p:sp>
        <p:nvSpPr>
          <p:cNvPr id="20" name="1st Answer box"/>
          <p:cNvSpPr/>
          <p:nvPr/>
        </p:nvSpPr>
        <p:spPr>
          <a:xfrm>
            <a:off x="3675852" y="1900762"/>
            <a:ext cx="880331" cy="880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000" b="1" dirty="0">
              <a:solidFill>
                <a:schemeClr val="tx1"/>
              </a:solidFill>
            </a:endParaRPr>
          </a:p>
        </p:txBody>
      </p:sp>
      <p:sp>
        <p:nvSpPr>
          <p:cNvPr id="33" name="First answer"/>
          <p:cNvSpPr txBox="1"/>
          <p:nvPr/>
        </p:nvSpPr>
        <p:spPr>
          <a:xfrm>
            <a:off x="3748269" y="1863321"/>
            <a:ext cx="7631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2</a:t>
            </a:r>
          </a:p>
        </p:txBody>
      </p:sp>
      <p:sp>
        <p:nvSpPr>
          <p:cNvPr id="17" name="2nd Division box"/>
          <p:cNvSpPr txBox="1"/>
          <p:nvPr/>
        </p:nvSpPr>
        <p:spPr>
          <a:xfrm>
            <a:off x="4710063" y="2952063"/>
            <a:ext cx="7631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8</a:t>
            </a:r>
          </a:p>
        </p:txBody>
      </p:sp>
      <p:sp>
        <p:nvSpPr>
          <p:cNvPr id="13" name="1st Division box"/>
          <p:cNvSpPr txBox="1"/>
          <p:nvPr/>
        </p:nvSpPr>
        <p:spPr>
          <a:xfrm>
            <a:off x="3715641" y="2952063"/>
            <a:ext cx="7631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4</a:t>
            </a:r>
          </a:p>
        </p:txBody>
      </p:sp>
      <p:sp>
        <p:nvSpPr>
          <p:cNvPr id="18" name="First number"/>
          <p:cNvSpPr txBox="1"/>
          <p:nvPr/>
        </p:nvSpPr>
        <p:spPr>
          <a:xfrm>
            <a:off x="2665472" y="2952063"/>
            <a:ext cx="7631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2</a:t>
            </a:r>
          </a:p>
        </p:txBody>
      </p:sp>
      <p:grpSp>
        <p:nvGrpSpPr>
          <p:cNvPr id="31" name="Division Lines"/>
          <p:cNvGrpSpPr/>
          <p:nvPr/>
        </p:nvGrpSpPr>
        <p:grpSpPr>
          <a:xfrm>
            <a:off x="3555010" y="2846754"/>
            <a:ext cx="2025254" cy="1164492"/>
            <a:chOff x="3555010" y="2846754"/>
            <a:chExt cx="2025254" cy="1164492"/>
          </a:xfrm>
        </p:grpSpPr>
        <p:cxnSp>
          <p:nvCxnSpPr>
            <p:cNvPr id="4" name="Straight Connector 3"/>
            <p:cNvCxnSpPr/>
            <p:nvPr/>
          </p:nvCxnSpPr>
          <p:spPr>
            <a:xfrm flipV="1">
              <a:off x="3576337" y="2846754"/>
              <a:ext cx="0" cy="1164492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555010" y="2870443"/>
              <a:ext cx="2025254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op Question"/>
          <p:cNvSpPr txBox="1"/>
          <p:nvPr/>
        </p:nvSpPr>
        <p:spPr>
          <a:xfrm>
            <a:off x="503238" y="922215"/>
            <a:ext cx="7632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/>
              <a:t>48 ÷ 2 =  </a:t>
            </a:r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9" grpId="0"/>
      <p:bldP spid="30" grpId="0"/>
      <p:bldP spid="2" grpId="0"/>
      <p:bldP spid="2" grpId="1"/>
      <p:bldP spid="26" grpId="0"/>
      <p:bldP spid="26" grpId="1"/>
      <p:bldP spid="28" grpId="0"/>
      <p:bldP spid="28" grpId="1"/>
      <p:bldP spid="21" grpId="0" animBg="1"/>
      <p:bldP spid="34" grpId="0"/>
      <p:bldP spid="20" grpId="0" animBg="1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White box"/>
          <p:cNvSpPr/>
          <p:nvPr/>
        </p:nvSpPr>
        <p:spPr>
          <a:xfrm>
            <a:off x="4478811" y="2960938"/>
            <a:ext cx="351693" cy="35169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Great!"/>
          <p:cNvSpPr txBox="1"/>
          <p:nvPr/>
        </p:nvSpPr>
        <p:spPr>
          <a:xfrm>
            <a:off x="844580" y="4477628"/>
            <a:ext cx="7632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+mj-lt"/>
              </a:rPr>
              <a:t>Great!</a:t>
            </a:r>
          </a:p>
        </p:txBody>
      </p:sp>
      <p:sp>
        <p:nvSpPr>
          <p:cNvPr id="2" name="3rd Q"/>
          <p:cNvSpPr txBox="1"/>
          <p:nvPr/>
        </p:nvSpPr>
        <p:spPr>
          <a:xfrm>
            <a:off x="755650" y="4458038"/>
            <a:ext cx="7632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+mj-lt"/>
              </a:rPr>
              <a:t>How many 2’s are there in 16?</a:t>
            </a:r>
          </a:p>
        </p:txBody>
      </p:sp>
      <p:sp>
        <p:nvSpPr>
          <p:cNvPr id="26" name="How many are left over?"/>
          <p:cNvSpPr txBox="1"/>
          <p:nvPr/>
        </p:nvSpPr>
        <p:spPr>
          <a:xfrm>
            <a:off x="755650" y="4475045"/>
            <a:ext cx="7632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+mj-lt"/>
              </a:rPr>
              <a:t>How many are left over?</a:t>
            </a:r>
          </a:p>
        </p:txBody>
      </p:sp>
      <p:sp>
        <p:nvSpPr>
          <p:cNvPr id="28" name="1st Q"/>
          <p:cNvSpPr txBox="1"/>
          <p:nvPr/>
        </p:nvSpPr>
        <p:spPr>
          <a:xfrm>
            <a:off x="751287" y="4458038"/>
            <a:ext cx="7632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+mj-lt"/>
              </a:rPr>
              <a:t>How many 2s are there in 7?</a:t>
            </a:r>
          </a:p>
        </p:txBody>
      </p:sp>
      <p:sp>
        <p:nvSpPr>
          <p:cNvPr id="21" name="2nd Answer box"/>
          <p:cNvSpPr/>
          <p:nvPr/>
        </p:nvSpPr>
        <p:spPr>
          <a:xfrm>
            <a:off x="4660930" y="1900763"/>
            <a:ext cx="880331" cy="880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000" b="1" dirty="0">
              <a:solidFill>
                <a:schemeClr val="tx1"/>
              </a:solidFill>
            </a:endParaRPr>
          </a:p>
        </p:txBody>
      </p:sp>
      <p:sp>
        <p:nvSpPr>
          <p:cNvPr id="34" name="2nd answer blue box"/>
          <p:cNvSpPr txBox="1"/>
          <p:nvPr/>
        </p:nvSpPr>
        <p:spPr>
          <a:xfrm>
            <a:off x="4722626" y="1863321"/>
            <a:ext cx="7631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8</a:t>
            </a:r>
          </a:p>
        </p:txBody>
      </p:sp>
      <p:sp>
        <p:nvSpPr>
          <p:cNvPr id="20" name="1st Answer box"/>
          <p:cNvSpPr/>
          <p:nvPr/>
        </p:nvSpPr>
        <p:spPr>
          <a:xfrm>
            <a:off x="3675852" y="1900762"/>
            <a:ext cx="880331" cy="880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000" b="1" dirty="0">
              <a:solidFill>
                <a:schemeClr val="tx1"/>
              </a:solidFill>
            </a:endParaRPr>
          </a:p>
        </p:txBody>
      </p:sp>
      <p:sp>
        <p:nvSpPr>
          <p:cNvPr id="33" name="First answer"/>
          <p:cNvSpPr txBox="1"/>
          <p:nvPr/>
        </p:nvSpPr>
        <p:spPr>
          <a:xfrm>
            <a:off x="3748269" y="1863321"/>
            <a:ext cx="7631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3</a:t>
            </a:r>
          </a:p>
        </p:txBody>
      </p:sp>
      <p:sp>
        <p:nvSpPr>
          <p:cNvPr id="32" name="Left over Number"/>
          <p:cNvSpPr txBox="1"/>
          <p:nvPr/>
        </p:nvSpPr>
        <p:spPr>
          <a:xfrm>
            <a:off x="4511439" y="2973861"/>
            <a:ext cx="286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1</a:t>
            </a:r>
          </a:p>
        </p:txBody>
      </p:sp>
      <p:sp>
        <p:nvSpPr>
          <p:cNvPr id="17" name="2nd Division box"/>
          <p:cNvSpPr txBox="1"/>
          <p:nvPr/>
        </p:nvSpPr>
        <p:spPr>
          <a:xfrm>
            <a:off x="4710063" y="2952063"/>
            <a:ext cx="7631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6</a:t>
            </a:r>
          </a:p>
        </p:txBody>
      </p:sp>
      <p:sp>
        <p:nvSpPr>
          <p:cNvPr id="13" name="1st Division box"/>
          <p:cNvSpPr txBox="1"/>
          <p:nvPr/>
        </p:nvSpPr>
        <p:spPr>
          <a:xfrm>
            <a:off x="3715641" y="2952063"/>
            <a:ext cx="7631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7</a:t>
            </a:r>
          </a:p>
        </p:txBody>
      </p:sp>
      <p:sp>
        <p:nvSpPr>
          <p:cNvPr id="18" name="First number"/>
          <p:cNvSpPr txBox="1"/>
          <p:nvPr/>
        </p:nvSpPr>
        <p:spPr>
          <a:xfrm>
            <a:off x="2665472" y="2952063"/>
            <a:ext cx="7631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2</a:t>
            </a:r>
          </a:p>
        </p:txBody>
      </p:sp>
      <p:grpSp>
        <p:nvGrpSpPr>
          <p:cNvPr id="31" name="Division Lines"/>
          <p:cNvGrpSpPr/>
          <p:nvPr/>
        </p:nvGrpSpPr>
        <p:grpSpPr>
          <a:xfrm>
            <a:off x="3555010" y="2846754"/>
            <a:ext cx="2025254" cy="1164492"/>
            <a:chOff x="3555010" y="2846754"/>
            <a:chExt cx="2025254" cy="1164492"/>
          </a:xfrm>
        </p:grpSpPr>
        <p:cxnSp>
          <p:nvCxnSpPr>
            <p:cNvPr id="4" name="Straight Connector 3"/>
            <p:cNvCxnSpPr/>
            <p:nvPr/>
          </p:nvCxnSpPr>
          <p:spPr>
            <a:xfrm flipV="1">
              <a:off x="3576337" y="2846754"/>
              <a:ext cx="0" cy="1164492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555010" y="2870443"/>
              <a:ext cx="2025254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op Question"/>
          <p:cNvSpPr txBox="1"/>
          <p:nvPr/>
        </p:nvSpPr>
        <p:spPr>
          <a:xfrm>
            <a:off x="503238" y="922215"/>
            <a:ext cx="7632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/>
              <a:t>76 ÷ 2 =  </a:t>
            </a:r>
          </a:p>
        </p:txBody>
      </p:sp>
      <p:sp>
        <p:nvSpPr>
          <p:cNvPr id="29" name="Final Answer"/>
          <p:cNvSpPr txBox="1"/>
          <p:nvPr/>
        </p:nvSpPr>
        <p:spPr>
          <a:xfrm>
            <a:off x="5327852" y="917970"/>
            <a:ext cx="779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/>
              <a:t>38</a:t>
            </a:r>
          </a:p>
        </p:txBody>
      </p:sp>
    </p:spTree>
    <p:extLst>
      <p:ext uri="{BB962C8B-B14F-4D97-AF65-F5344CB8AC3E}">
        <p14:creationId xmlns:p14="http://schemas.microsoft.com/office/powerpoint/2010/main" val="422639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0" grpId="0"/>
      <p:bldP spid="2" grpId="0"/>
      <p:bldP spid="2" grpId="1"/>
      <p:bldP spid="26" grpId="0"/>
      <p:bldP spid="26" grpId="1"/>
      <p:bldP spid="28" grpId="0"/>
      <p:bldP spid="28" grpId="1"/>
      <p:bldP spid="21" grpId="0" animBg="1"/>
      <p:bldP spid="34" grpId="0"/>
      <p:bldP spid="20" grpId="0" animBg="1"/>
      <p:bldP spid="33" grpId="0"/>
      <p:bldP spid="32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White box"/>
          <p:cNvSpPr/>
          <p:nvPr/>
        </p:nvSpPr>
        <p:spPr>
          <a:xfrm>
            <a:off x="4478811" y="2960938"/>
            <a:ext cx="351693" cy="35169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Great!"/>
          <p:cNvSpPr txBox="1"/>
          <p:nvPr/>
        </p:nvSpPr>
        <p:spPr>
          <a:xfrm>
            <a:off x="844580" y="4477628"/>
            <a:ext cx="7632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+mj-lt"/>
              </a:rPr>
              <a:t>Great!</a:t>
            </a:r>
          </a:p>
        </p:txBody>
      </p:sp>
      <p:sp>
        <p:nvSpPr>
          <p:cNvPr id="2" name="3rd Q"/>
          <p:cNvSpPr txBox="1"/>
          <p:nvPr/>
        </p:nvSpPr>
        <p:spPr>
          <a:xfrm>
            <a:off x="755650" y="4464202"/>
            <a:ext cx="7632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+mj-lt"/>
              </a:rPr>
              <a:t>How many 5’s are there in 15?</a:t>
            </a:r>
          </a:p>
        </p:txBody>
      </p:sp>
      <p:sp>
        <p:nvSpPr>
          <p:cNvPr id="26" name="How many are left over?"/>
          <p:cNvSpPr txBox="1"/>
          <p:nvPr/>
        </p:nvSpPr>
        <p:spPr>
          <a:xfrm>
            <a:off x="755650" y="4475045"/>
            <a:ext cx="7632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+mj-lt"/>
              </a:rPr>
              <a:t>How many are left over?</a:t>
            </a:r>
          </a:p>
        </p:txBody>
      </p:sp>
      <p:sp>
        <p:nvSpPr>
          <p:cNvPr id="28" name="1st Q"/>
          <p:cNvSpPr txBox="1"/>
          <p:nvPr/>
        </p:nvSpPr>
        <p:spPr>
          <a:xfrm>
            <a:off x="751287" y="4472742"/>
            <a:ext cx="7632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+mj-lt"/>
              </a:rPr>
              <a:t>How many 5s are there in 6?</a:t>
            </a:r>
          </a:p>
        </p:txBody>
      </p:sp>
      <p:sp>
        <p:nvSpPr>
          <p:cNvPr id="21" name="2nd Answer box"/>
          <p:cNvSpPr/>
          <p:nvPr/>
        </p:nvSpPr>
        <p:spPr>
          <a:xfrm>
            <a:off x="4660930" y="1900763"/>
            <a:ext cx="880331" cy="880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000" b="1" dirty="0">
              <a:solidFill>
                <a:schemeClr val="tx1"/>
              </a:solidFill>
            </a:endParaRPr>
          </a:p>
        </p:txBody>
      </p:sp>
      <p:sp>
        <p:nvSpPr>
          <p:cNvPr id="34" name="2nd answer blue box"/>
          <p:cNvSpPr txBox="1"/>
          <p:nvPr/>
        </p:nvSpPr>
        <p:spPr>
          <a:xfrm>
            <a:off x="4722626" y="1863321"/>
            <a:ext cx="7631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3</a:t>
            </a:r>
          </a:p>
        </p:txBody>
      </p:sp>
      <p:sp>
        <p:nvSpPr>
          <p:cNvPr id="20" name="1st Answer box"/>
          <p:cNvSpPr/>
          <p:nvPr/>
        </p:nvSpPr>
        <p:spPr>
          <a:xfrm>
            <a:off x="3675852" y="1900762"/>
            <a:ext cx="880331" cy="880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000" b="1" dirty="0">
              <a:solidFill>
                <a:schemeClr val="tx1"/>
              </a:solidFill>
            </a:endParaRPr>
          </a:p>
        </p:txBody>
      </p:sp>
      <p:sp>
        <p:nvSpPr>
          <p:cNvPr id="33" name="First answer"/>
          <p:cNvSpPr txBox="1"/>
          <p:nvPr/>
        </p:nvSpPr>
        <p:spPr>
          <a:xfrm>
            <a:off x="3748269" y="1863321"/>
            <a:ext cx="7631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1</a:t>
            </a:r>
          </a:p>
        </p:txBody>
      </p:sp>
      <p:sp>
        <p:nvSpPr>
          <p:cNvPr id="32" name="Left over Number"/>
          <p:cNvSpPr txBox="1"/>
          <p:nvPr/>
        </p:nvSpPr>
        <p:spPr>
          <a:xfrm>
            <a:off x="4511439" y="2973861"/>
            <a:ext cx="286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1</a:t>
            </a:r>
          </a:p>
        </p:txBody>
      </p:sp>
      <p:sp>
        <p:nvSpPr>
          <p:cNvPr id="17" name="2nd Division box"/>
          <p:cNvSpPr txBox="1"/>
          <p:nvPr/>
        </p:nvSpPr>
        <p:spPr>
          <a:xfrm>
            <a:off x="4710063" y="2952063"/>
            <a:ext cx="7631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5</a:t>
            </a:r>
          </a:p>
        </p:txBody>
      </p:sp>
      <p:sp>
        <p:nvSpPr>
          <p:cNvPr id="13" name="1st Division box"/>
          <p:cNvSpPr txBox="1"/>
          <p:nvPr/>
        </p:nvSpPr>
        <p:spPr>
          <a:xfrm>
            <a:off x="3715641" y="2952063"/>
            <a:ext cx="7631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6</a:t>
            </a:r>
          </a:p>
        </p:txBody>
      </p:sp>
      <p:sp>
        <p:nvSpPr>
          <p:cNvPr id="18" name="First number"/>
          <p:cNvSpPr txBox="1"/>
          <p:nvPr/>
        </p:nvSpPr>
        <p:spPr>
          <a:xfrm>
            <a:off x="2665472" y="2952063"/>
            <a:ext cx="7631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5</a:t>
            </a:r>
          </a:p>
        </p:txBody>
      </p:sp>
      <p:grpSp>
        <p:nvGrpSpPr>
          <p:cNvPr id="31" name="Division Lines"/>
          <p:cNvGrpSpPr/>
          <p:nvPr/>
        </p:nvGrpSpPr>
        <p:grpSpPr>
          <a:xfrm>
            <a:off x="3555010" y="2846754"/>
            <a:ext cx="2025254" cy="1164492"/>
            <a:chOff x="3555010" y="2846754"/>
            <a:chExt cx="2025254" cy="1164492"/>
          </a:xfrm>
        </p:grpSpPr>
        <p:cxnSp>
          <p:nvCxnSpPr>
            <p:cNvPr id="4" name="Straight Connector 3"/>
            <p:cNvCxnSpPr/>
            <p:nvPr/>
          </p:nvCxnSpPr>
          <p:spPr>
            <a:xfrm flipV="1">
              <a:off x="3576337" y="2846754"/>
              <a:ext cx="0" cy="1164492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555010" y="2870443"/>
              <a:ext cx="2025254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op Question"/>
          <p:cNvSpPr txBox="1"/>
          <p:nvPr/>
        </p:nvSpPr>
        <p:spPr>
          <a:xfrm>
            <a:off x="503238" y="922215"/>
            <a:ext cx="7632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/>
              <a:t>65 ÷ 5 =  </a:t>
            </a:r>
          </a:p>
        </p:txBody>
      </p:sp>
      <p:sp>
        <p:nvSpPr>
          <p:cNvPr id="29" name="Final Answer"/>
          <p:cNvSpPr txBox="1"/>
          <p:nvPr/>
        </p:nvSpPr>
        <p:spPr>
          <a:xfrm>
            <a:off x="5327852" y="917970"/>
            <a:ext cx="779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00643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0" grpId="0"/>
      <p:bldP spid="2" grpId="0"/>
      <p:bldP spid="2" grpId="1"/>
      <p:bldP spid="26" grpId="0"/>
      <p:bldP spid="26" grpId="1"/>
      <p:bldP spid="28" grpId="0"/>
      <p:bldP spid="28" grpId="1"/>
      <p:bldP spid="21" grpId="0" animBg="1"/>
      <p:bldP spid="34" grpId="0"/>
      <p:bldP spid="20" grpId="0" animBg="1"/>
      <p:bldP spid="33" grpId="0"/>
      <p:bldP spid="32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White box"/>
          <p:cNvSpPr/>
          <p:nvPr/>
        </p:nvSpPr>
        <p:spPr>
          <a:xfrm>
            <a:off x="4478811" y="2960938"/>
            <a:ext cx="351693" cy="35169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Great!"/>
          <p:cNvSpPr txBox="1"/>
          <p:nvPr/>
        </p:nvSpPr>
        <p:spPr>
          <a:xfrm>
            <a:off x="844580" y="4477628"/>
            <a:ext cx="7632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+mj-lt"/>
              </a:rPr>
              <a:t>Great!</a:t>
            </a:r>
          </a:p>
        </p:txBody>
      </p:sp>
      <p:sp>
        <p:nvSpPr>
          <p:cNvPr id="2" name="3rd Q"/>
          <p:cNvSpPr txBox="1"/>
          <p:nvPr/>
        </p:nvSpPr>
        <p:spPr>
          <a:xfrm>
            <a:off x="755650" y="4475045"/>
            <a:ext cx="7632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+mj-lt"/>
              </a:rPr>
              <a:t>How many 5’s are there in 40?</a:t>
            </a:r>
          </a:p>
        </p:txBody>
      </p:sp>
      <p:sp>
        <p:nvSpPr>
          <p:cNvPr id="26" name="How many are left over?"/>
          <p:cNvSpPr txBox="1"/>
          <p:nvPr/>
        </p:nvSpPr>
        <p:spPr>
          <a:xfrm>
            <a:off x="755650" y="4475045"/>
            <a:ext cx="7632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+mj-lt"/>
              </a:rPr>
              <a:t>How many are left over?</a:t>
            </a:r>
          </a:p>
        </p:txBody>
      </p:sp>
      <p:sp>
        <p:nvSpPr>
          <p:cNvPr id="28" name="1st Q"/>
          <p:cNvSpPr txBox="1"/>
          <p:nvPr/>
        </p:nvSpPr>
        <p:spPr>
          <a:xfrm>
            <a:off x="751287" y="4464202"/>
            <a:ext cx="7632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+mj-lt"/>
              </a:rPr>
              <a:t>How many 5s are there in 9?</a:t>
            </a:r>
          </a:p>
        </p:txBody>
      </p:sp>
      <p:sp>
        <p:nvSpPr>
          <p:cNvPr id="21" name="2nd Answer box"/>
          <p:cNvSpPr/>
          <p:nvPr/>
        </p:nvSpPr>
        <p:spPr>
          <a:xfrm>
            <a:off x="4660930" y="1900763"/>
            <a:ext cx="880331" cy="880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000" b="1" dirty="0">
              <a:solidFill>
                <a:schemeClr val="tx1"/>
              </a:solidFill>
            </a:endParaRPr>
          </a:p>
        </p:txBody>
      </p:sp>
      <p:sp>
        <p:nvSpPr>
          <p:cNvPr id="34" name="2nd answer blue box"/>
          <p:cNvSpPr txBox="1"/>
          <p:nvPr/>
        </p:nvSpPr>
        <p:spPr>
          <a:xfrm>
            <a:off x="4722626" y="1863321"/>
            <a:ext cx="7631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8</a:t>
            </a:r>
          </a:p>
        </p:txBody>
      </p:sp>
      <p:sp>
        <p:nvSpPr>
          <p:cNvPr id="20" name="1st Answer box"/>
          <p:cNvSpPr/>
          <p:nvPr/>
        </p:nvSpPr>
        <p:spPr>
          <a:xfrm>
            <a:off x="3675852" y="1900762"/>
            <a:ext cx="880331" cy="880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000" b="1" dirty="0">
              <a:solidFill>
                <a:schemeClr val="tx1"/>
              </a:solidFill>
            </a:endParaRPr>
          </a:p>
        </p:txBody>
      </p:sp>
      <p:sp>
        <p:nvSpPr>
          <p:cNvPr id="33" name="First answer"/>
          <p:cNvSpPr txBox="1"/>
          <p:nvPr/>
        </p:nvSpPr>
        <p:spPr>
          <a:xfrm>
            <a:off x="3748269" y="1863321"/>
            <a:ext cx="7631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1</a:t>
            </a:r>
          </a:p>
        </p:txBody>
      </p:sp>
      <p:sp>
        <p:nvSpPr>
          <p:cNvPr id="32" name="Left over Number"/>
          <p:cNvSpPr txBox="1"/>
          <p:nvPr/>
        </p:nvSpPr>
        <p:spPr>
          <a:xfrm>
            <a:off x="4511439" y="2973861"/>
            <a:ext cx="286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4</a:t>
            </a:r>
          </a:p>
        </p:txBody>
      </p:sp>
      <p:sp>
        <p:nvSpPr>
          <p:cNvPr id="17" name="2nd Division box"/>
          <p:cNvSpPr txBox="1"/>
          <p:nvPr/>
        </p:nvSpPr>
        <p:spPr>
          <a:xfrm>
            <a:off x="4710063" y="2952063"/>
            <a:ext cx="7631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0</a:t>
            </a:r>
          </a:p>
        </p:txBody>
      </p:sp>
      <p:sp>
        <p:nvSpPr>
          <p:cNvPr id="13" name="1st Division box"/>
          <p:cNvSpPr txBox="1"/>
          <p:nvPr/>
        </p:nvSpPr>
        <p:spPr>
          <a:xfrm>
            <a:off x="3715641" y="2952063"/>
            <a:ext cx="7631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9</a:t>
            </a:r>
          </a:p>
        </p:txBody>
      </p:sp>
      <p:sp>
        <p:nvSpPr>
          <p:cNvPr id="18" name="First number"/>
          <p:cNvSpPr txBox="1"/>
          <p:nvPr/>
        </p:nvSpPr>
        <p:spPr>
          <a:xfrm>
            <a:off x="2665472" y="2952063"/>
            <a:ext cx="7631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5</a:t>
            </a:r>
          </a:p>
        </p:txBody>
      </p:sp>
      <p:grpSp>
        <p:nvGrpSpPr>
          <p:cNvPr id="31" name="Division Lines"/>
          <p:cNvGrpSpPr/>
          <p:nvPr/>
        </p:nvGrpSpPr>
        <p:grpSpPr>
          <a:xfrm>
            <a:off x="3555010" y="2846754"/>
            <a:ext cx="2025254" cy="1164492"/>
            <a:chOff x="3555010" y="2846754"/>
            <a:chExt cx="2025254" cy="1164492"/>
          </a:xfrm>
        </p:grpSpPr>
        <p:cxnSp>
          <p:nvCxnSpPr>
            <p:cNvPr id="4" name="Straight Connector 3"/>
            <p:cNvCxnSpPr/>
            <p:nvPr/>
          </p:nvCxnSpPr>
          <p:spPr>
            <a:xfrm flipV="1">
              <a:off x="3576337" y="2846754"/>
              <a:ext cx="0" cy="1164492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555010" y="2870443"/>
              <a:ext cx="2025254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op Question"/>
          <p:cNvSpPr txBox="1"/>
          <p:nvPr/>
        </p:nvSpPr>
        <p:spPr>
          <a:xfrm>
            <a:off x="503238" y="922215"/>
            <a:ext cx="7632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/>
              <a:t>90 ÷ 5 =  </a:t>
            </a:r>
          </a:p>
        </p:txBody>
      </p:sp>
      <p:sp>
        <p:nvSpPr>
          <p:cNvPr id="29" name="Final Answer"/>
          <p:cNvSpPr txBox="1"/>
          <p:nvPr/>
        </p:nvSpPr>
        <p:spPr>
          <a:xfrm>
            <a:off x="5327852" y="917970"/>
            <a:ext cx="779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/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567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0" grpId="0"/>
      <p:bldP spid="2" grpId="0"/>
      <p:bldP spid="2" grpId="1"/>
      <p:bldP spid="26" grpId="0"/>
      <p:bldP spid="26" grpId="1"/>
      <p:bldP spid="28" grpId="0"/>
      <p:bldP spid="28" grpId="1"/>
      <p:bldP spid="21" grpId="0" animBg="1"/>
      <p:bldP spid="34" grpId="0"/>
      <p:bldP spid="20" grpId="0" animBg="1"/>
      <p:bldP spid="33" grpId="0"/>
      <p:bldP spid="32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White box"/>
          <p:cNvSpPr/>
          <p:nvPr/>
        </p:nvSpPr>
        <p:spPr>
          <a:xfrm>
            <a:off x="4478811" y="2960938"/>
            <a:ext cx="351693" cy="35169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Great!"/>
          <p:cNvSpPr txBox="1"/>
          <p:nvPr/>
        </p:nvSpPr>
        <p:spPr>
          <a:xfrm>
            <a:off x="844580" y="4477628"/>
            <a:ext cx="7632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+mj-lt"/>
              </a:rPr>
              <a:t>Great!</a:t>
            </a:r>
          </a:p>
        </p:txBody>
      </p:sp>
      <p:sp>
        <p:nvSpPr>
          <p:cNvPr id="2" name="3rd Q"/>
          <p:cNvSpPr txBox="1"/>
          <p:nvPr/>
        </p:nvSpPr>
        <p:spPr>
          <a:xfrm>
            <a:off x="755650" y="4462717"/>
            <a:ext cx="7632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+mj-lt"/>
              </a:rPr>
              <a:t>How many 3’s are there in 6?</a:t>
            </a:r>
          </a:p>
        </p:txBody>
      </p:sp>
      <p:sp>
        <p:nvSpPr>
          <p:cNvPr id="26" name="How many are left over?"/>
          <p:cNvSpPr txBox="1"/>
          <p:nvPr/>
        </p:nvSpPr>
        <p:spPr>
          <a:xfrm>
            <a:off x="755650" y="4475045"/>
            <a:ext cx="7632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+mj-lt"/>
              </a:rPr>
              <a:t>How many are left over?</a:t>
            </a:r>
          </a:p>
        </p:txBody>
      </p:sp>
      <p:sp>
        <p:nvSpPr>
          <p:cNvPr id="28" name="1st Q"/>
          <p:cNvSpPr txBox="1"/>
          <p:nvPr/>
        </p:nvSpPr>
        <p:spPr>
          <a:xfrm>
            <a:off x="751287" y="4475045"/>
            <a:ext cx="7632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+mj-lt"/>
              </a:rPr>
              <a:t>How many 3s are there in 3?</a:t>
            </a:r>
          </a:p>
        </p:txBody>
      </p:sp>
      <p:sp>
        <p:nvSpPr>
          <p:cNvPr id="21" name="2nd Answer box"/>
          <p:cNvSpPr/>
          <p:nvPr/>
        </p:nvSpPr>
        <p:spPr>
          <a:xfrm>
            <a:off x="4660930" y="1900763"/>
            <a:ext cx="880331" cy="880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000" b="1" dirty="0">
              <a:solidFill>
                <a:schemeClr val="tx1"/>
              </a:solidFill>
            </a:endParaRPr>
          </a:p>
        </p:txBody>
      </p:sp>
      <p:sp>
        <p:nvSpPr>
          <p:cNvPr id="34" name="2nd answer blue box"/>
          <p:cNvSpPr txBox="1"/>
          <p:nvPr/>
        </p:nvSpPr>
        <p:spPr>
          <a:xfrm>
            <a:off x="4722626" y="1863321"/>
            <a:ext cx="7631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2</a:t>
            </a:r>
          </a:p>
        </p:txBody>
      </p:sp>
      <p:sp>
        <p:nvSpPr>
          <p:cNvPr id="20" name="1st Answer box"/>
          <p:cNvSpPr/>
          <p:nvPr/>
        </p:nvSpPr>
        <p:spPr>
          <a:xfrm>
            <a:off x="3675852" y="1900762"/>
            <a:ext cx="880331" cy="880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000" b="1" dirty="0">
              <a:solidFill>
                <a:schemeClr val="tx1"/>
              </a:solidFill>
            </a:endParaRPr>
          </a:p>
        </p:txBody>
      </p:sp>
      <p:sp>
        <p:nvSpPr>
          <p:cNvPr id="33" name="First answer"/>
          <p:cNvSpPr txBox="1"/>
          <p:nvPr/>
        </p:nvSpPr>
        <p:spPr>
          <a:xfrm>
            <a:off x="3748269" y="1863321"/>
            <a:ext cx="7631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1</a:t>
            </a:r>
          </a:p>
        </p:txBody>
      </p:sp>
      <p:sp>
        <p:nvSpPr>
          <p:cNvPr id="17" name="2nd Division box"/>
          <p:cNvSpPr txBox="1"/>
          <p:nvPr/>
        </p:nvSpPr>
        <p:spPr>
          <a:xfrm>
            <a:off x="4710063" y="2952063"/>
            <a:ext cx="7631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6</a:t>
            </a:r>
          </a:p>
        </p:txBody>
      </p:sp>
      <p:sp>
        <p:nvSpPr>
          <p:cNvPr id="13" name="1st Division box"/>
          <p:cNvSpPr txBox="1"/>
          <p:nvPr/>
        </p:nvSpPr>
        <p:spPr>
          <a:xfrm>
            <a:off x="3715641" y="2952063"/>
            <a:ext cx="7631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3</a:t>
            </a:r>
          </a:p>
        </p:txBody>
      </p:sp>
      <p:sp>
        <p:nvSpPr>
          <p:cNvPr id="18" name="First number"/>
          <p:cNvSpPr txBox="1"/>
          <p:nvPr/>
        </p:nvSpPr>
        <p:spPr>
          <a:xfrm>
            <a:off x="2665472" y="2952063"/>
            <a:ext cx="7631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3</a:t>
            </a:r>
          </a:p>
        </p:txBody>
      </p:sp>
      <p:grpSp>
        <p:nvGrpSpPr>
          <p:cNvPr id="31" name="Division Lines"/>
          <p:cNvGrpSpPr/>
          <p:nvPr/>
        </p:nvGrpSpPr>
        <p:grpSpPr>
          <a:xfrm>
            <a:off x="3555010" y="2846754"/>
            <a:ext cx="2025254" cy="1164492"/>
            <a:chOff x="3555010" y="2846754"/>
            <a:chExt cx="2025254" cy="1164492"/>
          </a:xfrm>
        </p:grpSpPr>
        <p:cxnSp>
          <p:nvCxnSpPr>
            <p:cNvPr id="4" name="Straight Connector 3"/>
            <p:cNvCxnSpPr/>
            <p:nvPr/>
          </p:nvCxnSpPr>
          <p:spPr>
            <a:xfrm flipV="1">
              <a:off x="3576337" y="2846754"/>
              <a:ext cx="0" cy="1164492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555010" y="2870443"/>
              <a:ext cx="2025254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op Question"/>
          <p:cNvSpPr txBox="1"/>
          <p:nvPr/>
        </p:nvSpPr>
        <p:spPr>
          <a:xfrm>
            <a:off x="503238" y="922215"/>
            <a:ext cx="7632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/>
              <a:t>36 ÷ 3 =  </a:t>
            </a:r>
          </a:p>
        </p:txBody>
      </p:sp>
      <p:sp>
        <p:nvSpPr>
          <p:cNvPr id="29" name="Final Answer"/>
          <p:cNvSpPr txBox="1"/>
          <p:nvPr/>
        </p:nvSpPr>
        <p:spPr>
          <a:xfrm>
            <a:off x="5327852" y="917970"/>
            <a:ext cx="779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9884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30" grpId="0"/>
      <p:bldP spid="2" grpId="0"/>
      <p:bldP spid="2" grpId="1"/>
      <p:bldP spid="26" grpId="0"/>
      <p:bldP spid="26" grpId="1"/>
      <p:bldP spid="28" grpId="0"/>
      <p:bldP spid="28" grpId="1"/>
      <p:bldP spid="21" grpId="0" animBg="1"/>
      <p:bldP spid="34" grpId="0"/>
      <p:bldP spid="20" grpId="0" animBg="1"/>
      <p:bldP spid="33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White box"/>
          <p:cNvSpPr/>
          <p:nvPr/>
        </p:nvSpPr>
        <p:spPr>
          <a:xfrm>
            <a:off x="4478811" y="2960938"/>
            <a:ext cx="351693" cy="35169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Great!"/>
          <p:cNvSpPr txBox="1"/>
          <p:nvPr/>
        </p:nvSpPr>
        <p:spPr>
          <a:xfrm>
            <a:off x="844580" y="4477628"/>
            <a:ext cx="7632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+mj-lt"/>
              </a:rPr>
              <a:t>Great!</a:t>
            </a:r>
          </a:p>
        </p:txBody>
      </p:sp>
      <p:sp>
        <p:nvSpPr>
          <p:cNvPr id="2" name="3rd Q"/>
          <p:cNvSpPr txBox="1"/>
          <p:nvPr/>
        </p:nvSpPr>
        <p:spPr>
          <a:xfrm>
            <a:off x="755650" y="4483585"/>
            <a:ext cx="7632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+mj-lt"/>
              </a:rPr>
              <a:t>How many 4’s are there in 12?</a:t>
            </a:r>
          </a:p>
        </p:txBody>
      </p:sp>
      <p:sp>
        <p:nvSpPr>
          <p:cNvPr id="26" name="How many are left over?"/>
          <p:cNvSpPr txBox="1"/>
          <p:nvPr/>
        </p:nvSpPr>
        <p:spPr>
          <a:xfrm>
            <a:off x="755650" y="4475045"/>
            <a:ext cx="7632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+mj-lt"/>
              </a:rPr>
              <a:t>How many are left over?</a:t>
            </a:r>
          </a:p>
        </p:txBody>
      </p:sp>
      <p:sp>
        <p:nvSpPr>
          <p:cNvPr id="28" name="1st Q"/>
          <p:cNvSpPr txBox="1"/>
          <p:nvPr/>
        </p:nvSpPr>
        <p:spPr>
          <a:xfrm>
            <a:off x="751287" y="4477628"/>
            <a:ext cx="7632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+mj-lt"/>
              </a:rPr>
              <a:t>How many 4s are there in 9?</a:t>
            </a:r>
          </a:p>
        </p:txBody>
      </p:sp>
      <p:sp>
        <p:nvSpPr>
          <p:cNvPr id="21" name="2nd Answer box"/>
          <p:cNvSpPr/>
          <p:nvPr/>
        </p:nvSpPr>
        <p:spPr>
          <a:xfrm>
            <a:off x="4660930" y="1900763"/>
            <a:ext cx="880331" cy="880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000" b="1" dirty="0">
              <a:solidFill>
                <a:schemeClr val="tx1"/>
              </a:solidFill>
            </a:endParaRPr>
          </a:p>
        </p:txBody>
      </p:sp>
      <p:sp>
        <p:nvSpPr>
          <p:cNvPr id="34" name="2nd answer blue box"/>
          <p:cNvSpPr txBox="1"/>
          <p:nvPr/>
        </p:nvSpPr>
        <p:spPr>
          <a:xfrm>
            <a:off x="4722626" y="1863321"/>
            <a:ext cx="7631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3</a:t>
            </a:r>
          </a:p>
        </p:txBody>
      </p:sp>
      <p:sp>
        <p:nvSpPr>
          <p:cNvPr id="20" name="1st Answer box"/>
          <p:cNvSpPr/>
          <p:nvPr/>
        </p:nvSpPr>
        <p:spPr>
          <a:xfrm>
            <a:off x="3675852" y="1900762"/>
            <a:ext cx="880331" cy="880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000" b="1" dirty="0">
              <a:solidFill>
                <a:schemeClr val="tx1"/>
              </a:solidFill>
            </a:endParaRPr>
          </a:p>
        </p:txBody>
      </p:sp>
      <p:sp>
        <p:nvSpPr>
          <p:cNvPr id="33" name="First answer"/>
          <p:cNvSpPr txBox="1"/>
          <p:nvPr/>
        </p:nvSpPr>
        <p:spPr>
          <a:xfrm>
            <a:off x="3748269" y="1863321"/>
            <a:ext cx="7631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2</a:t>
            </a:r>
          </a:p>
        </p:txBody>
      </p:sp>
      <p:sp>
        <p:nvSpPr>
          <p:cNvPr id="32" name="Left over Number"/>
          <p:cNvSpPr txBox="1"/>
          <p:nvPr/>
        </p:nvSpPr>
        <p:spPr>
          <a:xfrm>
            <a:off x="4511439" y="2973861"/>
            <a:ext cx="286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1</a:t>
            </a:r>
          </a:p>
        </p:txBody>
      </p:sp>
      <p:sp>
        <p:nvSpPr>
          <p:cNvPr id="17" name="2nd Division box"/>
          <p:cNvSpPr txBox="1"/>
          <p:nvPr/>
        </p:nvSpPr>
        <p:spPr>
          <a:xfrm>
            <a:off x="4710063" y="2952063"/>
            <a:ext cx="7631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2</a:t>
            </a:r>
          </a:p>
        </p:txBody>
      </p:sp>
      <p:sp>
        <p:nvSpPr>
          <p:cNvPr id="13" name="1st Division box"/>
          <p:cNvSpPr txBox="1"/>
          <p:nvPr/>
        </p:nvSpPr>
        <p:spPr>
          <a:xfrm>
            <a:off x="3715641" y="2952063"/>
            <a:ext cx="7631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9</a:t>
            </a:r>
          </a:p>
        </p:txBody>
      </p:sp>
      <p:sp>
        <p:nvSpPr>
          <p:cNvPr id="18" name="First number"/>
          <p:cNvSpPr txBox="1"/>
          <p:nvPr/>
        </p:nvSpPr>
        <p:spPr>
          <a:xfrm>
            <a:off x="2665472" y="2952063"/>
            <a:ext cx="7631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4</a:t>
            </a:r>
          </a:p>
        </p:txBody>
      </p:sp>
      <p:grpSp>
        <p:nvGrpSpPr>
          <p:cNvPr id="31" name="Division Lines"/>
          <p:cNvGrpSpPr/>
          <p:nvPr/>
        </p:nvGrpSpPr>
        <p:grpSpPr>
          <a:xfrm>
            <a:off x="3555010" y="2846754"/>
            <a:ext cx="2025254" cy="1164492"/>
            <a:chOff x="3555010" y="2846754"/>
            <a:chExt cx="2025254" cy="1164492"/>
          </a:xfrm>
        </p:grpSpPr>
        <p:cxnSp>
          <p:nvCxnSpPr>
            <p:cNvPr id="4" name="Straight Connector 3"/>
            <p:cNvCxnSpPr/>
            <p:nvPr/>
          </p:nvCxnSpPr>
          <p:spPr>
            <a:xfrm flipV="1">
              <a:off x="3576337" y="2846754"/>
              <a:ext cx="0" cy="1164492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555010" y="2870443"/>
              <a:ext cx="2025254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op Question"/>
          <p:cNvSpPr txBox="1"/>
          <p:nvPr/>
        </p:nvSpPr>
        <p:spPr>
          <a:xfrm>
            <a:off x="503238" y="922215"/>
            <a:ext cx="7632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/>
              <a:t>92 ÷ 4 =  </a:t>
            </a:r>
          </a:p>
        </p:txBody>
      </p:sp>
      <p:sp>
        <p:nvSpPr>
          <p:cNvPr id="29" name="Final Answer"/>
          <p:cNvSpPr txBox="1"/>
          <p:nvPr/>
        </p:nvSpPr>
        <p:spPr>
          <a:xfrm>
            <a:off x="5327852" y="917970"/>
            <a:ext cx="779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/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319703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0" grpId="0"/>
      <p:bldP spid="2" grpId="0"/>
      <p:bldP spid="2" grpId="1"/>
      <p:bldP spid="26" grpId="0"/>
      <p:bldP spid="26" grpId="1"/>
      <p:bldP spid="28" grpId="0"/>
      <p:bldP spid="28" grpId="1"/>
      <p:bldP spid="21" grpId="0" animBg="1"/>
      <p:bldP spid="34" grpId="0"/>
      <p:bldP spid="20" grpId="0" animBg="1"/>
      <p:bldP spid="33" grpId="0"/>
      <p:bldP spid="32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5B73FF-3070-2C4A-9FA4-653F9366E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0231"/>
            <a:ext cx="9144000" cy="461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247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D03AEC-A4B0-EF4D-A4D6-9625C98B3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3892"/>
            <a:ext cx="9144000" cy="533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6034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1262</TotalTime>
  <Words>208</Words>
  <Application>Microsoft Macintosh PowerPoint</Application>
  <PresentationFormat>On-screen Show (4:3)</PresentationFormat>
  <Paragraphs>70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Sassoon Infant Md</vt:lpstr>
      <vt:lpstr>Calibri</vt:lpstr>
      <vt:lpstr>Arial</vt:lpstr>
      <vt:lpstr>Sassoon Infant Rg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Jade Cahill</cp:lastModifiedBy>
  <cp:revision>112</cp:revision>
  <dcterms:created xsi:type="dcterms:W3CDTF">2014-10-01T16:09:27Z</dcterms:created>
  <dcterms:modified xsi:type="dcterms:W3CDTF">2021-01-28T11:43:35Z</dcterms:modified>
</cp:coreProperties>
</file>