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298" r:id="rId13"/>
    <p:sldId id="316" r:id="rId14"/>
    <p:sldId id="299" r:id="rId15"/>
    <p:sldId id="306" r:id="rId16"/>
    <p:sldId id="307" r:id="rId17"/>
    <p:sldId id="309" r:id="rId18"/>
    <p:sldId id="311" r:id="rId19"/>
    <p:sldId id="312" r:id="rId20"/>
    <p:sldId id="313" r:id="rId21"/>
    <p:sldId id="314" r:id="rId22"/>
    <p:sldId id="301" r:id="rId23"/>
    <p:sldId id="304" r:id="rId24"/>
    <p:sldId id="317" r:id="rId25"/>
    <p:sldId id="31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89A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23.png"/><Relationship Id="rId10" Type="http://schemas.openxmlformats.org/officeDocument/2006/relationships/image" Target="../media/image27.png"/><Relationship Id="rId9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5" Type="http://schemas.openxmlformats.org/officeDocument/2006/relationships/image" Target="../media/image8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7941"/>
            <a:ext cx="5950212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05047" y="371144"/>
            <a:ext cx="77858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Eva has 10 snowballs.</a:t>
            </a:r>
          </a:p>
          <a:p>
            <a:r>
              <a:rPr lang="en-GB" sz="2800" dirty="0"/>
              <a:t>Whitney has three times as many snowballs as Eva. </a:t>
            </a:r>
          </a:p>
          <a:p>
            <a:endParaRPr lang="en-GB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1521402"/>
            <a:ext cx="834717" cy="99857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05047" y="5248750"/>
            <a:ext cx="73880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snowballs does Whitney have?</a:t>
            </a:r>
          </a:p>
          <a:p>
            <a:endParaRPr lang="en-GB" sz="2800" dirty="0"/>
          </a:p>
          <a:p>
            <a:endParaRPr lang="en-GB" sz="28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7310" y="2757485"/>
            <a:ext cx="754919" cy="903116"/>
          </a:xfrm>
          <a:prstGeom prst="rect">
            <a:avLst/>
          </a:prstGeom>
        </p:spPr>
      </p:pic>
      <p:sp>
        <p:nvSpPr>
          <p:cNvPr id="70" name="Rectangle 69"/>
          <p:cNvSpPr/>
          <p:nvPr/>
        </p:nvSpPr>
        <p:spPr>
          <a:xfrm>
            <a:off x="1567710" y="1792507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4" name="TextBox 3"/>
          <p:cNvSpPr txBox="1"/>
          <p:nvPr/>
        </p:nvSpPr>
        <p:spPr>
          <a:xfrm>
            <a:off x="1820963" y="1808638"/>
            <a:ext cx="62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567710" y="3021864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6" name="Rectangle 75"/>
          <p:cNvSpPr/>
          <p:nvPr/>
        </p:nvSpPr>
        <p:spPr>
          <a:xfrm>
            <a:off x="2586446" y="3021864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7" name="Rectangle 76"/>
          <p:cNvSpPr/>
          <p:nvPr/>
        </p:nvSpPr>
        <p:spPr>
          <a:xfrm>
            <a:off x="3605182" y="3021864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8" name="TextBox 77"/>
          <p:cNvSpPr txBox="1"/>
          <p:nvPr/>
        </p:nvSpPr>
        <p:spPr>
          <a:xfrm>
            <a:off x="1826188" y="3024205"/>
            <a:ext cx="62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844924" y="3021864"/>
            <a:ext cx="62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863660" y="3019523"/>
            <a:ext cx="62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47310" y="3998425"/>
            <a:ext cx="40576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Whitney has 30 snowballs.</a:t>
            </a:r>
          </a:p>
          <a:p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187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4" grpId="0"/>
      <p:bldP spid="74" grpId="0" animBg="1"/>
      <p:bldP spid="76" grpId="0" animBg="1"/>
      <p:bldP spid="77" grpId="0" animBg="1"/>
      <p:bldP spid="78" grpId="0"/>
      <p:bldP spid="79" grpId="0"/>
      <p:bldP spid="80" grpId="0"/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05047" y="371144"/>
            <a:ext cx="7785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else can you see from the bar model?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1521402"/>
            <a:ext cx="834717" cy="99857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7310" y="2757485"/>
            <a:ext cx="754919" cy="903116"/>
          </a:xfrm>
          <a:prstGeom prst="rect">
            <a:avLst/>
          </a:prstGeom>
        </p:spPr>
      </p:pic>
      <p:sp>
        <p:nvSpPr>
          <p:cNvPr id="70" name="Rectangle 69"/>
          <p:cNvSpPr/>
          <p:nvPr/>
        </p:nvSpPr>
        <p:spPr>
          <a:xfrm>
            <a:off x="1567710" y="1792507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4" name="TextBox 3"/>
          <p:cNvSpPr txBox="1"/>
          <p:nvPr/>
        </p:nvSpPr>
        <p:spPr>
          <a:xfrm>
            <a:off x="1820963" y="1808638"/>
            <a:ext cx="62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567710" y="3021864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6" name="Rectangle 75"/>
          <p:cNvSpPr/>
          <p:nvPr/>
        </p:nvSpPr>
        <p:spPr>
          <a:xfrm>
            <a:off x="2586446" y="3021864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7" name="Rectangle 76"/>
          <p:cNvSpPr/>
          <p:nvPr/>
        </p:nvSpPr>
        <p:spPr>
          <a:xfrm>
            <a:off x="3605182" y="3021864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8" name="TextBox 77"/>
          <p:cNvSpPr txBox="1"/>
          <p:nvPr/>
        </p:nvSpPr>
        <p:spPr>
          <a:xfrm>
            <a:off x="1826188" y="3024205"/>
            <a:ext cx="62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844924" y="3021864"/>
            <a:ext cx="62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863660" y="3019523"/>
            <a:ext cx="62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47310" y="3998425"/>
            <a:ext cx="6835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Whitney has 20 more snowballs than Eva.</a:t>
            </a:r>
          </a:p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Eva has 20 fewer snowballs than Whitney.</a:t>
            </a: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The girls have 40 snowballs altogether.</a:t>
            </a: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5276" y="1418984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488120" y="156167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86446" y="2044368"/>
            <a:ext cx="2037472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07351" y="1613318"/>
            <a:ext cx="673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20</a:t>
            </a:r>
          </a:p>
        </p:txBody>
      </p:sp>
      <p:sp>
        <p:nvSpPr>
          <p:cNvPr id="23" name="Right Brace 22"/>
          <p:cNvSpPr/>
          <p:nvPr/>
        </p:nvSpPr>
        <p:spPr>
          <a:xfrm>
            <a:off x="4699839" y="1792506"/>
            <a:ext cx="356937" cy="1728121"/>
          </a:xfrm>
          <a:prstGeom prst="rightBrace">
            <a:avLst>
              <a:gd name="adj1" fmla="val 8333"/>
              <a:gd name="adj2" fmla="val 50569"/>
            </a:avLst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64672" y="2425733"/>
            <a:ext cx="10113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40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501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17" grpId="0"/>
      <p:bldP spid="17" grpId="1"/>
      <p:bldP spid="10" grpId="0"/>
      <p:bldP spid="23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597772" y="402441"/>
            <a:ext cx="77858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Here is a bar model to represent how children </a:t>
            </a:r>
            <a:r>
              <a:rPr lang="en-GB" sz="2800"/>
              <a:t>in Class </a:t>
            </a:r>
            <a:r>
              <a:rPr lang="en-GB" sz="2800" dirty="0"/>
              <a:t>3 travel to school.</a:t>
            </a:r>
          </a:p>
          <a:p>
            <a:r>
              <a:rPr lang="en-GB" sz="2800" dirty="0"/>
              <a:t>Use the bar model to complete the sentences.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36250" y="5412142"/>
            <a:ext cx="7388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endParaRPr lang="en-GB" sz="2800" dirty="0"/>
          </a:p>
        </p:txBody>
      </p:sp>
      <p:sp>
        <p:nvSpPr>
          <p:cNvPr id="70" name="Rectangle 69"/>
          <p:cNvSpPr/>
          <p:nvPr/>
        </p:nvSpPr>
        <p:spPr>
          <a:xfrm>
            <a:off x="1684494" y="2115504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4" name="Rectangle 73"/>
          <p:cNvSpPr/>
          <p:nvPr/>
        </p:nvSpPr>
        <p:spPr>
          <a:xfrm>
            <a:off x="1684494" y="2880139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6" name="Rectangle 75"/>
          <p:cNvSpPr/>
          <p:nvPr/>
        </p:nvSpPr>
        <p:spPr>
          <a:xfrm>
            <a:off x="2703230" y="2880139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20" y="2829436"/>
            <a:ext cx="993730" cy="6101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06" y="1981356"/>
            <a:ext cx="758994" cy="821094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667512" y="4355242"/>
            <a:ext cx="7785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______ as many children travel by car as by bus.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688401" y="5412142"/>
            <a:ext cx="7785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_______ as many children walk as travel by bus.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9733" y="2248441"/>
            <a:ext cx="747045" cy="74704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512577" y="239113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506" y="4315315"/>
            <a:ext cx="1946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Twice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96506" y="3439590"/>
            <a:ext cx="5979914" cy="848763"/>
            <a:chOff x="796506" y="3439590"/>
            <a:chExt cx="5979914" cy="848763"/>
          </a:xfrm>
        </p:grpSpPr>
        <p:grpSp>
          <p:nvGrpSpPr>
            <p:cNvPr id="13" name="Group 12"/>
            <p:cNvGrpSpPr/>
            <p:nvPr/>
          </p:nvGrpSpPr>
          <p:grpSpPr>
            <a:xfrm>
              <a:off x="796506" y="3439590"/>
              <a:ext cx="4961178" cy="848763"/>
              <a:chOff x="796506" y="3439590"/>
              <a:chExt cx="4961178" cy="848763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1684494" y="3614590"/>
                <a:ext cx="1018736" cy="49876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6506" y="3439590"/>
                <a:ext cx="704088" cy="848763"/>
              </a:xfrm>
              <a:prstGeom prst="rect">
                <a:avLst/>
              </a:prstGeom>
            </p:spPr>
          </p:pic>
          <p:sp>
            <p:nvSpPr>
              <p:cNvPr id="24" name="Rectangle 23"/>
              <p:cNvSpPr/>
              <p:nvPr/>
            </p:nvSpPr>
            <p:spPr>
              <a:xfrm>
                <a:off x="2703230" y="3614590"/>
                <a:ext cx="1018736" cy="49876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720212" y="3614590"/>
                <a:ext cx="1018736" cy="49876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738948" y="3614590"/>
                <a:ext cx="1018736" cy="49876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5757684" y="3614590"/>
              <a:ext cx="1018736" cy="49876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96505" y="5370256"/>
            <a:ext cx="1946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5 times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934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L 0.00052 -0.10718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74" grpId="0" animBg="1"/>
      <p:bldP spid="74" grpId="1" animBg="1"/>
      <p:bldP spid="74" grpId="2" animBg="1"/>
      <p:bldP spid="76" grpId="0" animBg="1"/>
      <p:bldP spid="76" grpId="1" animBg="1"/>
      <p:bldP spid="76" grpId="2" animBg="1"/>
      <p:bldP spid="28" grpId="0"/>
      <p:bldP spid="30" grpId="0"/>
      <p:bldP spid="32" grpId="0"/>
      <p:bldP spid="32" grpId="1"/>
      <p:bldP spid="12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6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4468" y="167787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7312" y="182056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667437" y="284047"/>
            <a:ext cx="77858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Here are 2 toys.</a:t>
            </a:r>
          </a:p>
          <a:p>
            <a:r>
              <a:rPr lang="en-GB" sz="2800" dirty="0"/>
              <a:t>The giraffe is 3 times as tall as the elephant.</a:t>
            </a:r>
          </a:p>
          <a:p>
            <a:r>
              <a:rPr lang="en-GB" sz="2800" dirty="0"/>
              <a:t>How tall is the elephant?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4026721" y="3578632"/>
            <a:ext cx="4957698" cy="2668697"/>
            <a:chOff x="3504904" y="3124083"/>
            <a:chExt cx="5604735" cy="311100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2157" y="3124083"/>
              <a:ext cx="2247870" cy="311100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055" y="4679584"/>
              <a:ext cx="1730998" cy="1536504"/>
            </a:xfrm>
            <a:prstGeom prst="rect">
              <a:avLst/>
            </a:prstGeom>
          </p:spPr>
        </p:pic>
        <p:cxnSp>
          <p:nvCxnSpPr>
            <p:cNvPr id="19" name="Straight Arrow Connector 18"/>
            <p:cNvCxnSpPr/>
            <p:nvPr/>
          </p:nvCxnSpPr>
          <p:spPr>
            <a:xfrm flipV="1">
              <a:off x="4374146" y="3262264"/>
              <a:ext cx="0" cy="283464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504904" y="4479528"/>
              <a:ext cx="11364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60 cm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7944679" y="4805826"/>
              <a:ext cx="0" cy="12720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973171" y="5205936"/>
              <a:ext cx="11364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?</a:t>
              </a:r>
            </a:p>
          </p:txBody>
        </p:sp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80" y="1983326"/>
            <a:ext cx="637127" cy="88177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86" y="2976544"/>
            <a:ext cx="584309" cy="518656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417395" y="2242517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0" name="Rectangle 29"/>
          <p:cNvSpPr/>
          <p:nvPr/>
        </p:nvSpPr>
        <p:spPr>
          <a:xfrm>
            <a:off x="2434854" y="2242517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1" name="Rectangle 30"/>
          <p:cNvSpPr/>
          <p:nvPr/>
        </p:nvSpPr>
        <p:spPr>
          <a:xfrm>
            <a:off x="3446104" y="2242517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2" name="Rectangle 31"/>
          <p:cNvSpPr/>
          <p:nvPr/>
        </p:nvSpPr>
        <p:spPr>
          <a:xfrm>
            <a:off x="1416118" y="2976544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17395" y="2131069"/>
            <a:ext cx="3056208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737665" y="1700019"/>
            <a:ext cx="673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93128" y="2277109"/>
            <a:ext cx="673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675769" y="2261066"/>
            <a:ext cx="673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690124" y="2276802"/>
            <a:ext cx="673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87987" y="2072459"/>
                <a:ext cx="2545001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20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987" y="2072459"/>
                <a:ext cx="2545001" cy="800219"/>
              </a:xfrm>
              <a:prstGeom prst="rect">
                <a:avLst/>
              </a:prstGeom>
              <a:blipFill>
                <a:blip r:embed="rId8"/>
                <a:stretch>
                  <a:fillRect l="-4785" t="-7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1693127" y="3017572"/>
            <a:ext cx="673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02428" y="4084758"/>
            <a:ext cx="63601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60 is 3 times greater than 20</a:t>
            </a:r>
          </a:p>
          <a:p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2617641" y="2957230"/>
            <a:ext cx="40576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The elephant is 20 cm tall.</a:t>
            </a:r>
          </a:p>
          <a:p>
            <a:endParaRPr lang="en-GB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777225" y="5046955"/>
            <a:ext cx="511783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20 is 3 times smaller than 60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9" grpId="0" animBg="1"/>
      <p:bldP spid="30" grpId="0" animBg="1"/>
      <p:bldP spid="31" grpId="0" animBg="1"/>
      <p:bldP spid="32" grpId="0" animBg="1"/>
      <p:bldP spid="34" grpId="0"/>
      <p:bldP spid="38" grpId="0"/>
      <p:bldP spid="39" grpId="0"/>
      <p:bldP spid="40" grpId="0"/>
      <p:bldP spid="42" grpId="0"/>
      <p:bldP spid="43" grpId="0"/>
      <p:bldP spid="44" grpId="0"/>
      <p:bldP spid="45" grpId="0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667437" y="284047"/>
            <a:ext cx="778581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Amir and Ron have some playing cards.</a:t>
            </a:r>
          </a:p>
          <a:p>
            <a:r>
              <a:rPr lang="en-GB" sz="2800" dirty="0"/>
              <a:t>Amir has twice as many cards as Ron.</a:t>
            </a:r>
          </a:p>
          <a:p>
            <a:r>
              <a:rPr lang="en-GB" sz="2800" dirty="0"/>
              <a:t>Altogether there are 24 cards.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How many cards does each boy have?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4468" y="167787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7312" y="182056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36016" y="2939046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0" name="Rectangle 29"/>
          <p:cNvSpPr/>
          <p:nvPr/>
        </p:nvSpPr>
        <p:spPr>
          <a:xfrm>
            <a:off x="2353475" y="2939046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2" name="Rectangle 31"/>
          <p:cNvSpPr/>
          <p:nvPr/>
        </p:nvSpPr>
        <p:spPr>
          <a:xfrm>
            <a:off x="1334739" y="2096708"/>
            <a:ext cx="1018736" cy="498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8" name="TextBox 37"/>
          <p:cNvSpPr txBox="1"/>
          <p:nvPr/>
        </p:nvSpPr>
        <p:spPr>
          <a:xfrm>
            <a:off x="1611749" y="2973638"/>
            <a:ext cx="673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94390" y="2957595"/>
            <a:ext cx="673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32897" y="2219620"/>
                <a:ext cx="2545001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897" y="2219620"/>
                <a:ext cx="2545001" cy="800219"/>
              </a:xfrm>
              <a:prstGeom prst="rect">
                <a:avLst/>
              </a:prstGeom>
              <a:blipFill>
                <a:blip r:embed="rId6"/>
                <a:stretch>
                  <a:fillRect l="-5036" t="-6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1611748" y="2137736"/>
            <a:ext cx="673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12864" y="3911337"/>
            <a:ext cx="40576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Ron has 8 cards.</a:t>
            </a:r>
          </a:p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Amir has 16 cards.</a:t>
            </a: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8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409" y="3963434"/>
            <a:ext cx="1427798" cy="170311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31760" y="3782557"/>
            <a:ext cx="1389408" cy="17607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7090">
            <a:off x="6441516" y="4628455"/>
            <a:ext cx="872952" cy="55245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7090">
            <a:off x="6970920" y="4809333"/>
            <a:ext cx="872952" cy="55245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095" y="2627850"/>
            <a:ext cx="770017" cy="91849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1485" y="1924817"/>
            <a:ext cx="700333" cy="887502"/>
          </a:xfrm>
          <a:prstGeom prst="rect">
            <a:avLst/>
          </a:prstGeom>
        </p:spPr>
      </p:pic>
      <p:sp>
        <p:nvSpPr>
          <p:cNvPr id="49" name="Right Brace 48"/>
          <p:cNvSpPr/>
          <p:nvPr/>
        </p:nvSpPr>
        <p:spPr>
          <a:xfrm>
            <a:off x="3541074" y="2096709"/>
            <a:ext cx="337984" cy="1378600"/>
          </a:xfrm>
          <a:prstGeom prst="rightBrace">
            <a:avLst>
              <a:gd name="adj1" fmla="val 686"/>
              <a:gd name="adj2" fmla="val 50569"/>
            </a:avLst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07962" y="2558174"/>
            <a:ext cx="10113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517173" y="2860031"/>
                <a:ext cx="2545001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16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7173" y="2860031"/>
                <a:ext cx="2545001" cy="800219"/>
              </a:xfrm>
              <a:prstGeom prst="rect">
                <a:avLst/>
              </a:prstGeom>
              <a:blipFill>
                <a:blip r:embed="rId10"/>
                <a:stretch>
                  <a:fillRect l="-4785" t="-6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3743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9" grpId="0" animBg="1"/>
      <p:bldP spid="30" grpId="0" animBg="1"/>
      <p:bldP spid="32" grpId="0" animBg="1"/>
      <p:bldP spid="38" grpId="0"/>
      <p:bldP spid="39" grpId="0"/>
      <p:bldP spid="42" grpId="0"/>
      <p:bldP spid="43" grpId="0"/>
      <p:bldP spid="49" grpId="0" animBg="1"/>
      <p:bldP spid="50" grpId="0"/>
      <p:bldP spid="5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61882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7402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How many apples altogether?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calculations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30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60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	 Double each of the numbers below</a:t>
                </a:r>
              </a:p>
              <a:p>
                <a:pPr lvl="0">
                  <a:defRPr/>
                </a:pPr>
                <a:endParaRPr lang="en-GB" sz="11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 15              25              35             45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402026"/>
              </a:xfrm>
              <a:prstGeom prst="rect">
                <a:avLst/>
              </a:prstGeom>
              <a:blipFill>
                <a:blip r:embed="rId4"/>
                <a:stretch>
                  <a:fillRect l="-1707" t="-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1762095" y="5712276"/>
            <a:ext cx="3556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55146" y="5712276"/>
            <a:ext cx="3556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77091" y="5712276"/>
            <a:ext cx="3556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173949" y="5712276"/>
            <a:ext cx="3556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779" y="987422"/>
            <a:ext cx="1160892" cy="12676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077" y="987422"/>
            <a:ext cx="1160892" cy="126764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375" y="987422"/>
            <a:ext cx="1160892" cy="126764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334" y="987422"/>
            <a:ext cx="1160892" cy="126764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632" y="987422"/>
            <a:ext cx="1160892" cy="126764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930" y="987422"/>
            <a:ext cx="1160892" cy="126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7402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How many apples altogether?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calculations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30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60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	 Double each of the numbers below</a:t>
                </a:r>
              </a:p>
              <a:p>
                <a:pPr lvl="0">
                  <a:defRPr/>
                </a:pPr>
                <a:endParaRPr lang="en-GB" sz="11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 15              25              35             45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402026"/>
              </a:xfrm>
              <a:prstGeom prst="rect">
                <a:avLst/>
              </a:prstGeom>
              <a:blipFill>
                <a:blip r:embed="rId5"/>
                <a:stretch>
                  <a:fillRect l="-1707" t="-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102174" y="5423370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4028" y="5423370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03192" y="5423370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70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9100" y="5423370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62095" y="5712276"/>
            <a:ext cx="3556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55146" y="5712276"/>
            <a:ext cx="3556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77091" y="5712276"/>
            <a:ext cx="3556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173949" y="5712276"/>
            <a:ext cx="3556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779" y="987422"/>
            <a:ext cx="1160892" cy="12676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077" y="987422"/>
            <a:ext cx="1160892" cy="126764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375" y="987422"/>
            <a:ext cx="1160892" cy="126764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334" y="987422"/>
            <a:ext cx="1160892" cy="126764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632" y="987422"/>
            <a:ext cx="1160892" cy="126764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930" y="987422"/>
            <a:ext cx="1160892" cy="126764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952817" y="334776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04995" y="332964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52816" y="331084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52325" y="398646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52817" y="398646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722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238" y="1001188"/>
            <a:ext cx="1047536" cy="150688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667512" y="372265"/>
            <a:ext cx="743145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children are making snowballs.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Do you agree with Eva?</a:t>
            </a:r>
          </a:p>
          <a:p>
            <a:endParaRPr lang="en-GB" sz="2800" dirty="0"/>
          </a:p>
        </p:txBody>
      </p:sp>
      <p:sp>
        <p:nvSpPr>
          <p:cNvPr id="10" name="Oval 9"/>
          <p:cNvSpPr/>
          <p:nvPr/>
        </p:nvSpPr>
        <p:spPr>
          <a:xfrm>
            <a:off x="1477234" y="1793276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316" y="2207483"/>
            <a:ext cx="1074964" cy="1285989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1531578" y="246058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5" name="Oval 14"/>
          <p:cNvSpPr/>
          <p:nvPr/>
        </p:nvSpPr>
        <p:spPr>
          <a:xfrm>
            <a:off x="1164222" y="238247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6" name="Oval 15"/>
          <p:cNvSpPr/>
          <p:nvPr/>
        </p:nvSpPr>
        <p:spPr>
          <a:xfrm>
            <a:off x="6532054" y="335768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7" name="Oval 16"/>
          <p:cNvSpPr/>
          <p:nvPr/>
        </p:nvSpPr>
        <p:spPr>
          <a:xfrm>
            <a:off x="7512385" y="283633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8" name="Oval 17"/>
          <p:cNvSpPr/>
          <p:nvPr/>
        </p:nvSpPr>
        <p:spPr>
          <a:xfrm>
            <a:off x="6929029" y="319158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9" name="Oval 18"/>
          <p:cNvSpPr/>
          <p:nvPr/>
        </p:nvSpPr>
        <p:spPr>
          <a:xfrm>
            <a:off x="5740481" y="359168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0" name="Oval 19"/>
          <p:cNvSpPr/>
          <p:nvPr/>
        </p:nvSpPr>
        <p:spPr>
          <a:xfrm>
            <a:off x="6864385" y="3510834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1" name="Oval 20"/>
          <p:cNvSpPr/>
          <p:nvPr/>
        </p:nvSpPr>
        <p:spPr>
          <a:xfrm>
            <a:off x="6194225" y="359168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grpSp>
        <p:nvGrpSpPr>
          <p:cNvPr id="24" name="Group 23"/>
          <p:cNvGrpSpPr/>
          <p:nvPr/>
        </p:nvGrpSpPr>
        <p:grpSpPr>
          <a:xfrm>
            <a:off x="3762102" y="2165277"/>
            <a:ext cx="2912655" cy="846829"/>
            <a:chOff x="3523360" y="2193062"/>
            <a:chExt cx="3135654" cy="846829"/>
          </a:xfrm>
        </p:grpSpPr>
        <p:sp>
          <p:nvSpPr>
            <p:cNvPr id="22" name="Rounded Rectangular Callout 21"/>
            <p:cNvSpPr/>
            <p:nvPr/>
          </p:nvSpPr>
          <p:spPr>
            <a:xfrm>
              <a:off x="3523360" y="2193062"/>
              <a:ext cx="3135654" cy="846829"/>
            </a:xfrm>
            <a:prstGeom prst="wedgeRoundRectCallout">
              <a:avLst>
                <a:gd name="adj1" fmla="val 58142"/>
                <a:gd name="adj2" fmla="val 29984"/>
                <a:gd name="adj3" fmla="val 16667"/>
              </a:avLst>
            </a:prstGeom>
            <a:noFill/>
            <a:ln w="38100">
              <a:solidFill>
                <a:srgbClr val="EB58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31474" y="2200977"/>
              <a:ext cx="29947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I have twice as many snowballs as you!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775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05047" y="371144"/>
            <a:ext cx="73939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Does Eva have twice as many snowballs as Amir?</a:t>
            </a:r>
          </a:p>
          <a:p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42" y="1179816"/>
            <a:ext cx="1047536" cy="150688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2459685" y="2224824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112" y="2865531"/>
            <a:ext cx="1101466" cy="1317693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2027685" y="2224824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5" name="Oval 14"/>
          <p:cNvSpPr/>
          <p:nvPr/>
        </p:nvSpPr>
        <p:spPr>
          <a:xfrm>
            <a:off x="1595685" y="2212092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6" name="Oval 15"/>
          <p:cNvSpPr/>
          <p:nvPr/>
        </p:nvSpPr>
        <p:spPr>
          <a:xfrm>
            <a:off x="2470428" y="358202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7" name="Oval 16"/>
          <p:cNvSpPr/>
          <p:nvPr/>
        </p:nvSpPr>
        <p:spPr>
          <a:xfrm>
            <a:off x="3844560" y="358202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8" name="Oval 17"/>
          <p:cNvSpPr/>
          <p:nvPr/>
        </p:nvSpPr>
        <p:spPr>
          <a:xfrm>
            <a:off x="3412560" y="358202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9" name="Oval 18"/>
          <p:cNvSpPr/>
          <p:nvPr/>
        </p:nvSpPr>
        <p:spPr>
          <a:xfrm>
            <a:off x="1595685" y="358202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0" name="Oval 19"/>
          <p:cNvSpPr/>
          <p:nvPr/>
        </p:nvSpPr>
        <p:spPr>
          <a:xfrm>
            <a:off x="3009322" y="358202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1" name="Oval 20"/>
          <p:cNvSpPr/>
          <p:nvPr/>
        </p:nvSpPr>
        <p:spPr>
          <a:xfrm>
            <a:off x="2032016" y="358202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3305692" y="2176952"/>
            <a:ext cx="3957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Amir has 3 snowballs.</a:t>
            </a:r>
          </a:p>
          <a:p>
            <a:endParaRPr lang="en-GB" sz="28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4480212" y="3505706"/>
            <a:ext cx="3819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Eva has 6 snowballs.</a:t>
            </a:r>
          </a:p>
          <a:p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CE94C8A-4286-4BE0-A60F-92B265123A97}"/>
                  </a:ext>
                </a:extLst>
              </p:cNvPr>
              <p:cNvSpPr txBox="1"/>
              <p:nvPr/>
            </p:nvSpPr>
            <p:spPr>
              <a:xfrm>
                <a:off x="857484" y="4630696"/>
                <a:ext cx="640615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</a:t>
                </a:r>
              </a:p>
              <a:p>
                <a:r>
                  <a:rPr lang="en-GB" sz="2800" dirty="0"/>
                  <a:t>6 is twice as many as 3</a:t>
                </a:r>
              </a:p>
              <a:p>
                <a:endParaRPr lang="en-GB" sz="2800" dirty="0"/>
              </a:p>
              <a:p>
                <a:endParaRPr lang="en-GB" sz="2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CE94C8A-4286-4BE0-A60F-92B265123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484" y="4630696"/>
                <a:ext cx="6406152" cy="1815882"/>
              </a:xfrm>
              <a:prstGeom prst="rect">
                <a:avLst/>
              </a:prstGeom>
              <a:blipFill>
                <a:blip r:embed="rId7"/>
                <a:stretch>
                  <a:fillRect l="-1998" t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5744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05047" y="371144"/>
            <a:ext cx="40576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Amir now has 5 snowballs.</a:t>
            </a:r>
          </a:p>
          <a:p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42" y="1728462"/>
            <a:ext cx="1047536" cy="150688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2459685" y="277347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112" y="3414177"/>
            <a:ext cx="1101466" cy="1317693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2027685" y="277347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5" name="Oval 14"/>
          <p:cNvSpPr/>
          <p:nvPr/>
        </p:nvSpPr>
        <p:spPr>
          <a:xfrm>
            <a:off x="1595685" y="276073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00042" y="834359"/>
            <a:ext cx="7171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If Eva makes twice as many snowballs, how many will she have?</a:t>
            </a:r>
          </a:p>
          <a:p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CE94C8A-4286-4BE0-A60F-92B265123A97}"/>
                  </a:ext>
                </a:extLst>
              </p:cNvPr>
              <p:cNvSpPr txBox="1"/>
              <p:nvPr/>
            </p:nvSpPr>
            <p:spPr>
              <a:xfrm>
                <a:off x="678920" y="5116491"/>
                <a:ext cx="3665723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5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10</a:t>
                </a:r>
              </a:p>
              <a:p>
                <a:r>
                  <a:rPr lang="en-GB" sz="2800" dirty="0"/>
                  <a:t>10 is twice as many as 5</a:t>
                </a:r>
              </a:p>
              <a:p>
                <a:endParaRPr lang="en-GB" sz="2800" dirty="0"/>
              </a:p>
              <a:p>
                <a:endParaRPr lang="en-GB" sz="2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CE94C8A-4286-4BE0-A60F-92B265123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920" y="5116491"/>
                <a:ext cx="3665723" cy="1815882"/>
              </a:xfrm>
              <a:prstGeom prst="rect">
                <a:avLst/>
              </a:prstGeom>
              <a:blipFill>
                <a:blip r:embed="rId7"/>
                <a:stretch>
                  <a:fillRect l="-3322" t="-3020" r="-2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/>
          <p:nvPr/>
        </p:nvSpPr>
        <p:spPr>
          <a:xfrm>
            <a:off x="3355328" y="277347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3" name="Oval 22"/>
          <p:cNvSpPr/>
          <p:nvPr/>
        </p:nvSpPr>
        <p:spPr>
          <a:xfrm>
            <a:off x="2923328" y="277347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4" name="Oval 23"/>
          <p:cNvSpPr/>
          <p:nvPr/>
        </p:nvSpPr>
        <p:spPr>
          <a:xfrm>
            <a:off x="2459685" y="409311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5" name="Oval 24"/>
          <p:cNvSpPr/>
          <p:nvPr/>
        </p:nvSpPr>
        <p:spPr>
          <a:xfrm>
            <a:off x="2027685" y="409311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6" name="Oval 25"/>
          <p:cNvSpPr/>
          <p:nvPr/>
        </p:nvSpPr>
        <p:spPr>
          <a:xfrm>
            <a:off x="1595685" y="4080383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0" name="Oval 29"/>
          <p:cNvSpPr/>
          <p:nvPr/>
        </p:nvSpPr>
        <p:spPr>
          <a:xfrm>
            <a:off x="3355328" y="409311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1" name="Oval 30"/>
          <p:cNvSpPr/>
          <p:nvPr/>
        </p:nvSpPr>
        <p:spPr>
          <a:xfrm>
            <a:off x="2923328" y="409311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2" name="Oval 31"/>
          <p:cNvSpPr/>
          <p:nvPr/>
        </p:nvSpPr>
        <p:spPr>
          <a:xfrm>
            <a:off x="4762692" y="409373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3" name="Oval 32"/>
          <p:cNvSpPr/>
          <p:nvPr/>
        </p:nvSpPr>
        <p:spPr>
          <a:xfrm>
            <a:off x="4330692" y="409373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4" name="Oval 33"/>
          <p:cNvSpPr/>
          <p:nvPr/>
        </p:nvSpPr>
        <p:spPr>
          <a:xfrm>
            <a:off x="3898692" y="4081006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5" name="Oval 34"/>
          <p:cNvSpPr/>
          <p:nvPr/>
        </p:nvSpPr>
        <p:spPr>
          <a:xfrm>
            <a:off x="5658335" y="409373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6" name="Oval 35"/>
          <p:cNvSpPr/>
          <p:nvPr/>
        </p:nvSpPr>
        <p:spPr>
          <a:xfrm>
            <a:off x="5226335" y="409373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4822997" y="3278020"/>
            <a:ext cx="40576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Eva has 10 snowballs.</a:t>
            </a:r>
          </a:p>
          <a:p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026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  <p:bldP spid="28" grpId="0"/>
      <p:bldP spid="29" grpId="0"/>
      <p:bldP spid="22" grpId="0" animBg="1"/>
      <p:bldP spid="23" grpId="0" animBg="1"/>
      <p:bldP spid="24" grpId="0" animBg="1"/>
      <p:bldP spid="25" grpId="0" animBg="1"/>
      <p:bldP spid="26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05047" y="371144"/>
            <a:ext cx="40576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Eva has 10 snowballs</a:t>
            </a:r>
          </a:p>
          <a:p>
            <a:endParaRPr lang="en-GB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8920" y="851986"/>
            <a:ext cx="1101466" cy="131769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ECE94C8A-4286-4BE0-A60F-92B265123A97}"/>
              </a:ext>
            </a:extLst>
          </p:cNvPr>
          <p:cNvSpPr txBox="1"/>
          <p:nvPr/>
        </p:nvSpPr>
        <p:spPr>
          <a:xfrm>
            <a:off x="705047" y="5248750"/>
            <a:ext cx="73880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snowballs has Whitney made?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24" name="Oval 23"/>
          <p:cNvSpPr/>
          <p:nvPr/>
        </p:nvSpPr>
        <p:spPr>
          <a:xfrm>
            <a:off x="2492493" y="1530924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5" name="Oval 24"/>
          <p:cNvSpPr/>
          <p:nvPr/>
        </p:nvSpPr>
        <p:spPr>
          <a:xfrm>
            <a:off x="2060493" y="1530924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6" name="Oval 25"/>
          <p:cNvSpPr/>
          <p:nvPr/>
        </p:nvSpPr>
        <p:spPr>
          <a:xfrm>
            <a:off x="1628493" y="1518192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0" name="Oval 29"/>
          <p:cNvSpPr/>
          <p:nvPr/>
        </p:nvSpPr>
        <p:spPr>
          <a:xfrm>
            <a:off x="3388136" y="1530924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1" name="Oval 30"/>
          <p:cNvSpPr/>
          <p:nvPr/>
        </p:nvSpPr>
        <p:spPr>
          <a:xfrm>
            <a:off x="2956136" y="1530924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2" name="Oval 31"/>
          <p:cNvSpPr/>
          <p:nvPr/>
        </p:nvSpPr>
        <p:spPr>
          <a:xfrm>
            <a:off x="4795500" y="153154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3" name="Oval 32"/>
          <p:cNvSpPr/>
          <p:nvPr/>
        </p:nvSpPr>
        <p:spPr>
          <a:xfrm>
            <a:off x="4363500" y="153154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4" name="Oval 33"/>
          <p:cNvSpPr/>
          <p:nvPr/>
        </p:nvSpPr>
        <p:spPr>
          <a:xfrm>
            <a:off x="3931500" y="151881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5" name="Oval 34"/>
          <p:cNvSpPr/>
          <p:nvPr/>
        </p:nvSpPr>
        <p:spPr>
          <a:xfrm>
            <a:off x="5691143" y="153154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6" name="Oval 35"/>
          <p:cNvSpPr/>
          <p:nvPr/>
        </p:nvSpPr>
        <p:spPr>
          <a:xfrm>
            <a:off x="5259143" y="153154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0819" y="463032"/>
            <a:ext cx="747045" cy="74704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463663" y="60572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243" y="3009004"/>
            <a:ext cx="1134460" cy="1357165"/>
          </a:xfrm>
          <a:prstGeom prst="rect">
            <a:avLst/>
          </a:prstGeom>
        </p:spPr>
      </p:pic>
      <p:sp>
        <p:nvSpPr>
          <p:cNvPr id="40" name="Oval 39"/>
          <p:cNvSpPr/>
          <p:nvPr/>
        </p:nvSpPr>
        <p:spPr>
          <a:xfrm>
            <a:off x="5945474" y="389014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1" name="Oval 40"/>
          <p:cNvSpPr/>
          <p:nvPr/>
        </p:nvSpPr>
        <p:spPr>
          <a:xfrm>
            <a:off x="5513474" y="389014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2" name="Oval 41"/>
          <p:cNvSpPr/>
          <p:nvPr/>
        </p:nvSpPr>
        <p:spPr>
          <a:xfrm>
            <a:off x="5785156" y="4245372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3" name="Oval 42"/>
          <p:cNvSpPr/>
          <p:nvPr/>
        </p:nvSpPr>
        <p:spPr>
          <a:xfrm>
            <a:off x="5677156" y="374765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4" name="Oval 43"/>
          <p:cNvSpPr/>
          <p:nvPr/>
        </p:nvSpPr>
        <p:spPr>
          <a:xfrm>
            <a:off x="6001156" y="4112036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5" name="Oval 44"/>
          <p:cNvSpPr/>
          <p:nvPr/>
        </p:nvSpPr>
        <p:spPr>
          <a:xfrm>
            <a:off x="6223198" y="4282953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6" name="Oval 45"/>
          <p:cNvSpPr/>
          <p:nvPr/>
        </p:nvSpPr>
        <p:spPr>
          <a:xfrm>
            <a:off x="6270763" y="3969549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7" name="Oval 46"/>
          <p:cNvSpPr/>
          <p:nvPr/>
        </p:nvSpPr>
        <p:spPr>
          <a:xfrm>
            <a:off x="6096920" y="3615711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8" name="Oval 47"/>
          <p:cNvSpPr/>
          <p:nvPr/>
        </p:nvSpPr>
        <p:spPr>
          <a:xfrm>
            <a:off x="6648370" y="4083711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9" name="Oval 48"/>
          <p:cNvSpPr/>
          <p:nvPr/>
        </p:nvSpPr>
        <p:spPr>
          <a:xfrm>
            <a:off x="6528920" y="3672466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0" name="Oval 49"/>
          <p:cNvSpPr/>
          <p:nvPr/>
        </p:nvSpPr>
        <p:spPr>
          <a:xfrm>
            <a:off x="7141361" y="388373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1" name="Oval 50"/>
          <p:cNvSpPr/>
          <p:nvPr/>
        </p:nvSpPr>
        <p:spPr>
          <a:xfrm>
            <a:off x="6709361" y="388373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2" name="Oval 51"/>
          <p:cNvSpPr/>
          <p:nvPr/>
        </p:nvSpPr>
        <p:spPr>
          <a:xfrm>
            <a:off x="6981043" y="4238964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3" name="Oval 52"/>
          <p:cNvSpPr/>
          <p:nvPr/>
        </p:nvSpPr>
        <p:spPr>
          <a:xfrm>
            <a:off x="6873043" y="374125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4" name="Oval 53"/>
          <p:cNvSpPr/>
          <p:nvPr/>
        </p:nvSpPr>
        <p:spPr>
          <a:xfrm>
            <a:off x="7197043" y="410562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5" name="Oval 54"/>
          <p:cNvSpPr/>
          <p:nvPr/>
        </p:nvSpPr>
        <p:spPr>
          <a:xfrm>
            <a:off x="7419085" y="427654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6" name="Oval 55"/>
          <p:cNvSpPr/>
          <p:nvPr/>
        </p:nvSpPr>
        <p:spPr>
          <a:xfrm>
            <a:off x="7466650" y="3963141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7" name="Oval 56"/>
          <p:cNvSpPr/>
          <p:nvPr/>
        </p:nvSpPr>
        <p:spPr>
          <a:xfrm>
            <a:off x="7292807" y="3609303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8" name="Oval 57"/>
          <p:cNvSpPr/>
          <p:nvPr/>
        </p:nvSpPr>
        <p:spPr>
          <a:xfrm>
            <a:off x="7844257" y="4077303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9" name="Oval 58"/>
          <p:cNvSpPr/>
          <p:nvPr/>
        </p:nvSpPr>
        <p:spPr>
          <a:xfrm>
            <a:off x="7724807" y="3666058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0" name="Oval 59"/>
          <p:cNvSpPr/>
          <p:nvPr/>
        </p:nvSpPr>
        <p:spPr>
          <a:xfrm>
            <a:off x="6566178" y="3060779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1" name="Oval 60"/>
          <p:cNvSpPr/>
          <p:nvPr/>
        </p:nvSpPr>
        <p:spPr>
          <a:xfrm>
            <a:off x="6134178" y="3060779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2" name="Oval 61"/>
          <p:cNvSpPr/>
          <p:nvPr/>
        </p:nvSpPr>
        <p:spPr>
          <a:xfrm>
            <a:off x="6405860" y="3416006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3" name="Oval 62"/>
          <p:cNvSpPr/>
          <p:nvPr/>
        </p:nvSpPr>
        <p:spPr>
          <a:xfrm>
            <a:off x="6297860" y="2918292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4" name="Oval 63"/>
          <p:cNvSpPr/>
          <p:nvPr/>
        </p:nvSpPr>
        <p:spPr>
          <a:xfrm>
            <a:off x="6621860" y="328267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5" name="Oval 64"/>
          <p:cNvSpPr/>
          <p:nvPr/>
        </p:nvSpPr>
        <p:spPr>
          <a:xfrm>
            <a:off x="6843902" y="3453587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6" name="Oval 65"/>
          <p:cNvSpPr/>
          <p:nvPr/>
        </p:nvSpPr>
        <p:spPr>
          <a:xfrm>
            <a:off x="6891467" y="3140183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7" name="Oval 66"/>
          <p:cNvSpPr/>
          <p:nvPr/>
        </p:nvSpPr>
        <p:spPr>
          <a:xfrm>
            <a:off x="6717624" y="278634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8" name="Oval 67"/>
          <p:cNvSpPr/>
          <p:nvPr/>
        </p:nvSpPr>
        <p:spPr>
          <a:xfrm>
            <a:off x="7269074" y="3254345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9" name="Oval 68"/>
          <p:cNvSpPr/>
          <p:nvPr/>
        </p:nvSpPr>
        <p:spPr>
          <a:xfrm>
            <a:off x="7149624" y="2843100"/>
            <a:ext cx="432000" cy="468000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grpSp>
        <p:nvGrpSpPr>
          <p:cNvPr id="71" name="Group 70"/>
          <p:cNvGrpSpPr/>
          <p:nvPr/>
        </p:nvGrpSpPr>
        <p:grpSpPr>
          <a:xfrm>
            <a:off x="792139" y="2988897"/>
            <a:ext cx="3545564" cy="846829"/>
            <a:chOff x="3508338" y="2193062"/>
            <a:chExt cx="3150676" cy="846829"/>
          </a:xfrm>
        </p:grpSpPr>
        <p:sp>
          <p:nvSpPr>
            <p:cNvPr id="72" name="Rounded Rectangular Callout 71"/>
            <p:cNvSpPr/>
            <p:nvPr/>
          </p:nvSpPr>
          <p:spPr>
            <a:xfrm>
              <a:off x="3523360" y="2193062"/>
              <a:ext cx="3135654" cy="846829"/>
            </a:xfrm>
            <a:prstGeom prst="wedgeRoundRectCallout">
              <a:avLst>
                <a:gd name="adj1" fmla="val 58142"/>
                <a:gd name="adj2" fmla="val 29984"/>
                <a:gd name="adj3" fmla="val 16667"/>
              </a:avLst>
            </a:prstGeom>
            <a:noFill/>
            <a:ln w="38100">
              <a:solidFill>
                <a:srgbClr val="EB58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508338" y="2200977"/>
              <a:ext cx="31178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I have made three times as many snowballs as you!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9371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4.1|2.4|4.1|3.5|5|3.1|2.8|2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4|4.8|5|8.6|5.8|1.1|2.8|8.6|0.9|12.6|13.5|5.8|2.2|3|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7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3.4|0.9|1|1.1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9|9.4|2.8|6.1|6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9.3|7.6|4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.4|4.1|8.7|6.1|0.6|0.5|0.8|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2.5|3.7|2.5|3.3|3|4.9|5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2.1|1.9|3.6|2|19.6|1.9|5.6|1.7|5.3|0.7|4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4.1|5.9|4.6|16|2.9|8.3|11.5|3.3|2|0.8|6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DC58EC-0996-468C-9DE5-BFB6081272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schemas.microsoft.com/office/2006/documentManagement/types"/>
    <ds:schemaRef ds:uri="http://purl.org/dc/elements/1.1/"/>
    <ds:schemaRef ds:uri="cee99ee9-287b-4f9a-957c-ba5ae7375c9a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8493</TotalTime>
  <Words>480</Words>
  <Application>Microsoft Macintosh PowerPoint</Application>
  <PresentationFormat>On-screen Show (4:3)</PresentationFormat>
  <Paragraphs>132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6 on the worksheet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Jade Cahill</cp:lastModifiedBy>
  <cp:revision>235</cp:revision>
  <dcterms:created xsi:type="dcterms:W3CDTF">2019-07-05T11:02:13Z</dcterms:created>
  <dcterms:modified xsi:type="dcterms:W3CDTF">2021-02-02T11:09:27Z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