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75" r:id="rId2"/>
    <p:sldId id="276" r:id="rId3"/>
    <p:sldId id="278" r:id="rId4"/>
    <p:sldId id="279" r:id="rId5"/>
    <p:sldId id="290" r:id="rId6"/>
    <p:sldId id="289" r:id="rId7"/>
    <p:sldId id="282" r:id="rId8"/>
    <p:sldId id="293" r:id="rId9"/>
    <p:sldId id="291" r:id="rId10"/>
    <p:sldId id="284" r:id="rId11"/>
    <p:sldId id="295" r:id="rId12"/>
    <p:sldId id="297" r:id="rId13"/>
    <p:sldId id="296" r:id="rId14"/>
    <p:sldId id="294" r:id="rId15"/>
    <p:sldId id="298" r:id="rId16"/>
    <p:sldId id="288" r:id="rId17"/>
    <p:sldId id="277" r:id="rId18"/>
    <p:sldId id="286"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Cambria Math" panose="02040503050406030204" pitchFamily="18" charset="0"/>
      <p:regular r:id="rId26"/>
    </p:embeddedFont>
    <p:embeddedFont>
      <p:font typeface="Tuffy" panose="020B0603060100000000" pitchFamily="34" charset="0"/>
      <p:regular r:id="rId27"/>
      <p:bold r:id="rId28"/>
      <p:italic r:id="rId29"/>
      <p:boldItalic r:id="rId30"/>
    </p:embeddedFont>
    <p:embeddedFont>
      <p:font typeface="Tuffy-TTF" panose="020B0603060100000000" pitchFamily="34" charset="0"/>
      <p:regular r:id="rId31"/>
      <p:bold r:id="rId32"/>
      <p:italic r:id="rId33"/>
      <p:boldItalic r:id="rId34"/>
    </p:embeddedFont>
    <p:embeddedFont>
      <p:font typeface="Twinkl" pitchFamily="2"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65"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F8F7F4"/>
    <a:srgbClr val="EFBCD8"/>
    <a:srgbClr val="FFEDA7"/>
    <a:srgbClr val="F8BC92"/>
    <a:srgbClr val="EE7E12"/>
    <a:srgbClr val="BEDEC2"/>
    <a:srgbClr val="FAB001"/>
    <a:srgbClr val="E5526C"/>
    <a:srgbClr val="007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showGuides="1">
      <p:cViewPr varScale="1">
        <p:scale>
          <a:sx n="106" d="100"/>
          <a:sy n="106" d="100"/>
        </p:scale>
        <p:origin x="600" y="78"/>
      </p:cViewPr>
      <p:guideLst>
        <p:guide orient="horz" pos="2137"/>
        <p:guide pos="2880"/>
        <p:guide pos="340"/>
        <p:guide orient="horz" pos="3952"/>
        <p:guide pos="5465"/>
        <p:guide orient="horz" pos="346"/>
        <p:guide pos="476"/>
        <p:guide orient="horz" pos="504"/>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www.twinkl.co.uk/resource/tp2-m-208-planit-y4-fractions-equivalent-fractions-1-lesson-pac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www.twinkl.co.uk/resource/tp2-m-208-planit-y4-fractions-equivalent-fractions-1-lesson-pac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www.twinkl.co.uk/resource/tp2-m-208-planit-y4-fractions-equivalent-fractions-1-lesson-pac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www.twinkl.co.uk/resource/tp2-m-208-planit-y4-fractions-equivalent-fractions-1-lesson-pac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twinkl.co.uk/resource/tp2-m-208-planit-y4-fractions-equivalent-fractions-1-lesson-pac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hyperlink" Target="https://www.twinkl.co.uk/resource/tp2-m-208-planit-y4-fractions-equivalent-fractions-1-lesson-pac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twinkl.co.uk/resources/planit-maths-primary-teaching-resources-year-4/planit-maths-primary-teaching-resources-year-4-number-fractions/planit-maths-primary-teaching-resources-year-4-number---fractions-recognise-and-show-using-diagrams-families-of-common-equivalent-fractions" TargetMode="External"/><Relationship Id="rId1" Type="http://schemas.openxmlformats.org/officeDocument/2006/relationships/slideLayout" Target="../slideLayouts/slideLayout4.xml"/><Relationship Id="rId6" Type="http://schemas.openxmlformats.org/officeDocument/2006/relationships/hyperlink" Target="https://www.twinkl.co.uk/resource/tp2-m-208-planit-y4-fractions-equivalent-fractions-1-lesson-pack"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twinkl.co.uk/resource/tp2-m-208-planit-y4-fractions-equivalent-fractions-1-lesson-pack"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hyperlink" Target="https://www.twinkl.co.uk/resource/tp2-m-208-planit-y4-fractions-equivalent-fractions-1-lesson-pac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twinkl.co.uk/resource/tp2-m-208-planit-y4-fractions-equivalent-fractions-1-lesson-pac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hyperlink" Target="https://www.twinkl.co.uk/resource/tp2-m-208-planit-y4-fractions-equivalent-fractions-1-lesson-pack" TargetMode="Externa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s://www.twinkl.co.uk/resource/tp2-m-208-planit-y4-fractions-equivalent-fractions-1-lesson-pack" TargetMode="External"/><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tp2-m-208-planit-y4-fractions-equivalent-fractions-1-lesson-pack" TargetMode="Externa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s://www.twinkl.co.uk/resource/tp2-m-208-planit-y4-fractions-equivalent-fractions-1-lesson-pac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www.twinkl.co.uk/resource/tp2-m-208-planit-y4-fractions-equivalent-fractions-1-lesson-p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63550" y="5829300"/>
            <a:ext cx="869950" cy="571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TextBox 9"/>
          <p:cNvSpPr txBox="1"/>
          <p:nvPr/>
        </p:nvSpPr>
        <p:spPr>
          <a:xfrm>
            <a:off x="4572000" y="5080232"/>
            <a:ext cx="3816350" cy="1049106"/>
          </a:xfrm>
          <a:prstGeom prst="rect">
            <a:avLst/>
          </a:prstGeom>
          <a:solidFill>
            <a:srgbClr val="FFEDA7"/>
          </a:solidFill>
          <a:ln w="28575">
            <a:noFill/>
          </a:ln>
        </p:spPr>
        <p:txBody>
          <a:bodyPr wrap="square" lIns="108000" tIns="108000" rIns="108000" bIns="108000" rtlCol="0">
            <a:spAutoFit/>
          </a:bodyPr>
          <a:lstStyle/>
          <a:p>
            <a:r>
              <a:rPr lang="en-GB" dirty="0">
                <a:latin typeface="Twinkl" pitchFamily="2" charset="0"/>
              </a:rPr>
              <a:t>Using your knowledge of equivalent fractions, solve </a:t>
            </a:r>
            <a:br>
              <a:rPr lang="en-GB" dirty="0">
                <a:latin typeface="Twinkl" pitchFamily="2" charset="0"/>
              </a:rPr>
            </a:br>
            <a:r>
              <a:rPr lang="en-GB" dirty="0">
                <a:latin typeface="Twinkl" pitchFamily="2" charset="0"/>
              </a:rPr>
              <a:t>the problem.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49" y="3299625"/>
            <a:ext cx="4905829" cy="3586950"/>
          </a:xfrm>
          <a:prstGeom prst="rect">
            <a:avLst/>
          </a:prstGeom>
        </p:spPr>
      </p:pic>
      <p:sp>
        <p:nvSpPr>
          <p:cNvPr id="9" name="Rectangle 8"/>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75" name="Rectangle 74"/>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6415" y="1300709"/>
            <a:ext cx="7621935" cy="1049106"/>
          </a:xfrm>
          <a:prstGeom prst="rect">
            <a:avLst/>
          </a:prstGeom>
          <a:solidFill>
            <a:srgbClr val="AFDEF9"/>
          </a:solidFill>
          <a:ln w="28575">
            <a:noFill/>
          </a:ln>
        </p:spPr>
        <p:txBody>
          <a:bodyPr wrap="square" lIns="108000" tIns="108000" rIns="108000" bIns="108000" rtlCol="0">
            <a:spAutoFit/>
          </a:bodyPr>
          <a:lstStyle/>
          <a:p>
            <a:r>
              <a:rPr lang="en-GB" dirty="0">
                <a:latin typeface="Twinkl" pitchFamily="2" charset="0"/>
              </a:rPr>
              <a:t>Jim and Ginger are wrapping presents. They are disagreeing. Every time they share out the strips of ribbon, one person always has one more piece of ribbon than the other. </a:t>
            </a:r>
          </a:p>
        </p:txBody>
      </p:sp>
      <p:sp>
        <p:nvSpPr>
          <p:cNvPr id="32" name="Rectangle 31">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5608181" y="4070997"/>
            <a:ext cx="540000" cy="504000"/>
            <a:chOff x="6046765" y="3824428"/>
            <a:chExt cx="540000" cy="504000"/>
          </a:xfrm>
        </p:grpSpPr>
        <p:grpSp>
          <p:nvGrpSpPr>
            <p:cNvPr id="2" name="Group 1"/>
            <p:cNvGrpSpPr/>
            <p:nvPr/>
          </p:nvGrpSpPr>
          <p:grpSpPr>
            <a:xfrm>
              <a:off x="6046765" y="3824428"/>
              <a:ext cx="540000" cy="504000"/>
              <a:chOff x="6046765" y="3824428"/>
              <a:chExt cx="540000" cy="504000"/>
            </a:xfrm>
          </p:grpSpPr>
          <p:sp>
            <p:nvSpPr>
              <p:cNvPr id="21" name="Rectangle 2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19" name="TextBox 18"/>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23" name="Straight Connector 22"/>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194437" y="2734848"/>
            <a:ext cx="540000" cy="504000"/>
            <a:chOff x="6046765" y="3824428"/>
            <a:chExt cx="540000" cy="504000"/>
          </a:xfrm>
        </p:grpSpPr>
        <p:grpSp>
          <p:nvGrpSpPr>
            <p:cNvPr id="44" name="Group 43"/>
            <p:cNvGrpSpPr/>
            <p:nvPr/>
          </p:nvGrpSpPr>
          <p:grpSpPr>
            <a:xfrm>
              <a:off x="6046765" y="3824428"/>
              <a:ext cx="540000" cy="504000"/>
              <a:chOff x="6046765" y="3824428"/>
              <a:chExt cx="540000" cy="504000"/>
            </a:xfrm>
          </p:grpSpPr>
          <p:sp>
            <p:nvSpPr>
              <p:cNvPr id="46" name="Rectangle 4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7" name="TextBox 4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5" name="Straight Connector 4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470457" y="2650309"/>
            <a:ext cx="540000" cy="504000"/>
            <a:chOff x="6046765" y="3824428"/>
            <a:chExt cx="540000" cy="504000"/>
          </a:xfrm>
        </p:grpSpPr>
        <p:grpSp>
          <p:nvGrpSpPr>
            <p:cNvPr id="49" name="Group 48"/>
            <p:cNvGrpSpPr/>
            <p:nvPr/>
          </p:nvGrpSpPr>
          <p:grpSpPr>
            <a:xfrm>
              <a:off x="6046765" y="3824428"/>
              <a:ext cx="540000" cy="504000"/>
              <a:chOff x="6046765" y="3824428"/>
              <a:chExt cx="540000" cy="504000"/>
            </a:xfrm>
          </p:grpSpPr>
          <p:sp>
            <p:nvSpPr>
              <p:cNvPr id="51" name="Rectangle 5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2" name="TextBox 5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0" name="Straight Connector 4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386230" y="2920375"/>
            <a:ext cx="540000" cy="504000"/>
            <a:chOff x="6046765" y="3824428"/>
            <a:chExt cx="540000" cy="504000"/>
          </a:xfrm>
        </p:grpSpPr>
        <p:grpSp>
          <p:nvGrpSpPr>
            <p:cNvPr id="54" name="Group 53"/>
            <p:cNvGrpSpPr/>
            <p:nvPr/>
          </p:nvGrpSpPr>
          <p:grpSpPr>
            <a:xfrm>
              <a:off x="6046765" y="3824428"/>
              <a:ext cx="540000" cy="504000"/>
              <a:chOff x="6046765" y="3824428"/>
              <a:chExt cx="540000" cy="504000"/>
            </a:xfrm>
          </p:grpSpPr>
          <p:sp>
            <p:nvSpPr>
              <p:cNvPr id="56" name="Rectangle 5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7" name="TextBox 5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5" name="Straight Connector 5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2186330" y="4070997"/>
            <a:ext cx="540000" cy="504000"/>
            <a:chOff x="6046765" y="3824428"/>
            <a:chExt cx="540000" cy="504000"/>
          </a:xfrm>
        </p:grpSpPr>
        <p:grpSp>
          <p:nvGrpSpPr>
            <p:cNvPr id="59" name="Group 58"/>
            <p:cNvGrpSpPr/>
            <p:nvPr/>
          </p:nvGrpSpPr>
          <p:grpSpPr>
            <a:xfrm>
              <a:off x="6046765" y="3824428"/>
              <a:ext cx="540000" cy="504000"/>
              <a:chOff x="6046765" y="3824428"/>
              <a:chExt cx="540000" cy="504000"/>
            </a:xfrm>
          </p:grpSpPr>
          <p:sp>
            <p:nvSpPr>
              <p:cNvPr id="61" name="Rectangle 6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2" name="TextBox 6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60" name="Straight Connector 5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711123" y="2658966"/>
            <a:ext cx="1080000" cy="504000"/>
            <a:chOff x="6359024" y="3824428"/>
            <a:chExt cx="1080000" cy="504000"/>
          </a:xfrm>
        </p:grpSpPr>
        <p:grpSp>
          <p:nvGrpSpPr>
            <p:cNvPr id="64" name="Group 63"/>
            <p:cNvGrpSpPr/>
            <p:nvPr/>
          </p:nvGrpSpPr>
          <p:grpSpPr>
            <a:xfrm>
              <a:off x="6359024" y="3824428"/>
              <a:ext cx="1080000" cy="504000"/>
              <a:chOff x="6359024" y="3824428"/>
              <a:chExt cx="1080000" cy="504000"/>
            </a:xfrm>
          </p:grpSpPr>
          <p:sp>
            <p:nvSpPr>
              <p:cNvPr id="66" name="Rectangle 65"/>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7" name="TextBox 66"/>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5" name="Straight Connector 64"/>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545193" y="3056491"/>
            <a:ext cx="1080000" cy="504000"/>
            <a:chOff x="6359024" y="3824428"/>
            <a:chExt cx="1080000" cy="504000"/>
          </a:xfrm>
        </p:grpSpPr>
        <p:grpSp>
          <p:nvGrpSpPr>
            <p:cNvPr id="69" name="Group 68"/>
            <p:cNvGrpSpPr/>
            <p:nvPr/>
          </p:nvGrpSpPr>
          <p:grpSpPr>
            <a:xfrm>
              <a:off x="6359024" y="3824428"/>
              <a:ext cx="1080000" cy="504000"/>
              <a:chOff x="6359024" y="3824428"/>
              <a:chExt cx="1080000" cy="504000"/>
            </a:xfrm>
          </p:grpSpPr>
          <p:sp>
            <p:nvSpPr>
              <p:cNvPr id="71" name="Rectangle 7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2" name="TextBox 7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70" name="Straight Connector 6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924437" y="4345045"/>
            <a:ext cx="1080000" cy="504000"/>
            <a:chOff x="6359024" y="3824428"/>
            <a:chExt cx="1080000" cy="504000"/>
          </a:xfrm>
        </p:grpSpPr>
        <p:grpSp>
          <p:nvGrpSpPr>
            <p:cNvPr id="76" name="Group 75"/>
            <p:cNvGrpSpPr/>
            <p:nvPr/>
          </p:nvGrpSpPr>
          <p:grpSpPr>
            <a:xfrm>
              <a:off x="6359024" y="3824428"/>
              <a:ext cx="1080000" cy="504000"/>
              <a:chOff x="6359024" y="3824428"/>
              <a:chExt cx="1080000" cy="504000"/>
            </a:xfrm>
          </p:grpSpPr>
          <p:sp>
            <p:nvSpPr>
              <p:cNvPr id="78" name="Rectangle 77"/>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9" name="TextBox 78"/>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77" name="Straight Connector 76"/>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7632250" y="3713216"/>
            <a:ext cx="540000" cy="504000"/>
            <a:chOff x="6046765" y="3824428"/>
            <a:chExt cx="540000" cy="504000"/>
          </a:xfrm>
        </p:grpSpPr>
        <p:grpSp>
          <p:nvGrpSpPr>
            <p:cNvPr id="81" name="Group 80"/>
            <p:cNvGrpSpPr/>
            <p:nvPr/>
          </p:nvGrpSpPr>
          <p:grpSpPr>
            <a:xfrm>
              <a:off x="6046765" y="3824428"/>
              <a:ext cx="540000" cy="504000"/>
              <a:chOff x="6046765" y="3824428"/>
              <a:chExt cx="540000" cy="504000"/>
            </a:xfrm>
          </p:grpSpPr>
          <p:sp>
            <p:nvSpPr>
              <p:cNvPr id="83" name="Rectangle 82"/>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84" name="TextBox 83"/>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82" name="Straight Connector 81"/>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13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475" y="4256666"/>
            <a:ext cx="3557814" cy="2601334"/>
          </a:xfrm>
          <a:prstGeom prst="rect">
            <a:avLst/>
          </a:prstGeom>
        </p:spPr>
      </p:pic>
      <p:sp>
        <p:nvSpPr>
          <p:cNvPr id="6" name="TextBox 5"/>
          <p:cNvSpPr txBox="1"/>
          <p:nvPr/>
        </p:nvSpPr>
        <p:spPr>
          <a:xfrm>
            <a:off x="766415" y="1300709"/>
            <a:ext cx="7621935" cy="772107"/>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This problem is about having the same fractional amounts of ribbon not the same number of parts of ribbon.</a:t>
            </a:r>
          </a:p>
        </p:txBody>
      </p:sp>
      <p:sp>
        <p:nvSpPr>
          <p:cNvPr id="20" name="TextBox 19"/>
          <p:cNvSpPr txBox="1"/>
          <p:nvPr/>
        </p:nvSpPr>
        <p:spPr>
          <a:xfrm>
            <a:off x="746541" y="2195674"/>
            <a:ext cx="7641809" cy="495108"/>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Let’s sort the ribbons into the fraction types.</a:t>
            </a:r>
          </a:p>
        </p:txBody>
      </p:sp>
      <p:sp>
        <p:nvSpPr>
          <p:cNvPr id="33" name="Rectangle 32">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23" name="Rectangle 22"/>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4" name="Straight Connector 23"/>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930457" y="3710641"/>
            <a:ext cx="540000" cy="504000"/>
            <a:chOff x="6046765" y="3824428"/>
            <a:chExt cx="540000" cy="504000"/>
          </a:xfrm>
        </p:grpSpPr>
        <p:grpSp>
          <p:nvGrpSpPr>
            <p:cNvPr id="34" name="Group 33"/>
            <p:cNvGrpSpPr/>
            <p:nvPr/>
          </p:nvGrpSpPr>
          <p:grpSpPr>
            <a:xfrm>
              <a:off x="6046765" y="3824428"/>
              <a:ext cx="540000" cy="504000"/>
              <a:chOff x="6046765" y="3824428"/>
              <a:chExt cx="540000" cy="504000"/>
            </a:xfrm>
          </p:grpSpPr>
          <p:sp>
            <p:nvSpPr>
              <p:cNvPr id="36" name="Rectangle 3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37" name="TextBox 3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35" name="Straight Connector 3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370284" y="3762109"/>
            <a:ext cx="540000" cy="504000"/>
            <a:chOff x="6046765" y="3824428"/>
            <a:chExt cx="540000" cy="504000"/>
          </a:xfrm>
        </p:grpSpPr>
        <p:grpSp>
          <p:nvGrpSpPr>
            <p:cNvPr id="39" name="Group 38"/>
            <p:cNvGrpSpPr/>
            <p:nvPr/>
          </p:nvGrpSpPr>
          <p:grpSpPr>
            <a:xfrm>
              <a:off x="6046765" y="3824428"/>
              <a:ext cx="540000" cy="504000"/>
              <a:chOff x="6046765" y="3824428"/>
              <a:chExt cx="540000" cy="504000"/>
            </a:xfrm>
          </p:grpSpPr>
          <p:sp>
            <p:nvSpPr>
              <p:cNvPr id="41" name="Rectangle 4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2" name="TextBox 4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0" name="Straight Connector 3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025662" y="4113020"/>
            <a:ext cx="540000" cy="504000"/>
            <a:chOff x="6046765" y="3824428"/>
            <a:chExt cx="540000" cy="504000"/>
          </a:xfrm>
        </p:grpSpPr>
        <p:grpSp>
          <p:nvGrpSpPr>
            <p:cNvPr id="44" name="Group 43"/>
            <p:cNvGrpSpPr/>
            <p:nvPr/>
          </p:nvGrpSpPr>
          <p:grpSpPr>
            <a:xfrm>
              <a:off x="6046765" y="3824428"/>
              <a:ext cx="540000" cy="504000"/>
              <a:chOff x="6046765" y="3824428"/>
              <a:chExt cx="540000" cy="504000"/>
            </a:xfrm>
          </p:grpSpPr>
          <p:sp>
            <p:nvSpPr>
              <p:cNvPr id="46" name="Rectangle 4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7" name="TextBox 4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5" name="Straight Connector 4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006289" y="2865563"/>
            <a:ext cx="540000" cy="504000"/>
            <a:chOff x="6046765" y="3824428"/>
            <a:chExt cx="540000" cy="504000"/>
          </a:xfrm>
        </p:grpSpPr>
        <p:grpSp>
          <p:nvGrpSpPr>
            <p:cNvPr id="49" name="Group 48"/>
            <p:cNvGrpSpPr/>
            <p:nvPr/>
          </p:nvGrpSpPr>
          <p:grpSpPr>
            <a:xfrm>
              <a:off x="6046765" y="3824428"/>
              <a:ext cx="540000" cy="504000"/>
              <a:chOff x="6046765" y="3824428"/>
              <a:chExt cx="540000" cy="504000"/>
            </a:xfrm>
          </p:grpSpPr>
          <p:sp>
            <p:nvSpPr>
              <p:cNvPr id="51" name="Rectangle 5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2" name="TextBox 5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0" name="Straight Connector 4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514480" y="5305333"/>
            <a:ext cx="540000" cy="504000"/>
            <a:chOff x="6046765" y="3824428"/>
            <a:chExt cx="540000" cy="504000"/>
          </a:xfrm>
        </p:grpSpPr>
        <p:grpSp>
          <p:nvGrpSpPr>
            <p:cNvPr id="54" name="Group 53"/>
            <p:cNvGrpSpPr/>
            <p:nvPr/>
          </p:nvGrpSpPr>
          <p:grpSpPr>
            <a:xfrm>
              <a:off x="6046765" y="3824428"/>
              <a:ext cx="540000" cy="504000"/>
              <a:chOff x="6046765" y="3824428"/>
              <a:chExt cx="540000" cy="504000"/>
            </a:xfrm>
          </p:grpSpPr>
          <p:sp>
            <p:nvSpPr>
              <p:cNvPr id="56" name="Rectangle 5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7" name="TextBox 5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5" name="Straight Connector 5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846317" y="3325885"/>
            <a:ext cx="1080000" cy="504000"/>
            <a:chOff x="6359024" y="3824428"/>
            <a:chExt cx="1080000" cy="504000"/>
          </a:xfrm>
        </p:grpSpPr>
        <p:grpSp>
          <p:nvGrpSpPr>
            <p:cNvPr id="59" name="Group 58"/>
            <p:cNvGrpSpPr/>
            <p:nvPr/>
          </p:nvGrpSpPr>
          <p:grpSpPr>
            <a:xfrm>
              <a:off x="6359024" y="3824428"/>
              <a:ext cx="1080000" cy="504000"/>
              <a:chOff x="6359024" y="3824428"/>
              <a:chExt cx="1080000" cy="504000"/>
            </a:xfrm>
          </p:grpSpPr>
          <p:sp>
            <p:nvSpPr>
              <p:cNvPr id="61" name="Rectangle 6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2" name="TextBox 6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0" name="Straight Connector 5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5276289" y="3577885"/>
            <a:ext cx="1080000" cy="504000"/>
            <a:chOff x="6359024" y="3824428"/>
            <a:chExt cx="1080000" cy="504000"/>
          </a:xfrm>
        </p:grpSpPr>
        <p:grpSp>
          <p:nvGrpSpPr>
            <p:cNvPr id="64" name="Group 63"/>
            <p:cNvGrpSpPr/>
            <p:nvPr/>
          </p:nvGrpSpPr>
          <p:grpSpPr>
            <a:xfrm>
              <a:off x="6359024" y="3824428"/>
              <a:ext cx="1080000" cy="504000"/>
              <a:chOff x="6359024" y="3824428"/>
              <a:chExt cx="1080000" cy="504000"/>
            </a:xfrm>
          </p:grpSpPr>
          <p:sp>
            <p:nvSpPr>
              <p:cNvPr id="66" name="Rectangle 65"/>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7" name="TextBox 66"/>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5" name="Straight Connector 64"/>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6961860" y="4968989"/>
            <a:ext cx="1080000" cy="504000"/>
            <a:chOff x="6359024" y="3824428"/>
            <a:chExt cx="1080000" cy="504000"/>
          </a:xfrm>
        </p:grpSpPr>
        <p:grpSp>
          <p:nvGrpSpPr>
            <p:cNvPr id="69" name="Group 68"/>
            <p:cNvGrpSpPr/>
            <p:nvPr/>
          </p:nvGrpSpPr>
          <p:grpSpPr>
            <a:xfrm>
              <a:off x="6359024" y="3824428"/>
              <a:ext cx="1080000" cy="504000"/>
              <a:chOff x="6359024" y="3824428"/>
              <a:chExt cx="1080000" cy="504000"/>
            </a:xfrm>
          </p:grpSpPr>
          <p:sp>
            <p:nvSpPr>
              <p:cNvPr id="71" name="Rectangle 7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2" name="TextBox 7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70" name="Straight Connector 6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3405632" y="2912526"/>
            <a:ext cx="540000" cy="504000"/>
            <a:chOff x="6046765" y="3824428"/>
            <a:chExt cx="540000" cy="504000"/>
          </a:xfrm>
        </p:grpSpPr>
        <p:grpSp>
          <p:nvGrpSpPr>
            <p:cNvPr id="75" name="Group 74"/>
            <p:cNvGrpSpPr/>
            <p:nvPr/>
          </p:nvGrpSpPr>
          <p:grpSpPr>
            <a:xfrm>
              <a:off x="6046765" y="3824428"/>
              <a:ext cx="540000" cy="504000"/>
              <a:chOff x="6046765" y="3824428"/>
              <a:chExt cx="540000" cy="504000"/>
            </a:xfrm>
          </p:grpSpPr>
          <p:sp>
            <p:nvSpPr>
              <p:cNvPr id="77" name="Rectangle 76"/>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8" name="TextBox 77"/>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76" name="Straight Connector 75"/>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67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475" y="4256666"/>
            <a:ext cx="3557814" cy="2601334"/>
          </a:xfrm>
          <a:prstGeom prst="rect">
            <a:avLst/>
          </a:prstGeom>
        </p:spPr>
      </p:pic>
      <p:sp>
        <p:nvSpPr>
          <p:cNvPr id="6" name="TextBox 5"/>
          <p:cNvSpPr txBox="1"/>
          <p:nvPr/>
        </p:nvSpPr>
        <p:spPr>
          <a:xfrm>
            <a:off x="766415" y="1300709"/>
            <a:ext cx="7621935" cy="772107"/>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This problem is about having the same fractional amounts of ribbon not the same number of parts of ribbon.</a:t>
            </a:r>
          </a:p>
        </p:txBody>
      </p:sp>
      <p:sp>
        <p:nvSpPr>
          <p:cNvPr id="20" name="TextBox 19"/>
          <p:cNvSpPr txBox="1"/>
          <p:nvPr/>
        </p:nvSpPr>
        <p:spPr>
          <a:xfrm>
            <a:off x="746541" y="2195674"/>
            <a:ext cx="7641809" cy="495108"/>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Let’s sort the ribbons into the fraction types.</a:t>
            </a:r>
          </a:p>
        </p:txBody>
      </p:sp>
      <p:sp>
        <p:nvSpPr>
          <p:cNvPr id="33" name="Rectangle 32">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23" name="Rectangle 22"/>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4" name="Straight Connector 23"/>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176166" y="3752666"/>
            <a:ext cx="540000" cy="504000"/>
            <a:chOff x="6046765" y="3824428"/>
            <a:chExt cx="540000" cy="504000"/>
          </a:xfrm>
        </p:grpSpPr>
        <p:grpSp>
          <p:nvGrpSpPr>
            <p:cNvPr id="34" name="Group 33"/>
            <p:cNvGrpSpPr/>
            <p:nvPr/>
          </p:nvGrpSpPr>
          <p:grpSpPr>
            <a:xfrm>
              <a:off x="6046765" y="3824428"/>
              <a:ext cx="540000" cy="504000"/>
              <a:chOff x="6046765" y="3824428"/>
              <a:chExt cx="540000" cy="504000"/>
            </a:xfrm>
          </p:grpSpPr>
          <p:sp>
            <p:nvSpPr>
              <p:cNvPr id="36" name="Rectangle 3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37" name="TextBox 3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35" name="Straight Connector 3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107044" y="3752380"/>
            <a:ext cx="540000" cy="504000"/>
            <a:chOff x="6046765" y="3824428"/>
            <a:chExt cx="540000" cy="504000"/>
          </a:xfrm>
        </p:grpSpPr>
        <p:grpSp>
          <p:nvGrpSpPr>
            <p:cNvPr id="39" name="Group 38"/>
            <p:cNvGrpSpPr/>
            <p:nvPr/>
          </p:nvGrpSpPr>
          <p:grpSpPr>
            <a:xfrm>
              <a:off x="6046765" y="3824428"/>
              <a:ext cx="540000" cy="504000"/>
              <a:chOff x="6046765" y="3824428"/>
              <a:chExt cx="540000" cy="504000"/>
            </a:xfrm>
          </p:grpSpPr>
          <p:sp>
            <p:nvSpPr>
              <p:cNvPr id="41" name="Rectangle 4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2" name="TextBox 4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0" name="Straight Connector 3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646040" y="3093385"/>
            <a:ext cx="540000" cy="504000"/>
            <a:chOff x="6046765" y="3824428"/>
            <a:chExt cx="540000" cy="504000"/>
          </a:xfrm>
        </p:grpSpPr>
        <p:grpSp>
          <p:nvGrpSpPr>
            <p:cNvPr id="44" name="Group 43"/>
            <p:cNvGrpSpPr/>
            <p:nvPr/>
          </p:nvGrpSpPr>
          <p:grpSpPr>
            <a:xfrm>
              <a:off x="6046765" y="3824428"/>
              <a:ext cx="540000" cy="504000"/>
              <a:chOff x="6046765" y="3824428"/>
              <a:chExt cx="540000" cy="504000"/>
            </a:xfrm>
          </p:grpSpPr>
          <p:sp>
            <p:nvSpPr>
              <p:cNvPr id="46" name="Rectangle 4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7" name="TextBox 4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5" name="Straight Connector 4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7622951" y="3093385"/>
            <a:ext cx="540000" cy="504000"/>
            <a:chOff x="6046765" y="3824428"/>
            <a:chExt cx="540000" cy="504000"/>
          </a:xfrm>
        </p:grpSpPr>
        <p:grpSp>
          <p:nvGrpSpPr>
            <p:cNvPr id="49" name="Group 48"/>
            <p:cNvGrpSpPr/>
            <p:nvPr/>
          </p:nvGrpSpPr>
          <p:grpSpPr>
            <a:xfrm>
              <a:off x="6046765" y="3824428"/>
              <a:ext cx="540000" cy="504000"/>
              <a:chOff x="6046765" y="3824428"/>
              <a:chExt cx="540000" cy="504000"/>
            </a:xfrm>
          </p:grpSpPr>
          <p:sp>
            <p:nvSpPr>
              <p:cNvPr id="51" name="Rectangle 5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2" name="TextBox 5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0" name="Straight Connector 4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739869" y="3093385"/>
            <a:ext cx="540000" cy="504000"/>
            <a:chOff x="6046765" y="3824428"/>
            <a:chExt cx="540000" cy="504000"/>
          </a:xfrm>
        </p:grpSpPr>
        <p:grpSp>
          <p:nvGrpSpPr>
            <p:cNvPr id="54" name="Group 53"/>
            <p:cNvGrpSpPr/>
            <p:nvPr/>
          </p:nvGrpSpPr>
          <p:grpSpPr>
            <a:xfrm>
              <a:off x="6046765" y="3824428"/>
              <a:ext cx="540000" cy="504000"/>
              <a:chOff x="6046765" y="3824428"/>
              <a:chExt cx="540000" cy="504000"/>
            </a:xfrm>
          </p:grpSpPr>
          <p:sp>
            <p:nvSpPr>
              <p:cNvPr id="56" name="Rectangle 5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7" name="TextBox 5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5" name="Straight Connector 5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988499" y="3044934"/>
            <a:ext cx="1080000" cy="504000"/>
            <a:chOff x="6359024" y="3824428"/>
            <a:chExt cx="1080000" cy="504000"/>
          </a:xfrm>
        </p:grpSpPr>
        <p:grpSp>
          <p:nvGrpSpPr>
            <p:cNvPr id="59" name="Group 58"/>
            <p:cNvGrpSpPr/>
            <p:nvPr/>
          </p:nvGrpSpPr>
          <p:grpSpPr>
            <a:xfrm>
              <a:off x="6359024" y="3824428"/>
              <a:ext cx="1080000" cy="504000"/>
              <a:chOff x="6359024" y="3824428"/>
              <a:chExt cx="1080000" cy="504000"/>
            </a:xfrm>
          </p:grpSpPr>
          <p:sp>
            <p:nvSpPr>
              <p:cNvPr id="61" name="Rectangle 6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2" name="TextBox 6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0" name="Straight Connector 5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733702" y="3704215"/>
            <a:ext cx="1080000" cy="504000"/>
            <a:chOff x="6359024" y="3824428"/>
            <a:chExt cx="1080000" cy="504000"/>
          </a:xfrm>
        </p:grpSpPr>
        <p:grpSp>
          <p:nvGrpSpPr>
            <p:cNvPr id="64" name="Group 63"/>
            <p:cNvGrpSpPr/>
            <p:nvPr/>
          </p:nvGrpSpPr>
          <p:grpSpPr>
            <a:xfrm>
              <a:off x="6359024" y="3824428"/>
              <a:ext cx="1080000" cy="504000"/>
              <a:chOff x="6359024" y="3824428"/>
              <a:chExt cx="1080000" cy="504000"/>
            </a:xfrm>
          </p:grpSpPr>
          <p:sp>
            <p:nvSpPr>
              <p:cNvPr id="66" name="Rectangle 65"/>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7" name="TextBox 66"/>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5" name="Straight Connector 64"/>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2518167" y="3044934"/>
            <a:ext cx="1080000" cy="504000"/>
            <a:chOff x="6359024" y="3824428"/>
            <a:chExt cx="1080000" cy="504000"/>
          </a:xfrm>
        </p:grpSpPr>
        <p:grpSp>
          <p:nvGrpSpPr>
            <p:cNvPr id="69" name="Group 68"/>
            <p:cNvGrpSpPr/>
            <p:nvPr/>
          </p:nvGrpSpPr>
          <p:grpSpPr>
            <a:xfrm>
              <a:off x="6359024" y="3824428"/>
              <a:ext cx="1080000" cy="504000"/>
              <a:chOff x="6359024" y="3824428"/>
              <a:chExt cx="1080000" cy="504000"/>
            </a:xfrm>
          </p:grpSpPr>
          <p:sp>
            <p:nvSpPr>
              <p:cNvPr id="71" name="Rectangle 7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2" name="TextBox 7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70" name="Straight Connector 6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648991" y="4411947"/>
            <a:ext cx="540000" cy="504000"/>
            <a:chOff x="6046765" y="3824428"/>
            <a:chExt cx="540000" cy="504000"/>
          </a:xfrm>
        </p:grpSpPr>
        <p:grpSp>
          <p:nvGrpSpPr>
            <p:cNvPr id="75" name="Group 74"/>
            <p:cNvGrpSpPr/>
            <p:nvPr/>
          </p:nvGrpSpPr>
          <p:grpSpPr>
            <a:xfrm>
              <a:off x="6046765" y="3824428"/>
              <a:ext cx="540000" cy="504000"/>
              <a:chOff x="6046765" y="3824428"/>
              <a:chExt cx="540000" cy="504000"/>
            </a:xfrm>
          </p:grpSpPr>
          <p:sp>
            <p:nvSpPr>
              <p:cNvPr id="77" name="Rectangle 76"/>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8" name="TextBox 77"/>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76" name="Straight Connector 75"/>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331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475" y="4256666"/>
            <a:ext cx="3557814" cy="2601334"/>
          </a:xfrm>
          <a:prstGeom prst="rect">
            <a:avLst/>
          </a:prstGeom>
        </p:spPr>
      </p:pic>
      <p:sp>
        <p:nvSpPr>
          <p:cNvPr id="6" name="TextBox 5"/>
          <p:cNvSpPr txBox="1"/>
          <p:nvPr/>
        </p:nvSpPr>
        <p:spPr>
          <a:xfrm>
            <a:off x="766415" y="1300709"/>
            <a:ext cx="7621935" cy="772107"/>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This problem is about having the same fractional amounts of ribbon not the same number of parts of ribbon.</a:t>
            </a:r>
          </a:p>
        </p:txBody>
      </p:sp>
      <p:sp>
        <p:nvSpPr>
          <p:cNvPr id="20" name="TextBox 19"/>
          <p:cNvSpPr txBox="1"/>
          <p:nvPr/>
        </p:nvSpPr>
        <p:spPr>
          <a:xfrm>
            <a:off x="746540" y="2195674"/>
            <a:ext cx="7641809" cy="495108"/>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Now, if we put them together you can make 2 whole ribbons.</a:t>
            </a:r>
          </a:p>
        </p:txBody>
      </p:sp>
      <p:sp>
        <p:nvSpPr>
          <p:cNvPr id="21" name="Rectangle 20">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26" name="Rectangle 25"/>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7" name="Straight Connector 26"/>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957382" y="3044934"/>
            <a:ext cx="3240000" cy="504000"/>
            <a:chOff x="2957382" y="3044934"/>
            <a:chExt cx="3240000" cy="504000"/>
          </a:xfrm>
        </p:grpSpPr>
        <p:grpSp>
          <p:nvGrpSpPr>
            <p:cNvPr id="53" name="Group 52"/>
            <p:cNvGrpSpPr/>
            <p:nvPr/>
          </p:nvGrpSpPr>
          <p:grpSpPr>
            <a:xfrm>
              <a:off x="2957382" y="3044934"/>
              <a:ext cx="1080000" cy="504000"/>
              <a:chOff x="6359024" y="3824428"/>
              <a:chExt cx="1080000" cy="504000"/>
            </a:xfrm>
          </p:grpSpPr>
          <p:grpSp>
            <p:nvGrpSpPr>
              <p:cNvPr id="54" name="Group 53"/>
              <p:cNvGrpSpPr/>
              <p:nvPr/>
            </p:nvGrpSpPr>
            <p:grpSpPr>
              <a:xfrm>
                <a:off x="6359024" y="3824428"/>
                <a:ext cx="1080000" cy="504000"/>
                <a:chOff x="6359024" y="3824428"/>
                <a:chExt cx="1080000" cy="504000"/>
              </a:xfrm>
            </p:grpSpPr>
            <p:sp>
              <p:nvSpPr>
                <p:cNvPr id="56" name="Rectangle 55"/>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7" name="TextBox 56"/>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55" name="Straight Connector 54"/>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5117382" y="3044934"/>
              <a:ext cx="1080000" cy="504000"/>
              <a:chOff x="6359024" y="3824428"/>
              <a:chExt cx="1080000" cy="504000"/>
            </a:xfrm>
          </p:grpSpPr>
          <p:grpSp>
            <p:nvGrpSpPr>
              <p:cNvPr id="59" name="Group 58"/>
              <p:cNvGrpSpPr/>
              <p:nvPr/>
            </p:nvGrpSpPr>
            <p:grpSpPr>
              <a:xfrm>
                <a:off x="6359024" y="3824428"/>
                <a:ext cx="1080000" cy="504000"/>
                <a:chOff x="6359024" y="3824428"/>
                <a:chExt cx="1080000" cy="504000"/>
              </a:xfrm>
            </p:grpSpPr>
            <p:sp>
              <p:nvSpPr>
                <p:cNvPr id="61" name="Rectangle 60"/>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2" name="TextBox 61"/>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0" name="Straight Connector 59"/>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4037382" y="3044934"/>
              <a:ext cx="1080000" cy="504000"/>
              <a:chOff x="6359024" y="3824428"/>
              <a:chExt cx="1080000" cy="504000"/>
            </a:xfrm>
          </p:grpSpPr>
          <p:grpSp>
            <p:nvGrpSpPr>
              <p:cNvPr id="64" name="Group 63"/>
              <p:cNvGrpSpPr/>
              <p:nvPr/>
            </p:nvGrpSpPr>
            <p:grpSpPr>
              <a:xfrm>
                <a:off x="6359024" y="3824428"/>
                <a:ext cx="1080000" cy="504000"/>
                <a:chOff x="6359024" y="3824428"/>
                <a:chExt cx="1080000" cy="504000"/>
              </a:xfrm>
            </p:grpSpPr>
            <p:sp>
              <p:nvSpPr>
                <p:cNvPr id="66" name="Rectangle 65"/>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7" name="TextBox 66"/>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65" name="Straight Connector 64"/>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2957382" y="3591606"/>
            <a:ext cx="3240000" cy="504000"/>
            <a:chOff x="2957382" y="3591606"/>
            <a:chExt cx="3240000" cy="504000"/>
          </a:xfrm>
        </p:grpSpPr>
        <p:grpSp>
          <p:nvGrpSpPr>
            <p:cNvPr id="28" name="Group 27"/>
            <p:cNvGrpSpPr/>
            <p:nvPr/>
          </p:nvGrpSpPr>
          <p:grpSpPr>
            <a:xfrm>
              <a:off x="3497382" y="3591606"/>
              <a:ext cx="540000" cy="504000"/>
              <a:chOff x="6046765" y="3824428"/>
              <a:chExt cx="540000" cy="504000"/>
            </a:xfrm>
          </p:grpSpPr>
          <p:grpSp>
            <p:nvGrpSpPr>
              <p:cNvPr id="29" name="Group 28"/>
              <p:cNvGrpSpPr/>
              <p:nvPr/>
            </p:nvGrpSpPr>
            <p:grpSpPr>
              <a:xfrm>
                <a:off x="6046765" y="3824428"/>
                <a:ext cx="540000" cy="504000"/>
                <a:chOff x="6046765" y="3824428"/>
                <a:chExt cx="540000" cy="504000"/>
              </a:xfrm>
            </p:grpSpPr>
            <p:sp>
              <p:nvSpPr>
                <p:cNvPr id="31" name="Rectangle 3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32" name="TextBox 3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30" name="Straight Connector 2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4577382" y="3591606"/>
              <a:ext cx="540000" cy="504000"/>
              <a:chOff x="6046765" y="3824428"/>
              <a:chExt cx="540000" cy="504000"/>
            </a:xfrm>
          </p:grpSpPr>
          <p:grpSp>
            <p:nvGrpSpPr>
              <p:cNvPr id="34" name="Group 33"/>
              <p:cNvGrpSpPr/>
              <p:nvPr/>
            </p:nvGrpSpPr>
            <p:grpSpPr>
              <a:xfrm>
                <a:off x="6046765" y="3824428"/>
                <a:ext cx="540000" cy="504000"/>
                <a:chOff x="6046765" y="3824428"/>
                <a:chExt cx="540000" cy="504000"/>
              </a:xfrm>
            </p:grpSpPr>
            <p:sp>
              <p:nvSpPr>
                <p:cNvPr id="36" name="Rectangle 3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37" name="TextBox 3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35" name="Straight Connector 3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037382" y="3591606"/>
              <a:ext cx="540000" cy="504000"/>
              <a:chOff x="6046765" y="3824428"/>
              <a:chExt cx="540000" cy="504000"/>
            </a:xfrm>
          </p:grpSpPr>
          <p:grpSp>
            <p:nvGrpSpPr>
              <p:cNvPr id="39" name="Group 38"/>
              <p:cNvGrpSpPr/>
              <p:nvPr/>
            </p:nvGrpSpPr>
            <p:grpSpPr>
              <a:xfrm>
                <a:off x="6046765" y="3824428"/>
                <a:ext cx="540000" cy="504000"/>
                <a:chOff x="6046765" y="3824428"/>
                <a:chExt cx="540000" cy="504000"/>
              </a:xfrm>
            </p:grpSpPr>
            <p:sp>
              <p:nvSpPr>
                <p:cNvPr id="41" name="Rectangle 4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2" name="TextBox 4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0" name="Straight Connector 3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117382" y="3591606"/>
              <a:ext cx="540000" cy="504000"/>
              <a:chOff x="6046765" y="3824428"/>
              <a:chExt cx="540000" cy="504000"/>
            </a:xfrm>
          </p:grpSpPr>
          <p:grpSp>
            <p:nvGrpSpPr>
              <p:cNvPr id="44" name="Group 43"/>
              <p:cNvGrpSpPr/>
              <p:nvPr/>
            </p:nvGrpSpPr>
            <p:grpSpPr>
              <a:xfrm>
                <a:off x="6046765" y="3824428"/>
                <a:ext cx="540000" cy="504000"/>
                <a:chOff x="6046765" y="3824428"/>
                <a:chExt cx="540000" cy="504000"/>
              </a:xfrm>
            </p:grpSpPr>
            <p:sp>
              <p:nvSpPr>
                <p:cNvPr id="46" name="Rectangle 4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7" name="TextBox 4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45" name="Straight Connector 4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957382" y="3591606"/>
              <a:ext cx="540000" cy="504000"/>
              <a:chOff x="6046765" y="3824428"/>
              <a:chExt cx="540000" cy="504000"/>
            </a:xfrm>
          </p:grpSpPr>
          <p:grpSp>
            <p:nvGrpSpPr>
              <p:cNvPr id="49" name="Group 48"/>
              <p:cNvGrpSpPr/>
              <p:nvPr/>
            </p:nvGrpSpPr>
            <p:grpSpPr>
              <a:xfrm>
                <a:off x="6046765" y="3824428"/>
                <a:ext cx="540000" cy="504000"/>
                <a:chOff x="6046765" y="3824428"/>
                <a:chExt cx="540000" cy="504000"/>
              </a:xfrm>
            </p:grpSpPr>
            <p:sp>
              <p:nvSpPr>
                <p:cNvPr id="51" name="Rectangle 5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2" name="TextBox 5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0" name="Straight Connector 4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657382" y="3591606"/>
              <a:ext cx="540000" cy="504000"/>
              <a:chOff x="6046765" y="3824428"/>
              <a:chExt cx="540000" cy="504000"/>
            </a:xfrm>
          </p:grpSpPr>
          <p:grpSp>
            <p:nvGrpSpPr>
              <p:cNvPr id="69" name="Group 68"/>
              <p:cNvGrpSpPr/>
              <p:nvPr/>
            </p:nvGrpSpPr>
            <p:grpSpPr>
              <a:xfrm>
                <a:off x="6046765" y="3824428"/>
                <a:ext cx="540000" cy="504000"/>
                <a:chOff x="6046765" y="3824428"/>
                <a:chExt cx="540000" cy="504000"/>
              </a:xfrm>
            </p:grpSpPr>
            <p:sp>
              <p:nvSpPr>
                <p:cNvPr id="71" name="Rectangle 70"/>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2" name="TextBox 71"/>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70" name="Straight Connector 69"/>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9389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3" name="TextBox 12"/>
          <p:cNvSpPr txBox="1"/>
          <p:nvPr/>
        </p:nvSpPr>
        <p:spPr>
          <a:xfrm>
            <a:off x="766415" y="1300709"/>
            <a:ext cx="7621935" cy="1326105"/>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Therefore, one person should have 6 sixths of ribbon and the other person should have 3 thirds. </a:t>
            </a:r>
            <a:br>
              <a:rPr lang="en-GB" dirty="0"/>
            </a:br>
            <a:br>
              <a:rPr lang="en-GB" dirty="0"/>
            </a:br>
            <a:r>
              <a:rPr lang="en-GB" dirty="0"/>
              <a:t>This means they will both have one whole ribbon.</a:t>
            </a:r>
          </a:p>
        </p:txBody>
      </p:sp>
      <p:sp>
        <p:nvSpPr>
          <p:cNvPr id="26" name="Rectangle 25"/>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27" name="Rectangle 26"/>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8" name="Straight Connector 27"/>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475" y="4256666"/>
            <a:ext cx="3557814" cy="2601334"/>
          </a:xfrm>
          <a:prstGeom prst="rect">
            <a:avLst/>
          </a:prstGeom>
        </p:spPr>
      </p:pic>
      <p:grpSp>
        <p:nvGrpSpPr>
          <p:cNvPr id="25" name="Group 24"/>
          <p:cNvGrpSpPr/>
          <p:nvPr/>
        </p:nvGrpSpPr>
        <p:grpSpPr>
          <a:xfrm>
            <a:off x="5148350" y="2919442"/>
            <a:ext cx="3240000" cy="504000"/>
            <a:chOff x="2957382" y="3044934"/>
            <a:chExt cx="3240000" cy="504000"/>
          </a:xfrm>
        </p:grpSpPr>
        <p:grpSp>
          <p:nvGrpSpPr>
            <p:cNvPr id="30" name="Group 29"/>
            <p:cNvGrpSpPr/>
            <p:nvPr/>
          </p:nvGrpSpPr>
          <p:grpSpPr>
            <a:xfrm>
              <a:off x="2957382" y="3044934"/>
              <a:ext cx="1080000" cy="504000"/>
              <a:chOff x="6359024" y="3824428"/>
              <a:chExt cx="1080000" cy="504000"/>
            </a:xfrm>
          </p:grpSpPr>
          <p:grpSp>
            <p:nvGrpSpPr>
              <p:cNvPr id="41" name="Group 40"/>
              <p:cNvGrpSpPr/>
              <p:nvPr/>
            </p:nvGrpSpPr>
            <p:grpSpPr>
              <a:xfrm>
                <a:off x="6359024" y="3824428"/>
                <a:ext cx="1080000" cy="504000"/>
                <a:chOff x="6359024" y="3824428"/>
                <a:chExt cx="1080000" cy="504000"/>
              </a:xfrm>
            </p:grpSpPr>
            <p:sp>
              <p:nvSpPr>
                <p:cNvPr id="43" name="Rectangle 42"/>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4" name="TextBox 43"/>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42" name="Straight Connector 41"/>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117382" y="3044934"/>
              <a:ext cx="1080000" cy="504000"/>
              <a:chOff x="6359024" y="3824428"/>
              <a:chExt cx="1080000" cy="504000"/>
            </a:xfrm>
          </p:grpSpPr>
          <p:grpSp>
            <p:nvGrpSpPr>
              <p:cNvPr id="37" name="Group 36"/>
              <p:cNvGrpSpPr/>
              <p:nvPr/>
            </p:nvGrpSpPr>
            <p:grpSpPr>
              <a:xfrm>
                <a:off x="6359024" y="3824428"/>
                <a:ext cx="1080000" cy="504000"/>
                <a:chOff x="6359024" y="3824428"/>
                <a:chExt cx="1080000" cy="504000"/>
              </a:xfrm>
            </p:grpSpPr>
            <p:sp>
              <p:nvSpPr>
                <p:cNvPr id="39" name="Rectangle 38"/>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0" name="TextBox 39"/>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38" name="Straight Connector 37"/>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037382" y="3044934"/>
              <a:ext cx="1080000" cy="504000"/>
              <a:chOff x="6359024" y="3824428"/>
              <a:chExt cx="1080000" cy="504000"/>
            </a:xfrm>
          </p:grpSpPr>
          <p:grpSp>
            <p:nvGrpSpPr>
              <p:cNvPr id="33" name="Group 32"/>
              <p:cNvGrpSpPr/>
              <p:nvPr/>
            </p:nvGrpSpPr>
            <p:grpSpPr>
              <a:xfrm>
                <a:off x="6359024" y="3824428"/>
                <a:ext cx="1080000" cy="504000"/>
                <a:chOff x="6359024" y="3824428"/>
                <a:chExt cx="1080000" cy="504000"/>
              </a:xfrm>
            </p:grpSpPr>
            <p:sp>
              <p:nvSpPr>
                <p:cNvPr id="35" name="Rectangle 34"/>
                <p:cNvSpPr/>
                <p:nvPr/>
              </p:nvSpPr>
              <p:spPr>
                <a:xfrm>
                  <a:off x="6359024" y="3824428"/>
                  <a:ext cx="1080000" cy="5040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36" name="TextBox 35"/>
                <p:cNvSpPr txBox="1"/>
                <p:nvPr/>
              </p:nvSpPr>
              <p:spPr>
                <a:xfrm>
                  <a:off x="683833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3</a:t>
                  </a:r>
                </a:p>
              </p:txBody>
            </p:sp>
          </p:grpSp>
          <p:cxnSp>
            <p:nvCxnSpPr>
              <p:cNvPr id="34" name="Straight Connector 33"/>
              <p:cNvCxnSpPr/>
              <p:nvPr/>
            </p:nvCxnSpPr>
            <p:spPr>
              <a:xfrm>
                <a:off x="683833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755650" y="2888488"/>
            <a:ext cx="3240000" cy="504000"/>
            <a:chOff x="2957382" y="3591606"/>
            <a:chExt cx="3240000" cy="504000"/>
          </a:xfrm>
        </p:grpSpPr>
        <p:grpSp>
          <p:nvGrpSpPr>
            <p:cNvPr id="46" name="Group 45"/>
            <p:cNvGrpSpPr/>
            <p:nvPr/>
          </p:nvGrpSpPr>
          <p:grpSpPr>
            <a:xfrm>
              <a:off x="3497382" y="3591606"/>
              <a:ext cx="540000" cy="504000"/>
              <a:chOff x="6046765" y="3824428"/>
              <a:chExt cx="540000" cy="504000"/>
            </a:xfrm>
          </p:grpSpPr>
          <p:grpSp>
            <p:nvGrpSpPr>
              <p:cNvPr id="72" name="Group 71"/>
              <p:cNvGrpSpPr/>
              <p:nvPr/>
            </p:nvGrpSpPr>
            <p:grpSpPr>
              <a:xfrm>
                <a:off x="6046765" y="3824428"/>
                <a:ext cx="540000" cy="504000"/>
                <a:chOff x="6046765" y="3824428"/>
                <a:chExt cx="540000" cy="504000"/>
              </a:xfrm>
            </p:grpSpPr>
            <p:sp>
              <p:nvSpPr>
                <p:cNvPr id="75" name="Rectangle 74"/>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6" name="TextBox 75"/>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73" name="Straight Connector 72"/>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577382" y="3591606"/>
              <a:ext cx="540000" cy="504000"/>
              <a:chOff x="6046765" y="3824428"/>
              <a:chExt cx="540000" cy="504000"/>
            </a:xfrm>
          </p:grpSpPr>
          <p:grpSp>
            <p:nvGrpSpPr>
              <p:cNvPr id="68" name="Group 67"/>
              <p:cNvGrpSpPr/>
              <p:nvPr/>
            </p:nvGrpSpPr>
            <p:grpSpPr>
              <a:xfrm>
                <a:off x="6046765" y="3824428"/>
                <a:ext cx="540000" cy="504000"/>
                <a:chOff x="6046765" y="3824428"/>
                <a:chExt cx="540000" cy="504000"/>
              </a:xfrm>
            </p:grpSpPr>
            <p:sp>
              <p:nvSpPr>
                <p:cNvPr id="70" name="Rectangle 69"/>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71" name="TextBox 70"/>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69" name="Straight Connector 68"/>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037382" y="3591606"/>
              <a:ext cx="540000" cy="504000"/>
              <a:chOff x="6046765" y="3824428"/>
              <a:chExt cx="540000" cy="504000"/>
            </a:xfrm>
          </p:grpSpPr>
          <p:grpSp>
            <p:nvGrpSpPr>
              <p:cNvPr id="64" name="Group 63"/>
              <p:cNvGrpSpPr/>
              <p:nvPr/>
            </p:nvGrpSpPr>
            <p:grpSpPr>
              <a:xfrm>
                <a:off x="6046765" y="3824428"/>
                <a:ext cx="540000" cy="504000"/>
                <a:chOff x="6046765" y="3824428"/>
                <a:chExt cx="540000" cy="504000"/>
              </a:xfrm>
            </p:grpSpPr>
            <p:sp>
              <p:nvSpPr>
                <p:cNvPr id="66" name="Rectangle 65"/>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7" name="TextBox 66"/>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65" name="Straight Connector 64"/>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117382" y="3591606"/>
              <a:ext cx="540000" cy="504000"/>
              <a:chOff x="6046765" y="3824428"/>
              <a:chExt cx="540000" cy="504000"/>
            </a:xfrm>
          </p:grpSpPr>
          <p:grpSp>
            <p:nvGrpSpPr>
              <p:cNvPr id="60" name="Group 59"/>
              <p:cNvGrpSpPr/>
              <p:nvPr/>
            </p:nvGrpSpPr>
            <p:grpSpPr>
              <a:xfrm>
                <a:off x="6046765" y="3824428"/>
                <a:ext cx="540000" cy="504000"/>
                <a:chOff x="6046765" y="3824428"/>
                <a:chExt cx="540000" cy="504000"/>
              </a:xfrm>
            </p:grpSpPr>
            <p:sp>
              <p:nvSpPr>
                <p:cNvPr id="62" name="Rectangle 61"/>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63" name="TextBox 62"/>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61" name="Straight Connector 60"/>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957382" y="3591606"/>
              <a:ext cx="540000" cy="504000"/>
              <a:chOff x="6046765" y="3824428"/>
              <a:chExt cx="540000" cy="504000"/>
            </a:xfrm>
          </p:grpSpPr>
          <p:grpSp>
            <p:nvGrpSpPr>
              <p:cNvPr id="56" name="Group 55"/>
              <p:cNvGrpSpPr/>
              <p:nvPr/>
            </p:nvGrpSpPr>
            <p:grpSpPr>
              <a:xfrm>
                <a:off x="6046765" y="3824428"/>
                <a:ext cx="540000" cy="504000"/>
                <a:chOff x="6046765" y="3824428"/>
                <a:chExt cx="540000" cy="504000"/>
              </a:xfrm>
            </p:grpSpPr>
            <p:sp>
              <p:nvSpPr>
                <p:cNvPr id="58" name="Rectangle 57"/>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9" name="TextBox 58"/>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7" name="Straight Connector 56"/>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657382" y="3591606"/>
              <a:ext cx="540000" cy="504000"/>
              <a:chOff x="6046765" y="3824428"/>
              <a:chExt cx="540000" cy="504000"/>
            </a:xfrm>
          </p:grpSpPr>
          <p:grpSp>
            <p:nvGrpSpPr>
              <p:cNvPr id="52" name="Group 51"/>
              <p:cNvGrpSpPr/>
              <p:nvPr/>
            </p:nvGrpSpPr>
            <p:grpSpPr>
              <a:xfrm>
                <a:off x="6046765" y="3824428"/>
                <a:ext cx="540000" cy="504000"/>
                <a:chOff x="6046765" y="3824428"/>
                <a:chExt cx="540000" cy="504000"/>
              </a:xfrm>
            </p:grpSpPr>
            <p:sp>
              <p:nvSpPr>
                <p:cNvPr id="54" name="Rectangle 53"/>
                <p:cNvSpPr/>
                <p:nvPr/>
              </p:nvSpPr>
              <p:spPr>
                <a:xfrm>
                  <a:off x="6046765" y="382442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55" name="TextBox 54"/>
                <p:cNvSpPr txBox="1"/>
                <p:nvPr/>
              </p:nvSpPr>
              <p:spPr>
                <a:xfrm>
                  <a:off x="6254929" y="3824428"/>
                  <a:ext cx="123673" cy="492443"/>
                </a:xfrm>
                <a:prstGeom prst="rect">
                  <a:avLst/>
                </a:prstGeom>
                <a:noFill/>
              </p:spPr>
              <p:txBody>
                <a:bodyPr wrap="square" lIns="0" tIns="0" rIns="0" bIns="0" rtlCol="0">
                  <a:spAutoFit/>
                </a:bodyPr>
                <a:lstStyle/>
                <a:p>
                  <a:pPr algn="ctr"/>
                  <a:r>
                    <a:rPr lang="en-GB" sz="1600" dirty="0">
                      <a:solidFill>
                        <a:schemeClr val="bg1"/>
                      </a:solidFill>
                    </a:rPr>
                    <a:t>1</a:t>
                  </a:r>
                </a:p>
                <a:p>
                  <a:pPr algn="ctr"/>
                  <a:r>
                    <a:rPr lang="en-GB" sz="1600" dirty="0">
                      <a:solidFill>
                        <a:schemeClr val="bg1"/>
                      </a:solidFill>
                    </a:rPr>
                    <a:t>6</a:t>
                  </a:r>
                </a:p>
              </p:txBody>
            </p:sp>
          </p:grpSp>
          <p:cxnSp>
            <p:nvCxnSpPr>
              <p:cNvPr id="53" name="Straight Connector 52"/>
              <p:cNvCxnSpPr/>
              <p:nvPr/>
            </p:nvCxnSpPr>
            <p:spPr>
              <a:xfrm>
                <a:off x="6254929" y="4070650"/>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2508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8" name="Straight Connector 7"/>
          <p:cNvCxnSpPr/>
          <p:nvPr/>
        </p:nvCxnSpPr>
        <p:spPr>
          <a:xfrm>
            <a:off x="290446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6415" y="1300709"/>
            <a:ext cx="7621935" cy="772107"/>
          </a:xfrm>
          <a:prstGeom prst="rect">
            <a:avLst/>
          </a:prstGeom>
          <a:solidFill>
            <a:srgbClr val="AFDEF9"/>
          </a:solidFill>
          <a:ln w="28575">
            <a:noFill/>
          </a:ln>
        </p:spPr>
        <p:txBody>
          <a:bodyPr wrap="square" lIns="108000" tIns="108000" rIns="108000" bIns="108000" rtlCol="0">
            <a:spAutoFit/>
          </a:bodyPr>
          <a:lstStyle/>
          <a:p>
            <a:r>
              <a:rPr lang="en-GB" dirty="0">
                <a:latin typeface="Twinkl" pitchFamily="2" charset="0"/>
              </a:rPr>
              <a:t>Use these digit cards to make fractions that are equivalent to </a:t>
            </a:r>
            <a:r>
              <a:rPr lang="en-GB" sz="1400" dirty="0">
                <a:latin typeface="Twinkl" pitchFamily="2" charset="0"/>
              </a:rPr>
              <a:t>  </a:t>
            </a:r>
            <a:r>
              <a:rPr lang="en-GB" dirty="0">
                <a:latin typeface="Twinkl" pitchFamily="2" charset="0"/>
              </a:rPr>
              <a:t>. Find all possibilities with denominators less than 20.</a:t>
            </a:r>
          </a:p>
        </p:txBody>
      </p:sp>
      <p:grpSp>
        <p:nvGrpSpPr>
          <p:cNvPr id="2" name="Group 1"/>
          <p:cNvGrpSpPr/>
          <p:nvPr/>
        </p:nvGrpSpPr>
        <p:grpSpPr>
          <a:xfrm>
            <a:off x="2258547" y="2722106"/>
            <a:ext cx="4642143" cy="504000"/>
            <a:chOff x="2212975" y="2888488"/>
            <a:chExt cx="4642143" cy="504000"/>
          </a:xfrm>
        </p:grpSpPr>
        <p:sp>
          <p:nvSpPr>
            <p:cNvPr id="19" name="Rectangle 18"/>
            <p:cNvSpPr/>
            <p:nvPr/>
          </p:nvSpPr>
          <p:spPr>
            <a:xfrm>
              <a:off x="3853833"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3" name="Rectangle 22"/>
            <p:cNvSpPr/>
            <p:nvPr/>
          </p:nvSpPr>
          <p:spPr>
            <a:xfrm>
              <a:off x="4674262"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4" name="Rectangle 23"/>
            <p:cNvSpPr/>
            <p:nvPr/>
          </p:nvSpPr>
          <p:spPr>
            <a:xfrm>
              <a:off x="6315118"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25" name="Rectangle 24"/>
            <p:cNvSpPr/>
            <p:nvPr/>
          </p:nvSpPr>
          <p:spPr>
            <a:xfrm>
              <a:off x="3033404"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2" name="Rectangle 31"/>
            <p:cNvSpPr/>
            <p:nvPr/>
          </p:nvSpPr>
          <p:spPr>
            <a:xfrm>
              <a:off x="5494691"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3" name="Rectangle 32"/>
            <p:cNvSpPr/>
            <p:nvPr/>
          </p:nvSpPr>
          <p:spPr>
            <a:xfrm>
              <a:off x="2212975" y="2888488"/>
              <a:ext cx="540000" cy="504000"/>
            </a:xfrm>
            <a:prstGeom prst="rect">
              <a:avLst/>
            </a:prstGeom>
            <a:solidFill>
              <a:srgbClr val="EE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grpSp>
      <p:grpSp>
        <p:nvGrpSpPr>
          <p:cNvPr id="3" name="Group 2"/>
          <p:cNvGrpSpPr/>
          <p:nvPr/>
        </p:nvGrpSpPr>
        <p:grpSpPr>
          <a:xfrm>
            <a:off x="3823618" y="3709016"/>
            <a:ext cx="1512000" cy="1008000"/>
            <a:chOff x="3816000" y="3875397"/>
            <a:chExt cx="1512000" cy="1008000"/>
          </a:xfrm>
        </p:grpSpPr>
        <p:sp>
          <p:nvSpPr>
            <p:cNvPr id="34" name="TextBox 33"/>
            <p:cNvSpPr txBox="1"/>
            <p:nvPr/>
          </p:nvSpPr>
          <p:spPr>
            <a:xfrm>
              <a:off x="3816000" y="3875397"/>
              <a:ext cx="1512000" cy="1008000"/>
            </a:xfrm>
            <a:prstGeom prst="rect">
              <a:avLst/>
            </a:prstGeom>
            <a:solidFill>
              <a:schemeClr val="bg1"/>
            </a:solidFill>
            <a:ln w="28575">
              <a:solidFill>
                <a:srgbClr val="F8BC92"/>
              </a:solidFill>
            </a:ln>
          </p:spPr>
          <p:txBody>
            <a:bodyPr wrap="square" lIns="108000" tIns="108000" rIns="108000" bIns="108000" rtlCol="0" anchor="ctr">
              <a:noAutofit/>
            </a:bodyPr>
            <a:lstStyle/>
            <a:p>
              <a:pPr algn="ctr"/>
              <a:r>
                <a:rPr lang="en-GB" sz="2400" dirty="0"/>
                <a:t>=</a:t>
              </a:r>
              <a:endParaRPr lang="en-GB" sz="2400" dirty="0">
                <a:latin typeface="Twinkl" pitchFamily="2" charset="0"/>
              </a:endParaRPr>
            </a:p>
          </p:txBody>
        </p:sp>
        <p:sp>
          <p:nvSpPr>
            <p:cNvPr id="35" name="Rectangle 34"/>
            <p:cNvSpPr/>
            <p:nvPr/>
          </p:nvSpPr>
          <p:spPr>
            <a:xfrm>
              <a:off x="4681708" y="4011373"/>
              <a:ext cx="335888" cy="348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
          <p:nvSpPr>
            <p:cNvPr id="36" name="Rectangle 35"/>
            <p:cNvSpPr/>
            <p:nvPr/>
          </p:nvSpPr>
          <p:spPr>
            <a:xfrm>
              <a:off x="4681708" y="4439408"/>
              <a:ext cx="335888" cy="348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661"/>
          <a:stretch/>
        </p:blipFill>
        <p:spPr>
          <a:xfrm>
            <a:off x="158592" y="3705635"/>
            <a:ext cx="2236473" cy="3306101"/>
          </a:xfrm>
          <a:prstGeom prst="rect">
            <a:avLst/>
          </a:prstGeom>
        </p:spPr>
      </p:pic>
      <p:sp>
        <p:nvSpPr>
          <p:cNvPr id="38" name="Rectangle 37">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
        <p:nvSpPr>
          <p:cNvPr id="22" name="Rectangle 21"/>
          <p:cNvSpPr/>
          <p:nvPr/>
        </p:nvSpPr>
        <p:spPr>
          <a:xfrm>
            <a:off x="296221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26" name="Straight Connector 25"/>
          <p:cNvCxnSpPr/>
          <p:nvPr/>
        </p:nvCxnSpPr>
        <p:spPr>
          <a:xfrm>
            <a:off x="296221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315732" y="3865361"/>
            <a:ext cx="123673" cy="738664"/>
            <a:chOff x="7030414" y="3671316"/>
            <a:chExt cx="123673" cy="738664"/>
          </a:xfrm>
        </p:grpSpPr>
        <p:sp>
          <p:nvSpPr>
            <p:cNvPr id="66" name="TextBox 65"/>
            <p:cNvSpPr txBox="1"/>
            <p:nvPr/>
          </p:nvSpPr>
          <p:spPr>
            <a:xfrm>
              <a:off x="7030414" y="3671316"/>
              <a:ext cx="123673" cy="738664"/>
            </a:xfrm>
            <a:prstGeom prst="rect">
              <a:avLst/>
            </a:prstGeom>
            <a:noFill/>
          </p:spPr>
          <p:txBody>
            <a:bodyPr wrap="square" lIns="0" tIns="0" rIns="0" bIns="0" rtlCol="0">
              <a:spAutoFit/>
            </a:bodyPr>
            <a:lstStyle/>
            <a:p>
              <a:pPr algn="ctr"/>
              <a:r>
                <a:rPr lang="en-GB" sz="2400" dirty="0"/>
                <a:t>1</a:t>
              </a:r>
            </a:p>
            <a:p>
              <a:pPr algn="ctr"/>
              <a:r>
                <a:rPr lang="en-GB" sz="2400" dirty="0"/>
                <a:t>3</a:t>
              </a:r>
            </a:p>
          </p:txBody>
        </p:sp>
        <p:cxnSp>
          <p:nvCxnSpPr>
            <p:cNvPr id="64" name="Straight Connector 63"/>
            <p:cNvCxnSpPr/>
            <p:nvPr/>
          </p:nvCxnSpPr>
          <p:spPr>
            <a:xfrm>
              <a:off x="7030414" y="404064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962217" y="5342356"/>
            <a:ext cx="855163" cy="739406"/>
            <a:chOff x="2962217" y="5342356"/>
            <a:chExt cx="855163" cy="739406"/>
          </a:xfrm>
        </p:grpSpPr>
        <mc:AlternateContent xmlns:mc="http://schemas.openxmlformats.org/markup-compatibility/2006" xmlns:a14="http://schemas.microsoft.com/office/drawing/2010/main">
          <mc:Choice Requires="a14">
            <p:sp>
              <p:nvSpPr>
                <p:cNvPr id="37" name="TextBox 36"/>
                <p:cNvSpPr txBox="1"/>
                <p:nvPr/>
              </p:nvSpPr>
              <p:spPr>
                <a:xfrm>
                  <a:off x="2962217" y="5342356"/>
                  <a:ext cx="855163" cy="739406"/>
                </a:xfrm>
                <a:prstGeom prst="rect">
                  <a:avLst/>
                </a:prstGeom>
                <a:solidFill>
                  <a:schemeClr val="bg1"/>
                </a:solidFill>
                <a:ln w="28575">
                  <a:solidFill>
                    <a:srgbClr val="00B050"/>
                  </a:solidFill>
                </a:ln>
              </p:spPr>
              <p:txBody>
                <a:bodyPr wrap="square" lIns="108000" tIns="108000" rIns="108000" bIns="108000" rtlCol="0">
                  <a:spAutoFit/>
                </a:bodyPr>
                <a:lstStyle/>
                <a:p>
                  <a:pPr algn="ctr"/>
                  <a14:m>
                    <m:oMathPara xmlns:m="http://schemas.openxmlformats.org/officeDocument/2006/math">
                      <m:oMathParaPr>
                        <m:jc m:val="center"/>
                      </m:oMathParaPr>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2</m:t>
                            </m:r>
                          </m:num>
                          <m:den>
                            <m:r>
                              <m:rPr>
                                <m:nor/>
                              </m:rPr>
                              <a:rPr lang="en-GB" b="0" i="0" smtClean="0">
                                <a:solidFill>
                                  <a:schemeClr val="bg1"/>
                                </a:solidFill>
                              </a:rPr>
                              <m:t>6</m:t>
                            </m:r>
                          </m:den>
                        </m:f>
                      </m:oMath>
                    </m:oMathPara>
                  </a14:m>
                  <a:endParaRPr lang="en-GB" dirty="0"/>
                </a:p>
              </p:txBody>
            </p:sp>
          </mc:Choice>
          <mc:Fallback xmlns="">
            <p:sp>
              <p:nvSpPr>
                <p:cNvPr id="37" name="TextBox 36"/>
                <p:cNvSpPr txBox="1">
                  <a:spLocks noRot="1" noChangeAspect="1" noMove="1" noResize="1" noEditPoints="1" noAdjustHandles="1" noChangeArrowheads="1" noChangeShapeType="1" noTextEdit="1"/>
                </p:cNvSpPr>
                <p:nvPr/>
              </p:nvSpPr>
              <p:spPr>
                <a:xfrm>
                  <a:off x="2962217" y="5342356"/>
                  <a:ext cx="855163" cy="739406"/>
                </a:xfrm>
                <a:prstGeom prst="rect">
                  <a:avLst/>
                </a:prstGeom>
                <a:blipFill>
                  <a:blip r:embed="rId5"/>
                  <a:stretch>
                    <a:fillRect/>
                  </a:stretch>
                </a:blipFill>
                <a:ln w="28575">
                  <a:solidFill>
                    <a:srgbClr val="00B050"/>
                  </a:solidFill>
                </a:ln>
              </p:spPr>
              <p:txBody>
                <a:bodyPr/>
                <a:lstStyle/>
                <a:p>
                  <a:r>
                    <a:rPr lang="en-GB">
                      <a:noFill/>
                    </a:rPr>
                    <a:t> </a:t>
                  </a:r>
                </a:p>
              </p:txBody>
            </p:sp>
          </mc:Fallback>
        </mc:AlternateContent>
        <p:grpSp>
          <p:nvGrpSpPr>
            <p:cNvPr id="7" name="Group 6"/>
            <p:cNvGrpSpPr/>
            <p:nvPr/>
          </p:nvGrpSpPr>
          <p:grpSpPr>
            <a:xfrm>
              <a:off x="3327961" y="5463368"/>
              <a:ext cx="123673" cy="492443"/>
              <a:chOff x="8110414" y="3794427"/>
              <a:chExt cx="123673" cy="492443"/>
            </a:xfrm>
          </p:grpSpPr>
          <p:sp>
            <p:nvSpPr>
              <p:cNvPr id="62" name="TextBox 61"/>
              <p:cNvSpPr txBox="1"/>
              <p:nvPr/>
            </p:nvSpPr>
            <p:spPr>
              <a:xfrm>
                <a:off x="8110414" y="3794427"/>
                <a:ext cx="123673" cy="492443"/>
              </a:xfrm>
              <a:prstGeom prst="rect">
                <a:avLst/>
              </a:prstGeom>
              <a:noFill/>
            </p:spPr>
            <p:txBody>
              <a:bodyPr wrap="square" lIns="0" tIns="0" rIns="0" bIns="0" rtlCol="0">
                <a:spAutoFit/>
              </a:bodyPr>
              <a:lstStyle/>
              <a:p>
                <a:pPr algn="ctr"/>
                <a:r>
                  <a:rPr lang="en-GB" sz="1600" dirty="0"/>
                  <a:t>2</a:t>
                </a:r>
              </a:p>
              <a:p>
                <a:pPr algn="ctr"/>
                <a:r>
                  <a:rPr lang="en-GB" sz="1600" dirty="0"/>
                  <a:t>6</a:t>
                </a:r>
              </a:p>
            </p:txBody>
          </p:sp>
          <p:cxnSp>
            <p:nvCxnSpPr>
              <p:cNvPr id="60" name="Straight Connector 59"/>
              <p:cNvCxnSpPr/>
              <p:nvPr/>
            </p:nvCxnSpPr>
            <p:spPr>
              <a:xfrm>
                <a:off x="8110414" y="404064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p:cNvCxnSpPr/>
          <p:nvPr/>
        </p:nvCxnSpPr>
        <p:spPr>
          <a:xfrm>
            <a:off x="7570414" y="4040649"/>
            <a:ext cx="123673" cy="0"/>
          </a:xfrm>
          <a:prstGeom prst="line">
            <a:avLst/>
          </a:prstGeom>
          <a:ln w="12700">
            <a:solidFill>
              <a:srgbClr val="F8F7F4"/>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4795433" y="3865361"/>
            <a:ext cx="123673" cy="369333"/>
            <a:chOff x="7030414" y="3671316"/>
            <a:chExt cx="123673" cy="369333"/>
          </a:xfrm>
        </p:grpSpPr>
        <p:sp>
          <p:nvSpPr>
            <p:cNvPr id="71" name="TextBox 70"/>
            <p:cNvSpPr txBox="1"/>
            <p:nvPr/>
          </p:nvSpPr>
          <p:spPr>
            <a:xfrm>
              <a:off x="7030414" y="3671316"/>
              <a:ext cx="123673" cy="369332"/>
            </a:xfrm>
            <a:prstGeom prst="rect">
              <a:avLst/>
            </a:prstGeom>
            <a:noFill/>
          </p:spPr>
          <p:txBody>
            <a:bodyPr wrap="square" lIns="0" tIns="0" rIns="0" bIns="0" rtlCol="0">
              <a:spAutoFit/>
            </a:bodyPr>
            <a:lstStyle/>
            <a:p>
              <a:pPr algn="ctr"/>
              <a:endParaRPr lang="en-GB" sz="2400" dirty="0"/>
            </a:p>
          </p:txBody>
        </p:sp>
        <p:cxnSp>
          <p:nvCxnSpPr>
            <p:cNvPr id="72" name="Straight Connector 71"/>
            <p:cNvCxnSpPr/>
            <p:nvPr/>
          </p:nvCxnSpPr>
          <p:spPr>
            <a:xfrm>
              <a:off x="7030414" y="404064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150155" y="5342356"/>
            <a:ext cx="855809" cy="739406"/>
            <a:chOff x="4150155" y="5342356"/>
            <a:chExt cx="855809" cy="739406"/>
          </a:xfrm>
        </p:grpSpPr>
        <mc:AlternateContent xmlns:mc="http://schemas.openxmlformats.org/markup-compatibility/2006" xmlns:a14="http://schemas.microsoft.com/office/drawing/2010/main">
          <mc:Choice Requires="a14">
            <p:sp>
              <p:nvSpPr>
                <p:cNvPr id="27" name="TextBox 26"/>
                <p:cNvSpPr txBox="1"/>
                <p:nvPr/>
              </p:nvSpPr>
              <p:spPr>
                <a:xfrm>
                  <a:off x="4150155" y="5342356"/>
                  <a:ext cx="855809" cy="739406"/>
                </a:xfrm>
                <a:prstGeom prst="rect">
                  <a:avLst/>
                </a:prstGeom>
                <a:solidFill>
                  <a:schemeClr val="bg1"/>
                </a:solidFill>
                <a:ln w="28575">
                  <a:solidFill>
                    <a:srgbClr val="00B050"/>
                  </a:solidFill>
                </a:ln>
              </p:spPr>
              <p:txBody>
                <a:bodyPr wrap="square" lIns="108000" tIns="108000" rIns="108000" bIns="108000" rtlCol="0">
                  <a:spAutoFit/>
                </a:bodyPr>
                <a:lstStyle/>
                <a:p>
                  <a:pPr algn="ct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3</m:t>
                            </m:r>
                          </m:num>
                          <m:den>
                            <m:r>
                              <m:rPr>
                                <m:nor/>
                              </m:rPr>
                              <a:rPr lang="en-GB" b="0" i="0" smtClean="0">
                                <a:solidFill>
                                  <a:schemeClr val="bg1"/>
                                </a:solidFill>
                              </a:rPr>
                              <m:t>9</m:t>
                            </m:r>
                          </m:den>
                        </m:f>
                      </m:oMath>
                    </m:oMathPara>
                  </a14:m>
                  <a:endParaRPr lang="en-GB" dirty="0"/>
                </a:p>
              </p:txBody>
            </p:sp>
          </mc:Choice>
          <mc:Fallback xmlns="">
            <p:sp>
              <p:nvSpPr>
                <p:cNvPr id="27" name="TextBox 26"/>
                <p:cNvSpPr txBox="1">
                  <a:spLocks noRot="1" noChangeAspect="1" noMove="1" noResize="1" noEditPoints="1" noAdjustHandles="1" noChangeArrowheads="1" noChangeShapeType="1" noTextEdit="1"/>
                </p:cNvSpPr>
                <p:nvPr/>
              </p:nvSpPr>
              <p:spPr>
                <a:xfrm>
                  <a:off x="4150155" y="5342356"/>
                  <a:ext cx="855809" cy="739406"/>
                </a:xfrm>
                <a:prstGeom prst="rect">
                  <a:avLst/>
                </a:prstGeom>
                <a:blipFill>
                  <a:blip r:embed="rId5"/>
                  <a:stretch>
                    <a:fillRect/>
                  </a:stretch>
                </a:blipFill>
                <a:ln w="28575">
                  <a:solidFill>
                    <a:srgbClr val="00B050"/>
                  </a:solidFill>
                </a:ln>
              </p:spPr>
              <p:txBody>
                <a:bodyPr/>
                <a:lstStyle/>
                <a:p>
                  <a:r>
                    <a:rPr lang="en-GB">
                      <a:noFill/>
                    </a:rPr>
                    <a:t> </a:t>
                  </a:r>
                </a:p>
              </p:txBody>
            </p:sp>
          </mc:Fallback>
        </mc:AlternateContent>
        <p:grpSp>
          <p:nvGrpSpPr>
            <p:cNvPr id="73" name="Group 72"/>
            <p:cNvGrpSpPr/>
            <p:nvPr/>
          </p:nvGrpSpPr>
          <p:grpSpPr>
            <a:xfrm>
              <a:off x="4515545" y="5463368"/>
              <a:ext cx="123673" cy="492443"/>
              <a:chOff x="8110414" y="3794427"/>
              <a:chExt cx="123673" cy="492443"/>
            </a:xfrm>
          </p:grpSpPr>
          <p:sp>
            <p:nvSpPr>
              <p:cNvPr id="75" name="TextBox 74"/>
              <p:cNvSpPr txBox="1"/>
              <p:nvPr/>
            </p:nvSpPr>
            <p:spPr>
              <a:xfrm>
                <a:off x="8110414" y="3794427"/>
                <a:ext cx="123673" cy="492443"/>
              </a:xfrm>
              <a:prstGeom prst="rect">
                <a:avLst/>
              </a:prstGeom>
              <a:noFill/>
            </p:spPr>
            <p:txBody>
              <a:bodyPr wrap="square" lIns="0" tIns="0" rIns="0" bIns="0" rtlCol="0">
                <a:spAutoFit/>
              </a:bodyPr>
              <a:lstStyle/>
              <a:p>
                <a:pPr algn="ctr"/>
                <a:r>
                  <a:rPr lang="en-GB" sz="1600" dirty="0"/>
                  <a:t>3</a:t>
                </a:r>
              </a:p>
              <a:p>
                <a:pPr algn="ctr"/>
                <a:r>
                  <a:rPr lang="en-GB" sz="1600" dirty="0"/>
                  <a:t>9</a:t>
                </a:r>
              </a:p>
            </p:txBody>
          </p:sp>
          <p:cxnSp>
            <p:nvCxnSpPr>
              <p:cNvPr id="76" name="Straight Connector 75"/>
              <p:cNvCxnSpPr/>
              <p:nvPr/>
            </p:nvCxnSpPr>
            <p:spPr>
              <a:xfrm>
                <a:off x="8110414" y="404064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5335618" y="5342356"/>
            <a:ext cx="855809" cy="734469"/>
            <a:chOff x="5335618" y="5342356"/>
            <a:chExt cx="855809" cy="734469"/>
          </a:xfrm>
        </p:grpSpPr>
        <mc:AlternateContent xmlns:mc="http://schemas.openxmlformats.org/markup-compatibility/2006" xmlns:a14="http://schemas.microsoft.com/office/drawing/2010/main">
          <mc:Choice Requires="a14">
            <p:sp>
              <p:nvSpPr>
                <p:cNvPr id="28" name="TextBox 27"/>
                <p:cNvSpPr txBox="1"/>
                <p:nvPr/>
              </p:nvSpPr>
              <p:spPr>
                <a:xfrm>
                  <a:off x="5335618" y="5342356"/>
                  <a:ext cx="855809" cy="734469"/>
                </a:xfrm>
                <a:prstGeom prst="rect">
                  <a:avLst/>
                </a:prstGeom>
                <a:solidFill>
                  <a:schemeClr val="bg1"/>
                </a:solidFill>
                <a:ln w="28575">
                  <a:solidFill>
                    <a:srgbClr val="00B050"/>
                  </a:solidFill>
                </a:ln>
              </p:spPr>
              <p:txBody>
                <a:bodyPr wrap="square" lIns="108000" tIns="108000" rIns="108000" bIns="108000" rtlCol="0">
                  <a:spAutoFit/>
                </a:bodyPr>
                <a:lstStyle/>
                <a:p>
                  <a:pPr algn="ctr"/>
                  <a14:m>
                    <m:oMathPara xmlns:m="http://schemas.openxmlformats.org/officeDocument/2006/math">
                      <m:oMathParaPr>
                        <m:jc m:val="centerGroup"/>
                      </m:oMathParaPr>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4</m:t>
                            </m:r>
                          </m:num>
                          <m:den>
                            <m:r>
                              <m:rPr>
                                <m:nor/>
                              </m:rPr>
                              <a:rPr lang="en-GB" b="0" i="0" smtClean="0">
                                <a:solidFill>
                                  <a:schemeClr val="bg1"/>
                                </a:solidFill>
                              </a:rPr>
                              <m:t>12</m:t>
                            </m:r>
                          </m:den>
                        </m:f>
                      </m:oMath>
                    </m:oMathPara>
                  </a14:m>
                  <a:endParaRPr lang="en-GB" dirty="0"/>
                </a:p>
              </p:txBody>
            </p:sp>
          </mc:Choice>
          <mc:Fallback xmlns="">
            <p:sp>
              <p:nvSpPr>
                <p:cNvPr id="28" name="TextBox 27"/>
                <p:cNvSpPr txBox="1">
                  <a:spLocks noRot="1" noChangeAspect="1" noMove="1" noResize="1" noEditPoints="1" noAdjustHandles="1" noChangeArrowheads="1" noChangeShapeType="1" noTextEdit="1"/>
                </p:cNvSpPr>
                <p:nvPr/>
              </p:nvSpPr>
              <p:spPr>
                <a:xfrm>
                  <a:off x="5335618" y="5342356"/>
                  <a:ext cx="855809" cy="734469"/>
                </a:xfrm>
                <a:prstGeom prst="rect">
                  <a:avLst/>
                </a:prstGeom>
                <a:blipFill>
                  <a:blip r:embed="rId6"/>
                  <a:stretch>
                    <a:fillRect/>
                  </a:stretch>
                </a:blipFill>
                <a:ln w="28575">
                  <a:solidFill>
                    <a:srgbClr val="00B050"/>
                  </a:solidFill>
                </a:ln>
              </p:spPr>
              <p:txBody>
                <a:bodyPr/>
                <a:lstStyle/>
                <a:p>
                  <a:r>
                    <a:rPr lang="en-GB">
                      <a:noFill/>
                    </a:rPr>
                    <a:t> </a:t>
                  </a:r>
                </a:p>
              </p:txBody>
            </p:sp>
          </mc:Fallback>
        </mc:AlternateContent>
        <p:grpSp>
          <p:nvGrpSpPr>
            <p:cNvPr id="77" name="Group 76"/>
            <p:cNvGrpSpPr/>
            <p:nvPr/>
          </p:nvGrpSpPr>
          <p:grpSpPr>
            <a:xfrm>
              <a:off x="5665444" y="5463368"/>
              <a:ext cx="196155" cy="492443"/>
              <a:chOff x="8110414" y="3794427"/>
              <a:chExt cx="196155" cy="492443"/>
            </a:xfrm>
          </p:grpSpPr>
          <p:sp>
            <p:nvSpPr>
              <p:cNvPr id="78" name="TextBox 77"/>
              <p:cNvSpPr txBox="1"/>
              <p:nvPr/>
            </p:nvSpPr>
            <p:spPr>
              <a:xfrm>
                <a:off x="8110414" y="3794427"/>
                <a:ext cx="196155" cy="492443"/>
              </a:xfrm>
              <a:prstGeom prst="rect">
                <a:avLst/>
              </a:prstGeom>
              <a:noFill/>
            </p:spPr>
            <p:txBody>
              <a:bodyPr wrap="square" lIns="0" tIns="0" rIns="0" bIns="0" rtlCol="0">
                <a:spAutoFit/>
              </a:bodyPr>
              <a:lstStyle/>
              <a:p>
                <a:pPr algn="ctr"/>
                <a:r>
                  <a:rPr lang="en-GB" sz="1600" dirty="0"/>
                  <a:t>4</a:t>
                </a:r>
              </a:p>
              <a:p>
                <a:pPr algn="ctr"/>
                <a:r>
                  <a:rPr lang="en-GB" sz="1600" dirty="0"/>
                  <a:t>12</a:t>
                </a:r>
              </a:p>
            </p:txBody>
          </p:sp>
          <p:cxnSp>
            <p:nvCxnSpPr>
              <p:cNvPr id="79" name="Straight Connector 78"/>
              <p:cNvCxnSpPr>
                <a:endCxn id="78" idx="3"/>
              </p:cNvCxnSpPr>
              <p:nvPr/>
            </p:nvCxnSpPr>
            <p:spPr>
              <a:xfrm>
                <a:off x="8110414" y="4040649"/>
                <a:ext cx="1961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7105996" y="1345280"/>
            <a:ext cx="123673" cy="492443"/>
            <a:chOff x="3295846" y="4291022"/>
            <a:chExt cx="123673" cy="492443"/>
          </a:xfrm>
        </p:grpSpPr>
        <p:sp>
          <p:nvSpPr>
            <p:cNvPr id="81" name="TextBox 80"/>
            <p:cNvSpPr txBox="1"/>
            <p:nvPr/>
          </p:nvSpPr>
          <p:spPr>
            <a:xfrm>
              <a:off x="3295846" y="4291022"/>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82" name="Straight Connector 81"/>
            <p:cNvCxnSpPr/>
            <p:nvPr/>
          </p:nvCxnSpPr>
          <p:spPr>
            <a:xfrm>
              <a:off x="3295846" y="4537244"/>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37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286"/>
            <a:ext cx="2722089" cy="3849664"/>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9" t="480" r="50503" b="1223"/>
          <a:stretch/>
        </p:blipFill>
        <p:spPr>
          <a:xfrm rot="1560000">
            <a:off x="2518025" y="2935536"/>
            <a:ext cx="720000" cy="2082303"/>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515" t="3215" r="3407" b="7504"/>
          <a:stretch/>
        </p:blipFill>
        <p:spPr>
          <a:xfrm rot="1552066">
            <a:off x="997816" y="2356306"/>
            <a:ext cx="1440000" cy="1953457"/>
          </a:xfrm>
          <a:prstGeom prst="rect">
            <a:avLst/>
          </a:prstGeom>
        </p:spPr>
      </p:pic>
      <p:pic>
        <p:nvPicPr>
          <p:cNvPr id="22" name="Boy Writing" hidden="1">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286"/>
            <a:ext cx="2722089" cy="3849664"/>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286"/>
            <a:ext cx="2722089" cy="3849664"/>
          </a:xfrm>
          <a:prstGeom prst="rect">
            <a:avLst/>
          </a:prstGeom>
          <a:effectLst>
            <a:outerShdw blurRad="63500" sx="102000" sy="102000" algn="ctr" rotWithShape="0">
              <a:prstClr val="black">
                <a:alpha val="20000"/>
              </a:prstClr>
            </a:outerShdw>
          </a:effectLst>
        </p:spPr>
      </p:pic>
      <p:sp>
        <p:nvSpPr>
          <p:cNvPr id="12" name="TextBox 11" hidden="1"/>
          <p:cNvSpPr txBox="1"/>
          <p:nvPr/>
        </p:nvSpPr>
        <p:spPr>
          <a:xfrm>
            <a:off x="1251146" y="4106251"/>
            <a:ext cx="6643417" cy="1815882"/>
          </a:xfrm>
          <a:prstGeom prst="rect">
            <a:avLst/>
          </a:prstGeom>
          <a:solidFill>
            <a:srgbClr val="FFFF00"/>
          </a:solidFill>
        </p:spPr>
        <p:txBody>
          <a:bodyPr wrap="square" rtlCol="0">
            <a:spAutoFit/>
          </a:bodyPr>
          <a:lstStyle/>
          <a:p>
            <a:r>
              <a:rPr lang="en-GB" sz="1600" b="1" dirty="0">
                <a:solidFill>
                  <a:srgbClr val="FF0000"/>
                </a:solidFill>
                <a:latin typeface="Tuffy" panose="020B0603060100000000" pitchFamily="34" charset="0"/>
                <a:ea typeface="Tuffy" panose="020B0603060100000000" pitchFamily="34" charset="0"/>
              </a:rPr>
              <a:t>Right preview - Right click and replace existing images with horizontal and vertical version </a:t>
            </a:r>
            <a:r>
              <a:rPr lang="en-GB" sz="1600" b="1" dirty="0" err="1">
                <a:solidFill>
                  <a:srgbClr val="FF0000"/>
                </a:solidFill>
                <a:latin typeface="Tuffy" panose="020B0603060100000000" pitchFamily="34" charset="0"/>
                <a:ea typeface="Tuffy" panose="020B0603060100000000" pitchFamily="34" charset="0"/>
              </a:rPr>
              <a:t>jpgs</a:t>
            </a:r>
            <a:r>
              <a:rPr lang="en-GB" sz="1600" b="1" dirty="0">
                <a:solidFill>
                  <a:srgbClr val="FF0000"/>
                </a:solidFill>
                <a:latin typeface="Tuffy" panose="020B0603060100000000" pitchFamily="34" charset="0"/>
                <a:ea typeface="Tuffy" panose="020B0603060100000000" pitchFamily="34" charset="0"/>
              </a:rPr>
              <a:t> of the activity sheet to keep shadow settings.</a:t>
            </a:r>
            <a:br>
              <a:rPr lang="en-GB" sz="1600" b="1" dirty="0">
                <a:solidFill>
                  <a:srgbClr val="FF0000"/>
                </a:solidFill>
                <a:latin typeface="Tuffy" panose="020B0603060100000000" pitchFamily="34" charset="0"/>
                <a:ea typeface="Tuffy" panose="020B0603060100000000" pitchFamily="34" charset="0"/>
              </a:rPr>
            </a:br>
            <a:br>
              <a:rPr lang="en-GB" sz="1600" b="1" dirty="0">
                <a:solidFill>
                  <a:srgbClr val="FF0000"/>
                </a:solidFill>
                <a:latin typeface="Tuffy" panose="020B0603060100000000" pitchFamily="34" charset="0"/>
                <a:ea typeface="Tuffy" panose="020B0603060100000000" pitchFamily="34" charset="0"/>
              </a:rPr>
            </a:br>
            <a:r>
              <a:rPr lang="en-GB" sz="1600" b="1" dirty="0">
                <a:solidFill>
                  <a:srgbClr val="FF0000"/>
                </a:solidFill>
                <a:latin typeface="Tuffy" panose="020B0603060100000000" pitchFamily="34" charset="0"/>
                <a:ea typeface="Tuffy" panose="020B0603060100000000" pitchFamily="34" charset="0"/>
              </a:rPr>
              <a:t>Left preview - hide the image of the child, drag in your </a:t>
            </a:r>
            <a:r>
              <a:rPr lang="en-GB" sz="1600" b="1" dirty="0" err="1">
                <a:solidFill>
                  <a:srgbClr val="FF0000"/>
                </a:solidFill>
                <a:latin typeface="Tuffy" panose="020B0603060100000000" pitchFamily="34" charset="0"/>
                <a:ea typeface="Tuffy" panose="020B0603060100000000" pitchFamily="34" charset="0"/>
              </a:rPr>
              <a:t>jpgs</a:t>
            </a:r>
            <a:r>
              <a:rPr lang="en-GB" sz="1600" b="1" dirty="0">
                <a:solidFill>
                  <a:srgbClr val="FF0000"/>
                </a:solidFill>
                <a:latin typeface="Tuffy" panose="020B0603060100000000" pitchFamily="34" charset="0"/>
                <a:ea typeface="Tuffy" panose="020B0603060100000000" pitchFamily="34" charset="0"/>
              </a:rPr>
              <a:t>, crop to just around the black strokes. Width should be 4cm for the horizontal, 2cm for vertical. Drag and rotate into place. Doesn’t have to be too neat as meant to look like the child stuck it in </a:t>
            </a:r>
            <a:r>
              <a:rPr lang="en-GB" sz="1600" b="1" dirty="0">
                <a:solidFill>
                  <a:srgbClr val="FF0000"/>
                </a:solidFill>
                <a:latin typeface="Tuffy" panose="020B0603060100000000" pitchFamily="34" charset="0"/>
                <a:ea typeface="Tuffy" panose="020B0603060100000000" pitchFamily="34" charset="0"/>
                <a:sym typeface="Wingdings" panose="05000000000000000000" pitchFamily="2" charset="2"/>
              </a:rPr>
              <a:t> </a:t>
            </a:r>
            <a:endParaRPr lang="en-GB" sz="1600" b="1" dirty="0">
              <a:solidFill>
                <a:srgbClr val="FF0000"/>
              </a:solidFill>
              <a:latin typeface="Tuffy" panose="020B0603060100000000" pitchFamily="34" charset="0"/>
              <a:ea typeface="Tuffy" panose="020B0603060100000000" pitchFamily="34" charset="0"/>
            </a:endParaRPr>
          </a:p>
        </p:txBody>
      </p:sp>
      <p:sp>
        <p:nvSpPr>
          <p:cNvPr id="14" name="Rectangle 13">
            <a:hlinkClick r:id="rId9"/>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99554" y="3614738"/>
            <a:ext cx="149467" cy="361950"/>
          </a:xfrm>
          <a:prstGeom prst="rect">
            <a:avLst/>
          </a:prstGeom>
          <a:solidFill>
            <a:srgbClr val="F8F7F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42666" y="670981"/>
            <a:ext cx="2582073" cy="337100"/>
          </a:xfrm>
          <a:prstGeom prst="rect">
            <a:avLst/>
          </a:prstGeom>
          <a:solidFill>
            <a:srgbClr val="072F54"/>
          </a:solidFill>
        </p:spPr>
        <p:txBody>
          <a:bodyPr wrap="none" lIns="180000" tIns="36000" rIns="180000" bIns="54000" anchor="ctr">
            <a:spAutoFit/>
          </a:bodyPr>
          <a:lstStyle/>
          <a:p>
            <a:pPr algn="ctr"/>
            <a:r>
              <a:rPr lang="en-GB" sz="1600" b="1" dirty="0">
                <a:solidFill>
                  <a:schemeClr val="bg1"/>
                </a:solidFill>
              </a:rPr>
              <a:t>Equivalent Fractions (1)</a:t>
            </a:r>
          </a:p>
        </p:txBody>
      </p:sp>
    </p:spTree>
    <p:extLst>
      <p:ext uri="{BB962C8B-B14F-4D97-AF65-F5344CB8AC3E}">
        <p14:creationId xmlns:p14="http://schemas.microsoft.com/office/powerpoint/2010/main" val="17712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algn="ctr">
              <a:lnSpc>
                <a:spcPct val="110000"/>
              </a:lnSpc>
            </a:pPr>
            <a:r>
              <a:rPr lang="en-US" sz="2000" b="1" dirty="0" err="1">
                <a:solidFill>
                  <a:schemeClr val="accent5">
                    <a:lumMod val="50000"/>
                  </a:schemeClr>
                </a:solidFill>
                <a:latin typeface="Tuffy" panose="020B0603060100000000" pitchFamily="34" charset="0"/>
                <a:ea typeface="Tuffy" panose="020B0603060100000000" pitchFamily="34" charset="0"/>
              </a:rPr>
              <a:t>Recognise</a:t>
            </a:r>
            <a:r>
              <a:rPr lang="en-US" sz="2000" b="1" dirty="0">
                <a:solidFill>
                  <a:schemeClr val="accent5">
                    <a:lumMod val="50000"/>
                  </a:schemeClr>
                </a:solidFill>
                <a:latin typeface="Tuffy" panose="020B0603060100000000" pitchFamily="34" charset="0"/>
                <a:ea typeface="Tuffy" panose="020B0603060100000000" pitchFamily="34" charset="0"/>
              </a:rPr>
              <a:t> and show, using diagrams, families of common equivalent fractions</a:t>
            </a:r>
            <a:r>
              <a:rPr lang="en-GB" sz="2000" b="1" dirty="0">
                <a:solidFill>
                  <a:srgbClr val="014482"/>
                </a:solidFill>
                <a:latin typeface="Tuffy" panose="020B0603060100000000" pitchFamily="34" charset="0"/>
                <a:ea typeface="Tuffy" panose="020B0603060100000000" pitchFamily="34" charset="0"/>
              </a:rPr>
              <a:t>.</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hlinkClick r:id="rId6"/>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50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133850" y="3130550"/>
            <a:ext cx="869950" cy="571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
        <p:nvSpPr>
          <p:cNvPr id="14" name="Rectangle 13">
            <a:hlinkClick r:id="rId5"/>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pPr>
            <a:r>
              <a:rPr lang="en-US" dirty="0" err="1">
                <a:solidFill>
                  <a:schemeClr val="tx1"/>
                </a:solidFill>
              </a:rPr>
              <a:t>Recognise</a:t>
            </a:r>
            <a:r>
              <a:rPr lang="en-US" dirty="0">
                <a:solidFill>
                  <a:schemeClr val="tx1"/>
                </a:solidFill>
              </a:rPr>
              <a:t> and show, using diagrams, families of common equivalent fractions.</a:t>
            </a:r>
          </a:p>
        </p:txBody>
      </p:sp>
      <p:sp>
        <p:nvSpPr>
          <p:cNvPr id="5" name="Rectangle 4">
            <a:hlinkClick r:id="rId2"/>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6075941" y="2187355"/>
            <a:ext cx="2320925" cy="1489163"/>
            <a:chOff x="6067425" y="2184732"/>
            <a:chExt cx="2320925" cy="1489163"/>
          </a:xfrm>
        </p:grpSpPr>
        <mc:AlternateContent xmlns:mc="http://schemas.openxmlformats.org/markup-compatibility/2006" xmlns:a14="http://schemas.microsoft.com/office/drawing/2010/main">
          <mc:Choice Requires="a14">
            <p:sp>
              <p:nvSpPr>
                <p:cNvPr id="13" name="TextBox 12"/>
                <p:cNvSpPr txBox="1"/>
                <p:nvPr/>
              </p:nvSpPr>
              <p:spPr>
                <a:xfrm>
                  <a:off x="6067425" y="2184732"/>
                  <a:ext cx="2320925" cy="1489163"/>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One third is equivalent to</a:t>
                  </a:r>
                  <a:r>
                    <a:rPr lang="en-GB" dirty="0">
                      <a:solidFill>
                        <a:srgbClr val="00B050"/>
                      </a:solidFill>
                    </a:rPr>
                    <a:t> </a:t>
                  </a:r>
                  <a:br>
                    <a:rPr lang="en-GB" dirty="0">
                      <a:solidFill>
                        <a:srgbClr val="00B050"/>
                      </a:solidFill>
                    </a:rPr>
                  </a:br>
                  <a:r>
                    <a:rPr lang="en-GB" dirty="0">
                      <a:solidFill>
                        <a:srgbClr val="00B050"/>
                      </a:solidFill>
                    </a:rPr>
                    <a:t>two sixths</a:t>
                  </a:r>
                  <a:r>
                    <a:rPr lang="en-GB" dirty="0"/>
                    <a:t>.</a:t>
                  </a:r>
                  <a:endParaRPr lang="en-GB" sz="2800" dirty="0"/>
                </a:p>
                <a:p>
                  <a:pPr algn="r"/>
                  <a:r>
                    <a:rPr lang="en-GB" dirty="0"/>
                    <a:t>=</a:t>
                  </a:r>
                  <a:r>
                    <a:rPr lang="en-GB" dirty="0">
                      <a:solidFill>
                        <a:srgbClr val="00B050"/>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2</m:t>
                          </m:r>
                        </m:num>
                        <m:den>
                          <m:r>
                            <m:rPr>
                              <m:nor/>
                            </m:rPr>
                            <a:rPr lang="en-GB">
                              <a:solidFill>
                                <a:schemeClr val="bg1"/>
                              </a:solidFill>
                            </a:rPr>
                            <m:t>6</m:t>
                          </m:r>
                        </m:den>
                      </m:f>
                    </m:oMath>
                  </a14:m>
                  <a:endParaRPr lang="en-GB" dirty="0">
                    <a:solidFill>
                      <a:srgbClr val="00B05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67425" y="2184732"/>
                  <a:ext cx="2320925" cy="1489163"/>
                </a:xfrm>
                <a:prstGeom prst="rect">
                  <a:avLst/>
                </a:prstGeom>
                <a:blipFill>
                  <a:blip r:embed="rId2"/>
                  <a:stretch>
                    <a:fillRect l="-1039"/>
                  </a:stretch>
                </a:blipFill>
                <a:ln w="28575">
                  <a:solidFill>
                    <a:srgbClr val="00B050"/>
                  </a:solidFill>
                </a:ln>
              </p:spPr>
              <p:txBody>
                <a:bodyPr/>
                <a:lstStyle/>
                <a:p>
                  <a:r>
                    <a:rPr lang="en-GB">
                      <a:noFill/>
                    </a:rPr>
                    <a:t> </a:t>
                  </a:r>
                </a:p>
              </p:txBody>
            </p:sp>
          </mc:Fallback>
        </mc:AlternateContent>
        <p:grpSp>
          <p:nvGrpSpPr>
            <p:cNvPr id="123" name="Group 122"/>
            <p:cNvGrpSpPr/>
            <p:nvPr/>
          </p:nvGrpSpPr>
          <p:grpSpPr>
            <a:xfrm>
              <a:off x="7747071" y="3110628"/>
              <a:ext cx="123673" cy="492443"/>
              <a:chOff x="1555585" y="2299655"/>
              <a:chExt cx="123673" cy="492443"/>
            </a:xfrm>
          </p:grpSpPr>
          <p:sp>
            <p:nvSpPr>
              <p:cNvPr id="124" name="TextBox 123"/>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25" name="Straight Connector 124"/>
              <p:cNvCxnSpPr>
                <a:stCxn id="124" idx="1"/>
                <a:endCxn id="124"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8162422" y="3114691"/>
              <a:ext cx="123673" cy="492443"/>
              <a:chOff x="1555585" y="2299655"/>
              <a:chExt cx="123673" cy="492443"/>
            </a:xfrm>
          </p:grpSpPr>
          <p:sp>
            <p:nvSpPr>
              <p:cNvPr id="127" name="TextBox 126"/>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solidFill>
                      <a:srgbClr val="00B050"/>
                    </a:solidFill>
                  </a:rPr>
                  <a:t>2</a:t>
                </a:r>
              </a:p>
              <a:p>
                <a:pPr algn="ctr"/>
                <a:r>
                  <a:rPr lang="en-GB" sz="1600" dirty="0">
                    <a:solidFill>
                      <a:srgbClr val="00B050"/>
                    </a:solidFill>
                  </a:rPr>
                  <a:t>6</a:t>
                </a:r>
              </a:p>
            </p:txBody>
          </p:sp>
          <p:cxnSp>
            <p:nvCxnSpPr>
              <p:cNvPr id="128" name="Straight Connector 127"/>
              <p:cNvCxnSpPr>
                <a:stCxn id="127" idx="1"/>
                <a:endCxn id="127" idx="3"/>
              </p:cNvCxnSpPr>
              <p:nvPr/>
            </p:nvCxnSpPr>
            <p:spPr>
              <a:xfrm>
                <a:off x="1555585" y="2545877"/>
                <a:ext cx="1236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97" name="Rectangle 96"/>
          <p:cNvSpPr/>
          <p:nvPr/>
        </p:nvSpPr>
        <p:spPr>
          <a:xfrm>
            <a:off x="302959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cxnSp>
        <p:nvCxnSpPr>
          <p:cNvPr id="103" name="Straight Connector 102"/>
          <p:cNvCxnSpPr/>
          <p:nvPr/>
        </p:nvCxnSpPr>
        <p:spPr>
          <a:xfrm>
            <a:off x="302959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44" y="1216609"/>
            <a:ext cx="6203421" cy="495108"/>
          </a:xfrm>
          <a:prstGeom prst="rect">
            <a:avLst/>
          </a:prstGeom>
          <a:solidFill>
            <a:srgbClr val="AFDEF9"/>
          </a:solidFill>
          <a:ln w="28575">
            <a:noFill/>
          </a:ln>
        </p:spPr>
        <p:txBody>
          <a:bodyPr wrap="square" lIns="108000" tIns="108000" rIns="108000" bIns="108000" rtlCol="0">
            <a:spAutoFit/>
          </a:bodyPr>
          <a:lstStyle/>
          <a:p>
            <a:r>
              <a:rPr lang="en-GB" dirty="0">
                <a:latin typeface="Twinkl" pitchFamily="2" charset="0"/>
              </a:rPr>
              <a:t>Label the fractions and identify the equivalents for a third.</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2677459674"/>
              </p:ext>
            </p:extLst>
          </p:nvPr>
        </p:nvGraphicFramePr>
        <p:xfrm>
          <a:off x="755650" y="2168515"/>
          <a:ext cx="5111754" cy="1509448"/>
        </p:xfrm>
        <a:graphic>
          <a:graphicData uri="http://schemas.openxmlformats.org/drawingml/2006/table">
            <a:tbl>
              <a:tblPr firstRow="1" bandRow="1">
                <a:tableStyleId>{5C22544A-7EE6-4342-B048-85BDC9FD1C3A}</a:tableStyleId>
              </a:tblPr>
              <a:tblGrid>
                <a:gridCol w="851959">
                  <a:extLst>
                    <a:ext uri="{9D8B030D-6E8A-4147-A177-3AD203B41FA5}">
                      <a16:colId xmlns:a16="http://schemas.microsoft.com/office/drawing/2014/main" val="3237735860"/>
                    </a:ext>
                  </a:extLst>
                </a:gridCol>
                <a:gridCol w="851959">
                  <a:extLst>
                    <a:ext uri="{9D8B030D-6E8A-4147-A177-3AD203B41FA5}">
                      <a16:colId xmlns:a16="http://schemas.microsoft.com/office/drawing/2014/main" val="3544772255"/>
                    </a:ext>
                  </a:extLst>
                </a:gridCol>
                <a:gridCol w="851959">
                  <a:extLst>
                    <a:ext uri="{9D8B030D-6E8A-4147-A177-3AD203B41FA5}">
                      <a16:colId xmlns:a16="http://schemas.microsoft.com/office/drawing/2014/main" val="1689799201"/>
                    </a:ext>
                  </a:extLst>
                </a:gridCol>
                <a:gridCol w="851959">
                  <a:extLst>
                    <a:ext uri="{9D8B030D-6E8A-4147-A177-3AD203B41FA5}">
                      <a16:colId xmlns:a16="http://schemas.microsoft.com/office/drawing/2014/main" val="770018431"/>
                    </a:ext>
                  </a:extLst>
                </a:gridCol>
                <a:gridCol w="851959">
                  <a:extLst>
                    <a:ext uri="{9D8B030D-6E8A-4147-A177-3AD203B41FA5}">
                      <a16:colId xmlns:a16="http://schemas.microsoft.com/office/drawing/2014/main" val="273932448"/>
                    </a:ext>
                  </a:extLst>
                </a:gridCol>
                <a:gridCol w="851959">
                  <a:extLst>
                    <a:ext uri="{9D8B030D-6E8A-4147-A177-3AD203B41FA5}">
                      <a16:colId xmlns:a16="http://schemas.microsoft.com/office/drawing/2014/main" val="1825289699"/>
                    </a:ext>
                  </a:extLst>
                </a:gridCol>
              </a:tblGrid>
              <a:tr h="754724">
                <a:tc gridSpan="2">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tc gridSpan="2">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extLst>
                  <a:ext uri="{0D108BD9-81ED-4DB2-BD59-A6C34878D82A}">
                    <a16:rowId xmlns:a16="http://schemas.microsoft.com/office/drawing/2014/main" val="1155035156"/>
                  </a:ext>
                </a:extLst>
              </a:tr>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extLst>
                  <a:ext uri="{0D108BD9-81ED-4DB2-BD59-A6C34878D82A}">
                    <a16:rowId xmlns:a16="http://schemas.microsoft.com/office/drawing/2014/main" val="276999306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73591753"/>
              </p:ext>
            </p:extLst>
          </p:nvPr>
        </p:nvGraphicFramePr>
        <p:xfrm>
          <a:off x="755650" y="4446895"/>
          <a:ext cx="5111760" cy="1509448"/>
        </p:xfrm>
        <a:graphic>
          <a:graphicData uri="http://schemas.openxmlformats.org/drawingml/2006/table">
            <a:tbl>
              <a:tblPr firstRow="1" bandRow="1">
                <a:tableStyleId>{5C22544A-7EE6-4342-B048-85BDC9FD1C3A}</a:tableStyleId>
              </a:tblPr>
              <a:tblGrid>
                <a:gridCol w="425980">
                  <a:extLst>
                    <a:ext uri="{9D8B030D-6E8A-4147-A177-3AD203B41FA5}">
                      <a16:colId xmlns:a16="http://schemas.microsoft.com/office/drawing/2014/main" val="3237735860"/>
                    </a:ext>
                  </a:extLst>
                </a:gridCol>
                <a:gridCol w="425980">
                  <a:extLst>
                    <a:ext uri="{9D8B030D-6E8A-4147-A177-3AD203B41FA5}">
                      <a16:colId xmlns:a16="http://schemas.microsoft.com/office/drawing/2014/main" val="2253771336"/>
                    </a:ext>
                  </a:extLst>
                </a:gridCol>
                <a:gridCol w="425980">
                  <a:extLst>
                    <a:ext uri="{9D8B030D-6E8A-4147-A177-3AD203B41FA5}">
                      <a16:colId xmlns:a16="http://schemas.microsoft.com/office/drawing/2014/main" val="3544772255"/>
                    </a:ext>
                  </a:extLst>
                </a:gridCol>
                <a:gridCol w="425980">
                  <a:extLst>
                    <a:ext uri="{9D8B030D-6E8A-4147-A177-3AD203B41FA5}">
                      <a16:colId xmlns:a16="http://schemas.microsoft.com/office/drawing/2014/main" val="2645409835"/>
                    </a:ext>
                  </a:extLst>
                </a:gridCol>
                <a:gridCol w="425980">
                  <a:extLst>
                    <a:ext uri="{9D8B030D-6E8A-4147-A177-3AD203B41FA5}">
                      <a16:colId xmlns:a16="http://schemas.microsoft.com/office/drawing/2014/main" val="1689799201"/>
                    </a:ext>
                  </a:extLst>
                </a:gridCol>
                <a:gridCol w="425980">
                  <a:extLst>
                    <a:ext uri="{9D8B030D-6E8A-4147-A177-3AD203B41FA5}">
                      <a16:colId xmlns:a16="http://schemas.microsoft.com/office/drawing/2014/main" val="2386724688"/>
                    </a:ext>
                  </a:extLst>
                </a:gridCol>
                <a:gridCol w="425980">
                  <a:extLst>
                    <a:ext uri="{9D8B030D-6E8A-4147-A177-3AD203B41FA5}">
                      <a16:colId xmlns:a16="http://schemas.microsoft.com/office/drawing/2014/main" val="770018431"/>
                    </a:ext>
                  </a:extLst>
                </a:gridCol>
                <a:gridCol w="425980">
                  <a:extLst>
                    <a:ext uri="{9D8B030D-6E8A-4147-A177-3AD203B41FA5}">
                      <a16:colId xmlns:a16="http://schemas.microsoft.com/office/drawing/2014/main" val="3206800440"/>
                    </a:ext>
                  </a:extLst>
                </a:gridCol>
                <a:gridCol w="425980">
                  <a:extLst>
                    <a:ext uri="{9D8B030D-6E8A-4147-A177-3AD203B41FA5}">
                      <a16:colId xmlns:a16="http://schemas.microsoft.com/office/drawing/2014/main" val="273932448"/>
                    </a:ext>
                  </a:extLst>
                </a:gridCol>
                <a:gridCol w="425980">
                  <a:extLst>
                    <a:ext uri="{9D8B030D-6E8A-4147-A177-3AD203B41FA5}">
                      <a16:colId xmlns:a16="http://schemas.microsoft.com/office/drawing/2014/main" val="3091105222"/>
                    </a:ext>
                  </a:extLst>
                </a:gridCol>
                <a:gridCol w="425980">
                  <a:extLst>
                    <a:ext uri="{9D8B030D-6E8A-4147-A177-3AD203B41FA5}">
                      <a16:colId xmlns:a16="http://schemas.microsoft.com/office/drawing/2014/main" val="1825289699"/>
                    </a:ext>
                  </a:extLst>
                </a:gridCol>
                <a:gridCol w="425980">
                  <a:extLst>
                    <a:ext uri="{9D8B030D-6E8A-4147-A177-3AD203B41FA5}">
                      <a16:colId xmlns:a16="http://schemas.microsoft.com/office/drawing/2014/main" val="3868034350"/>
                    </a:ext>
                  </a:extLst>
                </a:gridCol>
              </a:tblGrid>
              <a:tr h="754724">
                <a:tc gridSpan="4">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55035156"/>
                  </a:ext>
                </a:extLst>
              </a:tr>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extLst>
                  <a:ext uri="{0D108BD9-81ED-4DB2-BD59-A6C34878D82A}">
                    <a16:rowId xmlns:a16="http://schemas.microsoft.com/office/drawing/2014/main" val="276999306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92891647"/>
              </p:ext>
            </p:extLst>
          </p:nvPr>
        </p:nvGraphicFramePr>
        <p:xfrm>
          <a:off x="755650" y="2168512"/>
          <a:ext cx="5111754" cy="754724"/>
        </p:xfrm>
        <a:graphic>
          <a:graphicData uri="http://schemas.openxmlformats.org/drawingml/2006/table">
            <a:tbl>
              <a:tblPr firstRow="1" bandRow="1">
                <a:tableStyleId>{5C22544A-7EE6-4342-B048-85BDC9FD1C3A}</a:tableStyleId>
              </a:tblPr>
              <a:tblGrid>
                <a:gridCol w="1703918">
                  <a:extLst>
                    <a:ext uri="{9D8B030D-6E8A-4147-A177-3AD203B41FA5}">
                      <a16:colId xmlns:a16="http://schemas.microsoft.com/office/drawing/2014/main" val="3237735860"/>
                    </a:ext>
                  </a:extLst>
                </a:gridCol>
                <a:gridCol w="1703918">
                  <a:extLst>
                    <a:ext uri="{9D8B030D-6E8A-4147-A177-3AD203B41FA5}">
                      <a16:colId xmlns:a16="http://schemas.microsoft.com/office/drawing/2014/main" val="1689799201"/>
                    </a:ext>
                  </a:extLst>
                </a:gridCol>
                <a:gridCol w="1703918">
                  <a:extLst>
                    <a:ext uri="{9D8B030D-6E8A-4147-A177-3AD203B41FA5}">
                      <a16:colId xmlns:a16="http://schemas.microsoft.com/office/drawing/2014/main" val="273932448"/>
                    </a:ext>
                  </a:extLst>
                </a:gridCol>
              </a:tblGrid>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65535970"/>
              </p:ext>
            </p:extLst>
          </p:nvPr>
        </p:nvGraphicFramePr>
        <p:xfrm>
          <a:off x="751935" y="4440351"/>
          <a:ext cx="5111754" cy="754724"/>
        </p:xfrm>
        <a:graphic>
          <a:graphicData uri="http://schemas.openxmlformats.org/drawingml/2006/table">
            <a:tbl>
              <a:tblPr firstRow="1" bandRow="1">
                <a:tableStyleId>{5C22544A-7EE6-4342-B048-85BDC9FD1C3A}</a:tableStyleId>
              </a:tblPr>
              <a:tblGrid>
                <a:gridCol w="1703918">
                  <a:extLst>
                    <a:ext uri="{9D8B030D-6E8A-4147-A177-3AD203B41FA5}">
                      <a16:colId xmlns:a16="http://schemas.microsoft.com/office/drawing/2014/main" val="3237735860"/>
                    </a:ext>
                  </a:extLst>
                </a:gridCol>
                <a:gridCol w="1703918">
                  <a:extLst>
                    <a:ext uri="{9D8B030D-6E8A-4147-A177-3AD203B41FA5}">
                      <a16:colId xmlns:a16="http://schemas.microsoft.com/office/drawing/2014/main" val="1689799201"/>
                    </a:ext>
                  </a:extLst>
                </a:gridCol>
                <a:gridCol w="1703918">
                  <a:extLst>
                    <a:ext uri="{9D8B030D-6E8A-4147-A177-3AD203B41FA5}">
                      <a16:colId xmlns:a16="http://schemas.microsoft.com/office/drawing/2014/main" val="273932448"/>
                    </a:ext>
                  </a:extLst>
                </a:gridCol>
              </a:tblGrid>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bl>
          </a:graphicData>
        </a:graphic>
      </p:graphicFrame>
      <p:sp>
        <p:nvSpPr>
          <p:cNvPr id="18" name="Rectangle 17">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p:cNvGrpSpPr/>
          <p:nvPr/>
        </p:nvGrpSpPr>
        <p:grpSpPr>
          <a:xfrm>
            <a:off x="1555585" y="2299651"/>
            <a:ext cx="3517038" cy="492444"/>
            <a:chOff x="1555585" y="2299654"/>
            <a:chExt cx="3517038" cy="492444"/>
          </a:xfrm>
        </p:grpSpPr>
        <p:grpSp>
          <p:nvGrpSpPr>
            <p:cNvPr id="24" name="Group 23"/>
            <p:cNvGrpSpPr/>
            <p:nvPr/>
          </p:nvGrpSpPr>
          <p:grpSpPr>
            <a:xfrm>
              <a:off x="1555585" y="2299655"/>
              <a:ext cx="123673" cy="492443"/>
              <a:chOff x="1555585" y="2299655"/>
              <a:chExt cx="123673" cy="492443"/>
            </a:xfrm>
          </p:grpSpPr>
          <p:sp>
            <p:nvSpPr>
              <p:cNvPr id="3" name="TextBox 2"/>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 name="Straight Connector 5"/>
              <p:cNvCxnSpPr>
                <a:stCxn id="3" idx="1"/>
                <a:endCxn id="3"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249690" y="2299655"/>
              <a:ext cx="123673" cy="492443"/>
              <a:chOff x="1555585" y="2299655"/>
              <a:chExt cx="123673" cy="492443"/>
            </a:xfrm>
          </p:grpSpPr>
          <p:sp>
            <p:nvSpPr>
              <p:cNvPr id="31" name="TextBox 3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32" name="Straight Connector 31"/>
              <p:cNvCxnSpPr>
                <a:stCxn id="31" idx="1"/>
                <a:endCxn id="3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4948950" y="2299654"/>
              <a:ext cx="123673" cy="492443"/>
              <a:chOff x="1555585" y="2299655"/>
              <a:chExt cx="123673" cy="492443"/>
            </a:xfrm>
          </p:grpSpPr>
          <p:sp>
            <p:nvSpPr>
              <p:cNvPr id="34" name="TextBox 33"/>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35" name="Straight Connector 34"/>
              <p:cNvCxnSpPr>
                <a:stCxn id="34" idx="1"/>
                <a:endCxn id="34"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5" name="Group 144"/>
          <p:cNvGrpSpPr/>
          <p:nvPr/>
        </p:nvGrpSpPr>
        <p:grpSpPr>
          <a:xfrm>
            <a:off x="1128865" y="3047831"/>
            <a:ext cx="4360947" cy="513715"/>
            <a:chOff x="1128865" y="3047831"/>
            <a:chExt cx="4360947" cy="513715"/>
          </a:xfrm>
        </p:grpSpPr>
        <p:grpSp>
          <p:nvGrpSpPr>
            <p:cNvPr id="36" name="Group 35"/>
            <p:cNvGrpSpPr/>
            <p:nvPr/>
          </p:nvGrpSpPr>
          <p:grpSpPr>
            <a:xfrm>
              <a:off x="1128865" y="3054379"/>
              <a:ext cx="123673" cy="492443"/>
              <a:chOff x="1555585" y="2299655"/>
              <a:chExt cx="123673" cy="492443"/>
            </a:xfrm>
          </p:grpSpPr>
          <p:sp>
            <p:nvSpPr>
              <p:cNvPr id="37" name="TextBox 36"/>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38" name="Straight Connector 37"/>
              <p:cNvCxnSpPr>
                <a:stCxn id="37" idx="1"/>
                <a:endCxn id="37"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976320" y="3054379"/>
              <a:ext cx="123673" cy="492443"/>
              <a:chOff x="1555585" y="2299655"/>
              <a:chExt cx="123673" cy="492443"/>
            </a:xfrm>
          </p:grpSpPr>
          <p:sp>
            <p:nvSpPr>
              <p:cNvPr id="48" name="TextBox 47"/>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49" name="Straight Connector 48"/>
              <p:cNvCxnSpPr>
                <a:stCxn id="48" idx="1"/>
                <a:endCxn id="48"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823775" y="3047831"/>
              <a:ext cx="123673" cy="492443"/>
              <a:chOff x="1555585" y="2299655"/>
              <a:chExt cx="123673" cy="492443"/>
            </a:xfrm>
          </p:grpSpPr>
          <p:sp>
            <p:nvSpPr>
              <p:cNvPr id="51" name="TextBox 5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52" name="Straight Connector 51"/>
              <p:cNvCxnSpPr>
                <a:stCxn id="51" idx="1"/>
                <a:endCxn id="5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671230" y="3061483"/>
              <a:ext cx="123673" cy="492443"/>
              <a:chOff x="1555585" y="2299655"/>
              <a:chExt cx="123673" cy="492443"/>
            </a:xfrm>
          </p:grpSpPr>
          <p:sp>
            <p:nvSpPr>
              <p:cNvPr id="54" name="TextBox 53"/>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55" name="Straight Connector 54"/>
              <p:cNvCxnSpPr>
                <a:stCxn id="54" idx="1"/>
                <a:endCxn id="54"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4518685" y="3069103"/>
              <a:ext cx="123673" cy="492443"/>
              <a:chOff x="1555585" y="2299655"/>
              <a:chExt cx="123673" cy="492443"/>
            </a:xfrm>
          </p:grpSpPr>
          <p:sp>
            <p:nvSpPr>
              <p:cNvPr id="57" name="TextBox 56"/>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58" name="Straight Connector 57"/>
              <p:cNvCxnSpPr>
                <a:stCxn id="57" idx="1"/>
                <a:endCxn id="57"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366139" y="3054378"/>
              <a:ext cx="123673" cy="492443"/>
              <a:chOff x="1555585" y="2299655"/>
              <a:chExt cx="123673" cy="492443"/>
            </a:xfrm>
          </p:grpSpPr>
          <p:sp>
            <p:nvSpPr>
              <p:cNvPr id="60" name="TextBox 59"/>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61" name="Straight Connector 60"/>
              <p:cNvCxnSpPr>
                <a:stCxn id="60" idx="1"/>
                <a:endCxn id="60"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p:cNvGrpSpPr/>
          <p:nvPr/>
        </p:nvGrpSpPr>
        <p:grpSpPr>
          <a:xfrm>
            <a:off x="1549293" y="4564943"/>
            <a:ext cx="3517038" cy="492444"/>
            <a:chOff x="1570825" y="4571487"/>
            <a:chExt cx="3517038" cy="492444"/>
          </a:xfrm>
        </p:grpSpPr>
        <p:grpSp>
          <p:nvGrpSpPr>
            <p:cNvPr id="62" name="Group 61"/>
            <p:cNvGrpSpPr/>
            <p:nvPr/>
          </p:nvGrpSpPr>
          <p:grpSpPr>
            <a:xfrm>
              <a:off x="1570825" y="4571488"/>
              <a:ext cx="123673" cy="492443"/>
              <a:chOff x="1555585" y="2299655"/>
              <a:chExt cx="123673" cy="492443"/>
            </a:xfrm>
          </p:grpSpPr>
          <p:sp>
            <p:nvSpPr>
              <p:cNvPr id="63" name="TextBox 62"/>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4" name="Straight Connector 63"/>
              <p:cNvCxnSpPr>
                <a:stCxn id="63" idx="1"/>
                <a:endCxn id="63"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264930" y="4571488"/>
              <a:ext cx="123673" cy="492443"/>
              <a:chOff x="1555585" y="2299655"/>
              <a:chExt cx="123673" cy="492443"/>
            </a:xfrm>
          </p:grpSpPr>
          <p:sp>
            <p:nvSpPr>
              <p:cNvPr id="66" name="TextBox 65"/>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7" name="Straight Connector 66"/>
              <p:cNvCxnSpPr>
                <a:stCxn id="66" idx="1"/>
                <a:endCxn id="66"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4964190" y="4571487"/>
              <a:ext cx="123673" cy="492443"/>
              <a:chOff x="1555585" y="2299655"/>
              <a:chExt cx="123673" cy="492443"/>
            </a:xfrm>
          </p:grpSpPr>
          <p:sp>
            <p:nvSpPr>
              <p:cNvPr id="69" name="TextBox 68"/>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70" name="Straight Connector 69"/>
              <p:cNvCxnSpPr>
                <a:stCxn id="69" idx="1"/>
                <a:endCxn id="69"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851370" y="5329972"/>
            <a:ext cx="4920881" cy="509241"/>
            <a:chOff x="851370" y="5329972"/>
            <a:chExt cx="4920881" cy="509241"/>
          </a:xfrm>
        </p:grpSpPr>
        <p:grpSp>
          <p:nvGrpSpPr>
            <p:cNvPr id="71" name="Group 70"/>
            <p:cNvGrpSpPr/>
            <p:nvPr/>
          </p:nvGrpSpPr>
          <p:grpSpPr>
            <a:xfrm>
              <a:off x="851370" y="5329972"/>
              <a:ext cx="236220" cy="509241"/>
              <a:chOff x="1555585" y="2299655"/>
              <a:chExt cx="123673" cy="738664"/>
            </a:xfrm>
          </p:grpSpPr>
          <p:sp>
            <p:nvSpPr>
              <p:cNvPr id="72" name="TextBox 71"/>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73" name="Straight Connector 72"/>
              <p:cNvCxnSpPr>
                <a:stCxn id="72" idx="1"/>
                <a:endCxn id="72"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1277248" y="5329972"/>
              <a:ext cx="236220" cy="509241"/>
              <a:chOff x="1555585" y="2299655"/>
              <a:chExt cx="123673" cy="738664"/>
            </a:xfrm>
          </p:grpSpPr>
          <p:sp>
            <p:nvSpPr>
              <p:cNvPr id="75" name="TextBox 74"/>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76" name="Straight Connector 75"/>
              <p:cNvCxnSpPr>
                <a:stCxn id="75" idx="1"/>
                <a:endCxn id="75"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703126" y="5329972"/>
              <a:ext cx="236220" cy="509241"/>
              <a:chOff x="1555585" y="2299655"/>
              <a:chExt cx="123673" cy="738664"/>
            </a:xfrm>
          </p:grpSpPr>
          <p:sp>
            <p:nvSpPr>
              <p:cNvPr id="78" name="TextBox 77"/>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79" name="Straight Connector 78"/>
              <p:cNvCxnSpPr>
                <a:stCxn id="78" idx="1"/>
                <a:endCxn id="78"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2129004" y="5329972"/>
              <a:ext cx="236220" cy="509241"/>
              <a:chOff x="1555585" y="2299655"/>
              <a:chExt cx="123673" cy="738664"/>
            </a:xfrm>
          </p:grpSpPr>
          <p:sp>
            <p:nvSpPr>
              <p:cNvPr id="81" name="TextBox 80"/>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82" name="Straight Connector 81"/>
              <p:cNvCxnSpPr>
                <a:stCxn id="81" idx="1"/>
                <a:endCxn id="81"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2554882" y="5329972"/>
              <a:ext cx="236220" cy="509241"/>
              <a:chOff x="1555585" y="2299655"/>
              <a:chExt cx="123673" cy="738664"/>
            </a:xfrm>
          </p:grpSpPr>
          <p:sp>
            <p:nvSpPr>
              <p:cNvPr id="84" name="TextBox 83"/>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85" name="Straight Connector 84"/>
              <p:cNvCxnSpPr>
                <a:stCxn id="84" idx="1"/>
                <a:endCxn id="84"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2980760" y="5329972"/>
              <a:ext cx="236220" cy="509241"/>
              <a:chOff x="1555585" y="2299655"/>
              <a:chExt cx="123673" cy="738664"/>
            </a:xfrm>
          </p:grpSpPr>
          <p:sp>
            <p:nvSpPr>
              <p:cNvPr id="87" name="TextBox 86"/>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88" name="Straight Connector 87"/>
              <p:cNvCxnSpPr>
                <a:stCxn id="87" idx="1"/>
                <a:endCxn id="87"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3406638" y="5329972"/>
              <a:ext cx="236220" cy="509241"/>
              <a:chOff x="1555585" y="2299655"/>
              <a:chExt cx="123673" cy="738664"/>
            </a:xfrm>
          </p:grpSpPr>
          <p:sp>
            <p:nvSpPr>
              <p:cNvPr id="90" name="TextBox 89"/>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91" name="Straight Connector 90"/>
              <p:cNvCxnSpPr>
                <a:stCxn id="90" idx="1"/>
                <a:endCxn id="90"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3832516" y="5329972"/>
              <a:ext cx="236220" cy="509241"/>
              <a:chOff x="1555585" y="2299655"/>
              <a:chExt cx="123673" cy="738664"/>
            </a:xfrm>
          </p:grpSpPr>
          <p:sp>
            <p:nvSpPr>
              <p:cNvPr id="93" name="TextBox 92"/>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94" name="Straight Connector 93"/>
              <p:cNvCxnSpPr>
                <a:stCxn id="93" idx="1"/>
                <a:endCxn id="93"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4258394" y="5329972"/>
              <a:ext cx="236220" cy="509241"/>
              <a:chOff x="1555585" y="2299655"/>
              <a:chExt cx="123673" cy="738664"/>
            </a:xfrm>
          </p:grpSpPr>
          <p:sp>
            <p:nvSpPr>
              <p:cNvPr id="98" name="TextBox 97"/>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99" name="Straight Connector 98"/>
              <p:cNvCxnSpPr>
                <a:stCxn id="98" idx="1"/>
                <a:endCxn id="98"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4684272" y="5329972"/>
              <a:ext cx="236220" cy="509241"/>
              <a:chOff x="1555585" y="2299655"/>
              <a:chExt cx="123673" cy="738664"/>
            </a:xfrm>
          </p:grpSpPr>
          <p:sp>
            <p:nvSpPr>
              <p:cNvPr id="101" name="TextBox 100"/>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102" name="Straight Connector 101"/>
              <p:cNvCxnSpPr>
                <a:stCxn id="101" idx="1"/>
                <a:endCxn id="101"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5110150" y="5329972"/>
              <a:ext cx="236220" cy="509241"/>
              <a:chOff x="1555585" y="2299655"/>
              <a:chExt cx="123673" cy="738664"/>
            </a:xfrm>
          </p:grpSpPr>
          <p:sp>
            <p:nvSpPr>
              <p:cNvPr id="105" name="TextBox 104"/>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106" name="Straight Connector 105"/>
              <p:cNvCxnSpPr>
                <a:stCxn id="105" idx="1"/>
                <a:endCxn id="105"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5536031" y="5329972"/>
              <a:ext cx="236220" cy="509241"/>
              <a:chOff x="1555585" y="2299655"/>
              <a:chExt cx="123673" cy="738664"/>
            </a:xfrm>
          </p:grpSpPr>
          <p:sp>
            <p:nvSpPr>
              <p:cNvPr id="108" name="TextBox 107"/>
              <p:cNvSpPr txBox="1"/>
              <p:nvPr/>
            </p:nvSpPr>
            <p:spPr>
              <a:xfrm>
                <a:off x="1555585" y="2299655"/>
                <a:ext cx="123673" cy="738664"/>
              </a:xfrm>
              <a:prstGeom prst="rect">
                <a:avLst/>
              </a:prstGeom>
              <a:noFill/>
            </p:spPr>
            <p:txBody>
              <a:bodyPr wrap="square" lIns="0" tIns="0" rIns="0" bIns="0" rtlCol="0">
                <a:spAutoFit/>
              </a:bodyPr>
              <a:lstStyle/>
              <a:p>
                <a:pPr algn="ctr"/>
                <a:r>
                  <a:rPr lang="en-GB" sz="1600" dirty="0"/>
                  <a:t>1</a:t>
                </a:r>
              </a:p>
              <a:p>
                <a:pPr algn="ctr"/>
                <a:r>
                  <a:rPr lang="en-GB" sz="1600" dirty="0"/>
                  <a:t>12</a:t>
                </a:r>
              </a:p>
            </p:txBody>
          </p:sp>
          <p:cxnSp>
            <p:nvCxnSpPr>
              <p:cNvPr id="109" name="Straight Connector 108"/>
              <p:cNvCxnSpPr>
                <a:stCxn id="108" idx="1"/>
                <a:endCxn id="108" idx="3"/>
              </p:cNvCxnSpPr>
              <p:nvPr/>
            </p:nvCxnSpPr>
            <p:spPr>
              <a:xfrm>
                <a:off x="1555585" y="26689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2" name="Group 141"/>
          <p:cNvGrpSpPr/>
          <p:nvPr/>
        </p:nvGrpSpPr>
        <p:grpSpPr>
          <a:xfrm>
            <a:off x="6075941" y="2187355"/>
            <a:ext cx="2320925" cy="1489163"/>
            <a:chOff x="6067418" y="646865"/>
            <a:chExt cx="2320925" cy="1489163"/>
          </a:xfrm>
        </p:grpSpPr>
        <mc:AlternateContent xmlns:mc="http://schemas.openxmlformats.org/markup-compatibility/2006" xmlns:a14="http://schemas.microsoft.com/office/drawing/2010/main">
          <mc:Choice Requires="a14">
            <p:sp>
              <p:nvSpPr>
                <p:cNvPr id="15" name="TextBox 14"/>
                <p:cNvSpPr txBox="1"/>
                <p:nvPr/>
              </p:nvSpPr>
              <p:spPr>
                <a:xfrm>
                  <a:off x="6067418" y="646865"/>
                  <a:ext cx="2320925" cy="1489163"/>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One third is equivalent to</a:t>
                  </a:r>
                  <a:r>
                    <a:rPr lang="en-GB" dirty="0">
                      <a:solidFill>
                        <a:srgbClr val="00B050"/>
                      </a:solidFill>
                    </a:rPr>
                    <a:t> </a:t>
                  </a:r>
                  <a:br>
                    <a:rPr lang="en-GB" dirty="0">
                      <a:solidFill>
                        <a:srgbClr val="00B050"/>
                      </a:solidFill>
                    </a:rPr>
                  </a:br>
                  <a:r>
                    <a:rPr lang="en-GB" u="sng" dirty="0"/>
                    <a:t>              </a:t>
                  </a:r>
                  <a:r>
                    <a:rPr lang="en-GB" dirty="0"/>
                    <a:t>.</a:t>
                  </a:r>
                  <a:endParaRPr lang="en-GB" sz="2800" dirty="0"/>
                </a:p>
                <a:p>
                  <a:pPr algn="r"/>
                  <a:r>
                    <a:rPr lang="en-GB" dirty="0"/>
                    <a:t>=</a:t>
                  </a:r>
                  <a:r>
                    <a:rPr lang="en-GB" dirty="0">
                      <a:solidFill>
                        <a:srgbClr val="00B050"/>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2</m:t>
                          </m:r>
                        </m:num>
                        <m:den>
                          <m:r>
                            <m:rPr>
                              <m:nor/>
                            </m:rPr>
                            <a:rPr lang="en-GB">
                              <a:solidFill>
                                <a:schemeClr val="bg1"/>
                              </a:solidFill>
                            </a:rPr>
                            <m:t>6</m:t>
                          </m:r>
                        </m:den>
                      </m:f>
                    </m:oMath>
                  </a14:m>
                  <a:endParaRPr lang="en-GB" dirty="0">
                    <a:solidFill>
                      <a:srgbClr val="00B05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067418" y="646865"/>
                  <a:ext cx="2320925" cy="1489163"/>
                </a:xfrm>
                <a:prstGeom prst="rect">
                  <a:avLst/>
                </a:prstGeom>
                <a:blipFill>
                  <a:blip r:embed="rId5"/>
                  <a:stretch>
                    <a:fillRect l="-1039"/>
                  </a:stretch>
                </a:blipFill>
                <a:ln w="28575">
                  <a:solidFill>
                    <a:srgbClr val="00B050"/>
                  </a:solidFill>
                </a:ln>
              </p:spPr>
              <p:txBody>
                <a:bodyPr/>
                <a:lstStyle/>
                <a:p>
                  <a:r>
                    <a:rPr lang="en-GB">
                      <a:noFill/>
                    </a:rPr>
                    <a:t> </a:t>
                  </a:r>
                </a:p>
              </p:txBody>
            </p:sp>
          </mc:Fallback>
        </mc:AlternateContent>
        <p:grpSp>
          <p:nvGrpSpPr>
            <p:cNvPr id="110" name="Group 109"/>
            <p:cNvGrpSpPr/>
            <p:nvPr/>
          </p:nvGrpSpPr>
          <p:grpSpPr>
            <a:xfrm>
              <a:off x="7747071" y="1574177"/>
              <a:ext cx="123673" cy="492443"/>
              <a:chOff x="1555585" y="2299655"/>
              <a:chExt cx="123673" cy="492443"/>
            </a:xfrm>
          </p:grpSpPr>
          <p:sp>
            <p:nvSpPr>
              <p:cNvPr id="111" name="TextBox 11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12" name="Straight Connector 111"/>
              <p:cNvCxnSpPr>
                <a:stCxn id="111" idx="1"/>
                <a:endCxn id="11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4" name="Group 143"/>
          <p:cNvGrpSpPr/>
          <p:nvPr/>
        </p:nvGrpSpPr>
        <p:grpSpPr>
          <a:xfrm>
            <a:off x="6057062" y="4446895"/>
            <a:ext cx="2320925" cy="1489163"/>
            <a:chOff x="6067425" y="4467180"/>
            <a:chExt cx="2320925" cy="1489163"/>
          </a:xfrm>
        </p:grpSpPr>
        <mc:AlternateContent xmlns:mc="http://schemas.openxmlformats.org/markup-compatibility/2006" xmlns:a14="http://schemas.microsoft.com/office/drawing/2010/main">
          <mc:Choice Requires="a14">
            <p:sp>
              <p:nvSpPr>
                <p:cNvPr id="17" name="TextBox 16"/>
                <p:cNvSpPr txBox="1"/>
                <p:nvPr/>
              </p:nvSpPr>
              <p:spPr>
                <a:xfrm>
                  <a:off x="6067425" y="4467180"/>
                  <a:ext cx="2320925" cy="1489163"/>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One third is equivalent to</a:t>
                  </a:r>
                  <a:r>
                    <a:rPr lang="en-GB" dirty="0">
                      <a:solidFill>
                        <a:srgbClr val="00B050"/>
                      </a:solidFill>
                    </a:rPr>
                    <a:t> </a:t>
                  </a:r>
                  <a:br>
                    <a:rPr lang="en-GB" dirty="0">
                      <a:solidFill>
                        <a:srgbClr val="00B050"/>
                      </a:solidFill>
                    </a:rPr>
                  </a:br>
                  <a:r>
                    <a:rPr lang="en-GB" dirty="0">
                      <a:solidFill>
                        <a:srgbClr val="00B050"/>
                      </a:solidFill>
                    </a:rPr>
                    <a:t>four twelfths</a:t>
                  </a:r>
                  <a:r>
                    <a:rPr lang="en-GB" dirty="0"/>
                    <a:t>.</a:t>
                  </a:r>
                  <a:endParaRPr lang="en-GB" sz="2800" dirty="0"/>
                </a:p>
                <a:p>
                  <a:pPr algn="r"/>
                  <a:r>
                    <a:rPr lang="en-GB" dirty="0"/>
                    <a:t>=</a:t>
                  </a:r>
                  <a:r>
                    <a:rPr lang="en-GB" dirty="0">
                      <a:solidFill>
                        <a:srgbClr val="00B050"/>
                      </a:solidFill>
                    </a:rPr>
                    <a:t> </a:t>
                  </a:r>
                  <a14:m>
                    <m:oMath xmlns:m="http://schemas.openxmlformats.org/officeDocument/2006/math">
                      <m:f>
                        <m:fPr>
                          <m:ctrlPr>
                            <a:rPr lang="en-GB" i="1" smtClean="0">
                              <a:solidFill>
                                <a:srgbClr val="F8F7F4"/>
                              </a:solidFill>
                              <a:latin typeface="Cambria Math" panose="02040503050406030204" pitchFamily="18" charset="0"/>
                            </a:rPr>
                          </m:ctrlPr>
                        </m:fPr>
                        <m:num>
                          <m:r>
                            <m:rPr>
                              <m:nor/>
                            </m:rPr>
                            <a:rPr lang="en-GB" b="0" i="0" smtClean="0">
                              <a:solidFill>
                                <a:srgbClr val="F8F7F4"/>
                              </a:solidFill>
                            </a:rPr>
                            <m:t>4</m:t>
                          </m:r>
                        </m:num>
                        <m:den>
                          <m:r>
                            <m:rPr>
                              <m:nor/>
                            </m:rPr>
                            <a:rPr lang="en-GB" b="0" i="0" smtClean="0">
                              <a:solidFill>
                                <a:srgbClr val="F8F7F4"/>
                              </a:solidFill>
                            </a:rPr>
                            <m:t>12</m:t>
                          </m:r>
                        </m:den>
                      </m:f>
                    </m:oMath>
                  </a14:m>
                  <a:endParaRPr lang="en-GB" dirty="0">
                    <a:solidFill>
                      <a:srgbClr val="00B05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67425" y="4467180"/>
                  <a:ext cx="2320925" cy="1489163"/>
                </a:xfrm>
                <a:prstGeom prst="rect">
                  <a:avLst/>
                </a:prstGeom>
                <a:blipFill>
                  <a:blip r:embed="rId6"/>
                  <a:stretch>
                    <a:fillRect l="-1039"/>
                  </a:stretch>
                </a:blipFill>
                <a:ln w="28575">
                  <a:solidFill>
                    <a:srgbClr val="00B050"/>
                  </a:solidFill>
                </a:ln>
              </p:spPr>
              <p:txBody>
                <a:bodyPr/>
                <a:lstStyle/>
                <a:p>
                  <a:r>
                    <a:rPr lang="en-GB">
                      <a:noFill/>
                    </a:rPr>
                    <a:t> </a:t>
                  </a:r>
                </a:p>
              </p:txBody>
            </p:sp>
          </mc:Fallback>
        </mc:AlternateContent>
        <p:grpSp>
          <p:nvGrpSpPr>
            <p:cNvPr id="130" name="Group 129"/>
            <p:cNvGrpSpPr/>
            <p:nvPr/>
          </p:nvGrpSpPr>
          <p:grpSpPr>
            <a:xfrm>
              <a:off x="7662374" y="5389977"/>
              <a:ext cx="123673" cy="492443"/>
              <a:chOff x="1555585" y="2299655"/>
              <a:chExt cx="123673" cy="492443"/>
            </a:xfrm>
          </p:grpSpPr>
          <p:sp>
            <p:nvSpPr>
              <p:cNvPr id="131" name="TextBox 13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32" name="Straight Connector 131"/>
              <p:cNvCxnSpPr>
                <a:stCxn id="131" idx="1"/>
                <a:endCxn id="13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8077725" y="5394040"/>
              <a:ext cx="208370" cy="492443"/>
              <a:chOff x="1555585" y="2299655"/>
              <a:chExt cx="208370" cy="492443"/>
            </a:xfrm>
          </p:grpSpPr>
          <p:sp>
            <p:nvSpPr>
              <p:cNvPr id="134" name="TextBox 133"/>
              <p:cNvSpPr txBox="1"/>
              <p:nvPr/>
            </p:nvSpPr>
            <p:spPr>
              <a:xfrm>
                <a:off x="1555585" y="2299655"/>
                <a:ext cx="208370" cy="492443"/>
              </a:xfrm>
              <a:prstGeom prst="rect">
                <a:avLst/>
              </a:prstGeom>
              <a:noFill/>
            </p:spPr>
            <p:txBody>
              <a:bodyPr wrap="square" lIns="0" tIns="0" rIns="0" bIns="0" rtlCol="0">
                <a:spAutoFit/>
              </a:bodyPr>
              <a:lstStyle/>
              <a:p>
                <a:pPr algn="ctr"/>
                <a:r>
                  <a:rPr lang="en-GB" sz="1600" dirty="0">
                    <a:solidFill>
                      <a:srgbClr val="00B050"/>
                    </a:solidFill>
                  </a:rPr>
                  <a:t>4</a:t>
                </a:r>
              </a:p>
              <a:p>
                <a:pPr algn="ctr"/>
                <a:r>
                  <a:rPr lang="en-GB" sz="1600" dirty="0">
                    <a:solidFill>
                      <a:srgbClr val="00B050"/>
                    </a:solidFill>
                  </a:rPr>
                  <a:t>12</a:t>
                </a:r>
              </a:p>
            </p:txBody>
          </p:sp>
          <p:cxnSp>
            <p:nvCxnSpPr>
              <p:cNvPr id="135" name="Straight Connector 134"/>
              <p:cNvCxnSpPr>
                <a:stCxn id="134" idx="1"/>
                <a:endCxn id="134" idx="3"/>
              </p:cNvCxnSpPr>
              <p:nvPr/>
            </p:nvCxnSpPr>
            <p:spPr>
              <a:xfrm>
                <a:off x="1555585" y="2545877"/>
                <a:ext cx="20837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43" name="Group 142"/>
          <p:cNvGrpSpPr/>
          <p:nvPr/>
        </p:nvGrpSpPr>
        <p:grpSpPr>
          <a:xfrm>
            <a:off x="6053341" y="4440351"/>
            <a:ext cx="2320925" cy="1489163"/>
            <a:chOff x="6067419" y="3673895"/>
            <a:chExt cx="2320925" cy="1489163"/>
          </a:xfrm>
        </p:grpSpPr>
        <mc:AlternateContent xmlns:mc="http://schemas.openxmlformats.org/markup-compatibility/2006" xmlns:a14="http://schemas.microsoft.com/office/drawing/2010/main">
          <mc:Choice Requires="a14">
            <p:sp>
              <p:nvSpPr>
                <p:cNvPr id="114" name="TextBox 113"/>
                <p:cNvSpPr txBox="1"/>
                <p:nvPr/>
              </p:nvSpPr>
              <p:spPr>
                <a:xfrm>
                  <a:off x="6067419" y="3673895"/>
                  <a:ext cx="2320925" cy="1489163"/>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One third is equivalent to</a:t>
                  </a:r>
                  <a:r>
                    <a:rPr lang="en-GB" dirty="0">
                      <a:solidFill>
                        <a:srgbClr val="00B050"/>
                      </a:solidFill>
                    </a:rPr>
                    <a:t> </a:t>
                  </a:r>
                  <a:br>
                    <a:rPr lang="en-GB" dirty="0">
                      <a:solidFill>
                        <a:srgbClr val="00B050"/>
                      </a:solidFill>
                    </a:rPr>
                  </a:br>
                  <a:r>
                    <a:rPr lang="en-GB" u="sng" dirty="0"/>
                    <a:t>              </a:t>
                  </a:r>
                  <a:r>
                    <a:rPr lang="en-GB" dirty="0"/>
                    <a:t>.</a:t>
                  </a:r>
                  <a:endParaRPr lang="en-GB" sz="2800" dirty="0"/>
                </a:p>
                <a:p>
                  <a:pPr algn="r"/>
                  <a:r>
                    <a:rPr lang="en-GB" dirty="0"/>
                    <a:t>=</a:t>
                  </a:r>
                  <a:r>
                    <a:rPr lang="en-GB" dirty="0">
                      <a:solidFill>
                        <a:srgbClr val="00B050"/>
                      </a:solidFill>
                    </a:rPr>
                    <a:t> </a:t>
                  </a:r>
                  <a14:m>
                    <m:oMath xmlns:m="http://schemas.openxmlformats.org/officeDocument/2006/math">
                      <m:f>
                        <m:fPr>
                          <m:ctrlPr>
                            <a:rPr lang="en-GB" i="1">
                              <a:solidFill>
                                <a:srgbClr val="F8F7F4"/>
                              </a:solidFill>
                              <a:latin typeface="Cambria Math" panose="02040503050406030204" pitchFamily="18" charset="0"/>
                            </a:rPr>
                          </m:ctrlPr>
                        </m:fPr>
                        <m:num>
                          <m:r>
                            <m:rPr>
                              <m:nor/>
                            </m:rPr>
                            <a:rPr lang="en-GB">
                              <a:solidFill>
                                <a:srgbClr val="F8F7F4"/>
                              </a:solidFill>
                            </a:rPr>
                            <m:t>4</m:t>
                          </m:r>
                        </m:num>
                        <m:den>
                          <m:r>
                            <m:rPr>
                              <m:nor/>
                            </m:rPr>
                            <a:rPr lang="en-GB">
                              <a:solidFill>
                                <a:srgbClr val="F8F7F4"/>
                              </a:solidFill>
                            </a:rPr>
                            <m:t>12</m:t>
                          </m:r>
                        </m:den>
                      </m:f>
                    </m:oMath>
                  </a14:m>
                  <a:endParaRPr lang="en-GB" dirty="0">
                    <a:solidFill>
                      <a:srgbClr val="00B050"/>
                    </a:solidFill>
                  </a:endParaRPr>
                </a:p>
              </p:txBody>
            </p:sp>
          </mc:Choice>
          <mc:Fallback xmlns="">
            <p:sp>
              <p:nvSpPr>
                <p:cNvPr id="114" name="TextBox 113"/>
                <p:cNvSpPr txBox="1">
                  <a:spLocks noRot="1" noChangeAspect="1" noMove="1" noResize="1" noEditPoints="1" noAdjustHandles="1" noChangeArrowheads="1" noChangeShapeType="1" noTextEdit="1"/>
                </p:cNvSpPr>
                <p:nvPr/>
              </p:nvSpPr>
              <p:spPr>
                <a:xfrm>
                  <a:off x="6067419" y="3673895"/>
                  <a:ext cx="2320925" cy="1489163"/>
                </a:xfrm>
                <a:prstGeom prst="rect">
                  <a:avLst/>
                </a:prstGeom>
                <a:blipFill>
                  <a:blip r:embed="rId7"/>
                  <a:stretch>
                    <a:fillRect l="-1036"/>
                  </a:stretch>
                </a:blipFill>
                <a:ln w="28575">
                  <a:solidFill>
                    <a:srgbClr val="00B050"/>
                  </a:solidFill>
                </a:ln>
              </p:spPr>
              <p:txBody>
                <a:bodyPr/>
                <a:lstStyle/>
                <a:p>
                  <a:r>
                    <a:rPr lang="en-GB">
                      <a:noFill/>
                    </a:rPr>
                    <a:t> </a:t>
                  </a:r>
                </a:p>
              </p:txBody>
            </p:sp>
          </mc:Fallback>
        </mc:AlternateContent>
        <p:grpSp>
          <p:nvGrpSpPr>
            <p:cNvPr id="115" name="Group 114"/>
            <p:cNvGrpSpPr/>
            <p:nvPr/>
          </p:nvGrpSpPr>
          <p:grpSpPr>
            <a:xfrm>
              <a:off x="7670872" y="4593587"/>
              <a:ext cx="123673" cy="492443"/>
              <a:chOff x="1479385" y="2299655"/>
              <a:chExt cx="123673" cy="492443"/>
            </a:xfrm>
          </p:grpSpPr>
          <p:sp>
            <p:nvSpPr>
              <p:cNvPr id="116" name="TextBox 115"/>
              <p:cNvSpPr txBox="1"/>
              <p:nvPr/>
            </p:nvSpPr>
            <p:spPr>
              <a:xfrm>
                <a:off x="14793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17" name="Straight Connector 116"/>
              <p:cNvCxnSpPr>
                <a:stCxn id="116" idx="1"/>
                <a:endCxn id="116" idx="3"/>
              </p:cNvCxnSpPr>
              <p:nvPr/>
            </p:nvCxnSpPr>
            <p:spPr>
              <a:xfrm>
                <a:off x="14793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1558722" y="2304497"/>
            <a:ext cx="3517038" cy="492444"/>
            <a:chOff x="1555585" y="2299654"/>
            <a:chExt cx="3517038" cy="492444"/>
          </a:xfrm>
        </p:grpSpPr>
        <p:grpSp>
          <p:nvGrpSpPr>
            <p:cNvPr id="150" name="Group 149"/>
            <p:cNvGrpSpPr/>
            <p:nvPr/>
          </p:nvGrpSpPr>
          <p:grpSpPr>
            <a:xfrm>
              <a:off x="1555585" y="2299655"/>
              <a:ext cx="123673" cy="492443"/>
              <a:chOff x="1555585" y="2299655"/>
              <a:chExt cx="123673" cy="492443"/>
            </a:xfrm>
          </p:grpSpPr>
          <p:sp>
            <p:nvSpPr>
              <p:cNvPr id="157" name="TextBox 156"/>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58" name="Straight Connector 157"/>
              <p:cNvCxnSpPr>
                <a:stCxn id="157" idx="1"/>
                <a:endCxn id="157"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3249690" y="2299655"/>
              <a:ext cx="123673" cy="492443"/>
              <a:chOff x="1555585" y="2299655"/>
              <a:chExt cx="123673" cy="492443"/>
            </a:xfrm>
          </p:grpSpPr>
          <p:sp>
            <p:nvSpPr>
              <p:cNvPr id="155" name="TextBox 154"/>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56" name="Straight Connector 155"/>
              <p:cNvCxnSpPr>
                <a:stCxn id="155" idx="1"/>
                <a:endCxn id="155"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4948950" y="2299654"/>
              <a:ext cx="123673" cy="492443"/>
              <a:chOff x="1555585" y="2299655"/>
              <a:chExt cx="123673" cy="492443"/>
            </a:xfrm>
          </p:grpSpPr>
          <p:sp>
            <p:nvSpPr>
              <p:cNvPr id="153" name="TextBox 152"/>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54" name="Straight Connector 153"/>
              <p:cNvCxnSpPr>
                <a:stCxn id="153" idx="1"/>
                <a:endCxn id="153"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2" name="Group 161"/>
          <p:cNvGrpSpPr/>
          <p:nvPr/>
        </p:nvGrpSpPr>
        <p:grpSpPr>
          <a:xfrm>
            <a:off x="1553011" y="4561040"/>
            <a:ext cx="3517038" cy="492444"/>
            <a:chOff x="1570825" y="4571487"/>
            <a:chExt cx="3517038" cy="492444"/>
          </a:xfrm>
        </p:grpSpPr>
        <p:grpSp>
          <p:nvGrpSpPr>
            <p:cNvPr id="163" name="Group 162"/>
            <p:cNvGrpSpPr/>
            <p:nvPr/>
          </p:nvGrpSpPr>
          <p:grpSpPr>
            <a:xfrm>
              <a:off x="1570825" y="4571488"/>
              <a:ext cx="123673" cy="492443"/>
              <a:chOff x="1555585" y="2299655"/>
              <a:chExt cx="123673" cy="492443"/>
            </a:xfrm>
          </p:grpSpPr>
          <p:sp>
            <p:nvSpPr>
              <p:cNvPr id="170" name="TextBox 169"/>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71" name="Straight Connector 170"/>
              <p:cNvCxnSpPr>
                <a:stCxn id="170" idx="1"/>
                <a:endCxn id="170"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3264930" y="4571488"/>
              <a:ext cx="123673" cy="492443"/>
              <a:chOff x="1555585" y="2299655"/>
              <a:chExt cx="123673" cy="492443"/>
            </a:xfrm>
          </p:grpSpPr>
          <p:sp>
            <p:nvSpPr>
              <p:cNvPr id="168" name="TextBox 167"/>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69" name="Straight Connector 168"/>
              <p:cNvCxnSpPr>
                <a:stCxn id="168" idx="1"/>
                <a:endCxn id="168"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4964190" y="4571487"/>
              <a:ext cx="123673" cy="492443"/>
              <a:chOff x="1555585" y="2299655"/>
              <a:chExt cx="123673" cy="492443"/>
            </a:xfrm>
          </p:grpSpPr>
          <p:sp>
            <p:nvSpPr>
              <p:cNvPr id="166" name="TextBox 165"/>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67" name="Straight Connector 166"/>
              <p:cNvCxnSpPr>
                <a:stCxn id="166" idx="1"/>
                <a:endCxn id="166"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148"/>
                                        </p:tgtEl>
                                      </p:cBhvr>
                                    </p:animEffect>
                                    <p:set>
                                      <p:cBhvr>
                                        <p:cTn id="10" dur="1" fill="hold">
                                          <p:stCondLst>
                                            <p:cond delay="499"/>
                                          </p:stCondLst>
                                        </p:cTn>
                                        <p:tgtEl>
                                          <p:spTgt spid="14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nodeType="withEffect">
                                  <p:stCondLst>
                                    <p:cond delay="25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par>
                                <p:cTn id="17" presetID="10" presetClass="entr" presetSubtype="0" fill="hold" nodeType="withEffect">
                                  <p:stCondLst>
                                    <p:cond delay="25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2"/>
                                        </p:tgtEl>
                                      </p:cBhvr>
                                    </p:animEffect>
                                    <p:set>
                                      <p:cBhvr>
                                        <p:cTn id="24" dur="1" fill="hold">
                                          <p:stCondLst>
                                            <p:cond delay="499"/>
                                          </p:stCondLst>
                                        </p:cTn>
                                        <p:tgtEl>
                                          <p:spTgt spid="1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xit" presetSubtype="0" fill="hold" nodeType="withEffect">
                                  <p:stCondLst>
                                    <p:cond delay="0"/>
                                  </p:stCondLst>
                                  <p:childTnLst>
                                    <p:animEffect transition="out" filter="fade">
                                      <p:cBhvr>
                                        <p:cTn id="31" dur="500"/>
                                        <p:tgtEl>
                                          <p:spTgt spid="162"/>
                                        </p:tgtEl>
                                      </p:cBhvr>
                                    </p:animEffect>
                                    <p:set>
                                      <p:cBhvr>
                                        <p:cTn id="32" dur="1" fill="hold">
                                          <p:stCondLst>
                                            <p:cond delay="499"/>
                                          </p:stCondLst>
                                        </p:cTn>
                                        <p:tgtEl>
                                          <p:spTgt spid="16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ntr" presetSubtype="0" fill="hold" nodeType="withEffect">
                                  <p:stCondLst>
                                    <p:cond delay="250"/>
                                  </p:stCondLst>
                                  <p:childTnLst>
                                    <p:set>
                                      <p:cBhvr>
                                        <p:cTn id="37" dur="1" fill="hold">
                                          <p:stCondLst>
                                            <p:cond delay="0"/>
                                          </p:stCondLst>
                                        </p:cTn>
                                        <p:tgtEl>
                                          <p:spTgt spid="146"/>
                                        </p:tgtEl>
                                        <p:attrNameLst>
                                          <p:attrName>style.visibility</p:attrName>
                                        </p:attrNameLst>
                                      </p:cBhvr>
                                      <p:to>
                                        <p:strVal val="visible"/>
                                      </p:to>
                                    </p:set>
                                    <p:animEffect transition="in" filter="fade">
                                      <p:cBhvr>
                                        <p:cTn id="38" dur="500"/>
                                        <p:tgtEl>
                                          <p:spTgt spid="1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3"/>
                                        </p:tgtEl>
                                      </p:cBhvr>
                                    </p:animEffect>
                                    <p:set>
                                      <p:cBhvr>
                                        <p:cTn id="43" dur="1" fill="hold">
                                          <p:stCondLst>
                                            <p:cond delay="499"/>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766416" y="1210747"/>
                <a:ext cx="3816350" cy="913428"/>
              </a:xfrm>
              <a:prstGeom prst="rect">
                <a:avLst/>
              </a:prstGeom>
              <a:solidFill>
                <a:srgbClr val="AFDEF9"/>
              </a:solidFill>
              <a:ln w="28575">
                <a:noFill/>
              </a:ln>
            </p:spPr>
            <p:txBody>
              <a:bodyPr wrap="square" lIns="108000" tIns="108000" rIns="108000" bIns="108000" rtlCol="0">
                <a:spAutoFit/>
              </a:bodyPr>
              <a:lstStyle/>
              <a:p>
                <a:pPr lvl="0">
                  <a:lnSpc>
                    <a:spcPct val="107000"/>
                  </a:lnSpc>
                  <a:spcAft>
                    <a:spcPts val="800"/>
                  </a:spcAft>
                  <a:tabLst>
                    <a:tab pos="3263900" algn="ctr"/>
                  </a:tabLst>
                </a:pPr>
                <a:r>
                  <a:rPr lang="en-GB" dirty="0">
                    <a:latin typeface="Twinkl" pitchFamily="2" charset="0"/>
                  </a:rPr>
                  <a:t>Is the fraction equivalent to   </a:t>
                </a:r>
                <a14:m>
                  <m:oMath xmlns:m="http://schemas.openxmlformats.org/officeDocument/2006/math">
                    <m:r>
                      <a:rPr lang="en-GB" sz="1400" i="1">
                        <a:latin typeface="Cambria Math" panose="02040503050406030204" pitchFamily="18" charset="0"/>
                      </a:rPr>
                      <m:t>? </m:t>
                    </m:r>
                  </m:oMath>
                </a14:m>
                <a:r>
                  <a:rPr lang="en-GB" i="1" dirty="0">
                    <a:latin typeface="Cambria Math" panose="02040503050406030204" pitchFamily="18" charset="0"/>
                  </a:rPr>
                  <a:t>            </a:t>
                </a:r>
              </a:p>
              <a:p>
                <a:pPr lvl="0">
                  <a:lnSpc>
                    <a:spcPct val="107000"/>
                  </a:lnSpc>
                  <a:spcAft>
                    <a:spcPts val="800"/>
                  </a:spcAft>
                  <a:tabLst>
                    <a:tab pos="3263900" algn="ctr"/>
                  </a:tabLst>
                </a:pPr>
                <a:r>
                  <a:rPr lang="en-GB" dirty="0">
                    <a:latin typeface="Twinkl" pitchFamily="2" charset="0"/>
                  </a:rPr>
                  <a:t>Complete the table.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66416" y="1210747"/>
                <a:ext cx="3816350" cy="913428"/>
              </a:xfrm>
              <a:prstGeom prst="rect">
                <a:avLst/>
              </a:prstGeom>
              <a:blipFill>
                <a:blip r:embed="rId3"/>
                <a:stretch>
                  <a:fillRect l="-958" b="-2013"/>
                </a:stretch>
              </a:blipFill>
              <a:ln w="28575">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435907902"/>
                  </p:ext>
                </p:extLst>
              </p:nvPr>
            </p:nvGraphicFramePr>
            <p:xfrm>
              <a:off x="755650" y="2448879"/>
              <a:ext cx="5775780" cy="3853560"/>
            </p:xfrm>
            <a:graphic>
              <a:graphicData uri="http://schemas.openxmlformats.org/drawingml/2006/table">
                <a:tbl>
                  <a:tblPr firstRow="1" bandRow="1">
                    <a:tableStyleId>{5C22544A-7EE6-4342-B048-85BDC9FD1C3A}</a:tableStyleId>
                  </a:tblPr>
                  <a:tblGrid>
                    <a:gridCol w="2887890">
                      <a:extLst>
                        <a:ext uri="{9D8B030D-6E8A-4147-A177-3AD203B41FA5}">
                          <a16:colId xmlns:a16="http://schemas.microsoft.com/office/drawing/2014/main" val="3719414666"/>
                        </a:ext>
                      </a:extLst>
                    </a:gridCol>
                    <a:gridCol w="2887890">
                      <a:extLst>
                        <a:ext uri="{9D8B030D-6E8A-4147-A177-3AD203B41FA5}">
                          <a16:colId xmlns:a16="http://schemas.microsoft.com/office/drawing/2014/main" val="805177972"/>
                        </a:ext>
                      </a:extLst>
                    </a:gridCol>
                  </a:tblGrid>
                  <a:tr h="574675">
                    <a:tc>
                      <a:txBody>
                        <a:bodyPr/>
                        <a:lstStyle/>
                        <a:p>
                          <a:pPr algn="ctr"/>
                          <a:r>
                            <a:rPr lang="en-GB" dirty="0"/>
                            <a:t>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7E12"/>
                        </a:solidFill>
                      </a:tcPr>
                    </a:tc>
                    <a:tc>
                      <a:txBody>
                        <a:bodyPr/>
                        <a:lstStyle/>
                        <a:p>
                          <a:pPr algn="ctr"/>
                          <a:r>
                            <a:rPr lang="en-GB" sz="1800" dirty="0"/>
                            <a:t>Is it equivalent to </a:t>
                          </a:r>
                          <a14:m>
                            <m:oMath xmlns:m="http://schemas.openxmlformats.org/officeDocument/2006/math">
                              <m:f>
                                <m:fPr>
                                  <m:ctrlPr>
                                    <a:rPr lang="en-GB" sz="1600" i="1" smtClean="0">
                                      <a:solidFill>
                                        <a:srgbClr val="EE7E12"/>
                                      </a:solidFill>
                                      <a:latin typeface="Cambria Math" panose="02040503050406030204" pitchFamily="18" charset="0"/>
                                    </a:rPr>
                                  </m:ctrlPr>
                                </m:fPr>
                                <m:num>
                                  <m:r>
                                    <m:rPr>
                                      <m:nor/>
                                    </m:rPr>
                                    <a:rPr lang="en-GB" sz="1600" b="0" i="0">
                                      <a:solidFill>
                                        <a:srgbClr val="EE7E12"/>
                                      </a:solidFill>
                                    </a:rPr>
                                    <m:t>1</m:t>
                                  </m:r>
                                </m:num>
                                <m:den>
                                  <m:r>
                                    <m:rPr>
                                      <m:nor/>
                                    </m:rPr>
                                    <a:rPr lang="en-GB" sz="1600" b="0" i="0" smtClean="0">
                                      <a:solidFill>
                                        <a:srgbClr val="EE7E12"/>
                                      </a:solidFill>
                                    </a:rPr>
                                    <m:t>2</m:t>
                                  </m:r>
                                </m:den>
                              </m:f>
                            </m:oMath>
                          </a14:m>
                          <a:r>
                            <a:rPr lang="en-GB" sz="1800" dirty="0"/>
                            <a:t> ?</a:t>
                          </a:r>
                          <a:r>
                            <a:rPr lang="en-GB" sz="1800" baseline="0" dirty="0"/>
                            <a:t>            </a:t>
                          </a:r>
                          <a:r>
                            <a:rPr lang="en-GB" sz="2000" dirty="0">
                              <a:sym typeface="Wingdings" panose="05000000000000000000" pitchFamily="2" charset="2"/>
                            </a:rPr>
                            <a:t></a:t>
                          </a:r>
                          <a:r>
                            <a:rPr lang="en-GB" sz="1800" dirty="0"/>
                            <a:t> or </a:t>
                          </a:r>
                          <a:r>
                            <a:rPr lang="en-GB" sz="2000" dirty="0">
                              <a:sym typeface="Wingdings" panose="05000000000000000000" pitchFamily="2" charset="2"/>
                            </a:rPr>
                            <a:t></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7E12"/>
                        </a:solidFill>
                      </a:tcPr>
                    </a:tc>
                    <a:extLst>
                      <a:ext uri="{0D108BD9-81ED-4DB2-BD59-A6C34878D82A}">
                        <a16:rowId xmlns:a16="http://schemas.microsoft.com/office/drawing/2014/main" val="2358415309"/>
                      </a:ext>
                    </a:extLst>
                  </a:tr>
                  <a:tr h="124195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532593379"/>
                      </a:ext>
                    </a:extLst>
                  </a:tr>
                  <a:tr h="8128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183988328"/>
                      </a:ext>
                    </a:extLst>
                  </a:tr>
                  <a:tr h="10170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4316797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435907902"/>
                  </p:ext>
                </p:extLst>
              </p:nvPr>
            </p:nvGraphicFramePr>
            <p:xfrm>
              <a:off x="755650" y="2448879"/>
              <a:ext cx="5775780" cy="3853560"/>
            </p:xfrm>
            <a:graphic>
              <a:graphicData uri="http://schemas.openxmlformats.org/drawingml/2006/table">
                <a:tbl>
                  <a:tblPr firstRow="1" bandRow="1">
                    <a:tableStyleId>{5C22544A-7EE6-4342-B048-85BDC9FD1C3A}</a:tableStyleId>
                  </a:tblPr>
                  <a:tblGrid>
                    <a:gridCol w="2887890">
                      <a:extLst>
                        <a:ext uri="{9D8B030D-6E8A-4147-A177-3AD203B41FA5}">
                          <a16:colId xmlns:a16="http://schemas.microsoft.com/office/drawing/2014/main" val="3719414666"/>
                        </a:ext>
                      </a:extLst>
                    </a:gridCol>
                    <a:gridCol w="2887890">
                      <a:extLst>
                        <a:ext uri="{9D8B030D-6E8A-4147-A177-3AD203B41FA5}">
                          <a16:colId xmlns:a16="http://schemas.microsoft.com/office/drawing/2014/main" val="805177972"/>
                        </a:ext>
                      </a:extLst>
                    </a:gridCol>
                  </a:tblGrid>
                  <a:tr h="781749">
                    <a:tc>
                      <a:txBody>
                        <a:bodyPr/>
                        <a:lstStyle/>
                        <a:p>
                          <a:pPr algn="ctr"/>
                          <a:r>
                            <a:rPr lang="en-GB" dirty="0"/>
                            <a:t>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7E12"/>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422" t="-781" r="-422" b="-396094"/>
                          </a:stretch>
                        </a:blipFill>
                      </a:tcPr>
                    </a:tc>
                    <a:extLst>
                      <a:ext uri="{0D108BD9-81ED-4DB2-BD59-A6C34878D82A}">
                        <a16:rowId xmlns:a16="http://schemas.microsoft.com/office/drawing/2014/main" val="2358415309"/>
                      </a:ext>
                    </a:extLst>
                  </a:tr>
                  <a:tr h="124195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532593379"/>
                      </a:ext>
                    </a:extLst>
                  </a:tr>
                  <a:tr h="8128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183988328"/>
                      </a:ext>
                    </a:extLst>
                  </a:tr>
                  <a:tr h="101705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001">
                            <a:alpha val="50000"/>
                          </a:srgb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43167970"/>
                      </a:ext>
                    </a:extLst>
                  </a:tr>
                </a:tbl>
              </a:graphicData>
            </a:graphic>
          </p:graphicFrame>
        </mc:Fallback>
      </mc:AlternateContent>
      <p:graphicFrame>
        <p:nvGraphicFramePr>
          <p:cNvPr id="12" name="Table 11"/>
          <p:cNvGraphicFramePr>
            <a:graphicFrameLocks noGrp="1"/>
          </p:cNvGraphicFramePr>
          <p:nvPr>
            <p:extLst>
              <p:ext uri="{D42A27DB-BD31-4B8C-83A1-F6EECF244321}">
                <p14:modId xmlns:p14="http://schemas.microsoft.com/office/powerpoint/2010/main" val="1451413805"/>
              </p:ext>
            </p:extLst>
          </p:nvPr>
        </p:nvGraphicFramePr>
        <p:xfrm>
          <a:off x="1684952" y="3332496"/>
          <a:ext cx="1030128" cy="951944"/>
        </p:xfrm>
        <a:graphic>
          <a:graphicData uri="http://schemas.openxmlformats.org/drawingml/2006/table">
            <a:tbl>
              <a:tblPr firstRow="1" bandRow="1">
                <a:tableStyleId>{5C22544A-7EE6-4342-B048-85BDC9FD1C3A}</a:tableStyleId>
              </a:tblPr>
              <a:tblGrid>
                <a:gridCol w="257532">
                  <a:extLst>
                    <a:ext uri="{9D8B030D-6E8A-4147-A177-3AD203B41FA5}">
                      <a16:colId xmlns:a16="http://schemas.microsoft.com/office/drawing/2014/main" val="3237735860"/>
                    </a:ext>
                  </a:extLst>
                </a:gridCol>
                <a:gridCol w="257532">
                  <a:extLst>
                    <a:ext uri="{9D8B030D-6E8A-4147-A177-3AD203B41FA5}">
                      <a16:colId xmlns:a16="http://schemas.microsoft.com/office/drawing/2014/main" val="1274859347"/>
                    </a:ext>
                  </a:extLst>
                </a:gridCol>
                <a:gridCol w="257532">
                  <a:extLst>
                    <a:ext uri="{9D8B030D-6E8A-4147-A177-3AD203B41FA5}">
                      <a16:colId xmlns:a16="http://schemas.microsoft.com/office/drawing/2014/main" val="815297491"/>
                    </a:ext>
                  </a:extLst>
                </a:gridCol>
                <a:gridCol w="257532">
                  <a:extLst>
                    <a:ext uri="{9D8B030D-6E8A-4147-A177-3AD203B41FA5}">
                      <a16:colId xmlns:a16="http://schemas.microsoft.com/office/drawing/2014/main" val="2276616193"/>
                    </a:ext>
                  </a:extLst>
                </a:gridCol>
              </a:tblGrid>
              <a:tr h="189969">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r h="189969">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3322631547"/>
                  </a:ext>
                </a:extLst>
              </a:tr>
              <a:tr h="189969">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2737090360"/>
                  </a:ext>
                </a:extLst>
              </a:tr>
              <a:tr h="189969">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8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20386974"/>
                  </a:ext>
                </a:extLst>
              </a:tr>
            </a:tbl>
          </a:graphicData>
        </a:graphic>
      </p:graphicFrame>
      <p:grpSp>
        <p:nvGrpSpPr>
          <p:cNvPr id="23" name="Group 22"/>
          <p:cNvGrpSpPr/>
          <p:nvPr/>
        </p:nvGrpSpPr>
        <p:grpSpPr>
          <a:xfrm>
            <a:off x="912279" y="4700119"/>
            <a:ext cx="2603671" cy="317500"/>
            <a:chOff x="912279" y="4700119"/>
            <a:chExt cx="2603671" cy="317500"/>
          </a:xfrm>
        </p:grpSpPr>
        <p:sp>
          <p:nvSpPr>
            <p:cNvPr id="7" name="Heart 6"/>
            <p:cNvSpPr/>
            <p:nvPr/>
          </p:nvSpPr>
          <p:spPr>
            <a:xfrm>
              <a:off x="912279" y="4700119"/>
              <a:ext cx="346734" cy="317500"/>
            </a:xfrm>
            <a:prstGeom prst="heart">
              <a:avLst/>
            </a:prstGeom>
            <a:solidFill>
              <a:srgbClr val="E5526C"/>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art 13"/>
            <p:cNvSpPr/>
            <p:nvPr/>
          </p:nvSpPr>
          <p:spPr>
            <a:xfrm>
              <a:off x="1363666" y="4700119"/>
              <a:ext cx="346734" cy="317500"/>
            </a:xfrm>
            <a:prstGeom prst="heart">
              <a:avLst/>
            </a:prstGeom>
            <a:solidFill>
              <a:srgbClr val="E5526C"/>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p:nvSpPr>
          <p:spPr>
            <a:xfrm>
              <a:off x="1815053" y="4700119"/>
              <a:ext cx="346734" cy="317500"/>
            </a:xfrm>
            <a:prstGeom prst="heart">
              <a:avLst/>
            </a:prstGeom>
            <a:solidFill>
              <a:srgbClr val="E5526C"/>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art 15"/>
            <p:cNvSpPr/>
            <p:nvPr/>
          </p:nvSpPr>
          <p:spPr>
            <a:xfrm>
              <a:off x="2266440" y="4700119"/>
              <a:ext cx="346734" cy="317500"/>
            </a:xfrm>
            <a:prstGeom prst="heart">
              <a:avLst/>
            </a:prstGeom>
            <a:solidFill>
              <a:srgbClr val="E5526C"/>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art 16"/>
            <p:cNvSpPr/>
            <p:nvPr/>
          </p:nvSpPr>
          <p:spPr>
            <a:xfrm>
              <a:off x="2717827" y="4700119"/>
              <a:ext cx="346734" cy="317500"/>
            </a:xfrm>
            <a:prstGeom prst="heart">
              <a:avLst/>
            </a:prstGeom>
            <a:solidFill>
              <a:schemeClr val="bg1"/>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art 17"/>
            <p:cNvSpPr/>
            <p:nvPr/>
          </p:nvSpPr>
          <p:spPr>
            <a:xfrm>
              <a:off x="3169216" y="4700119"/>
              <a:ext cx="346734" cy="317500"/>
            </a:xfrm>
            <a:prstGeom prst="heart">
              <a:avLst/>
            </a:prstGeom>
            <a:solidFill>
              <a:schemeClr val="bg1"/>
            </a:solidFill>
            <a:ln>
              <a:solidFill>
                <a:srgbClr val="EFB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1760662" y="5330581"/>
            <a:ext cx="802249" cy="799876"/>
            <a:chOff x="1329334" y="4212835"/>
            <a:chExt cx="975214" cy="972329"/>
          </a:xfrm>
        </p:grpSpPr>
        <p:sp>
          <p:nvSpPr>
            <p:cNvPr id="20" name="Rectangle 19"/>
            <p:cNvSpPr/>
            <p:nvPr/>
          </p:nvSpPr>
          <p:spPr>
            <a:xfrm>
              <a:off x="1329334" y="4212835"/>
              <a:ext cx="975214" cy="972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334" y="4212835"/>
              <a:ext cx="975214" cy="972329"/>
            </a:xfrm>
            <a:prstGeom prst="rect">
              <a:avLst/>
            </a:prstGeom>
          </p:spPr>
        </p:pic>
      </p:grpSp>
      <p:sp>
        <p:nvSpPr>
          <p:cNvPr id="26" name="TextBox 25"/>
          <p:cNvSpPr txBox="1"/>
          <p:nvPr/>
        </p:nvSpPr>
        <p:spPr>
          <a:xfrm>
            <a:off x="4056449" y="4674203"/>
            <a:ext cx="1990725" cy="369332"/>
          </a:xfrm>
          <a:prstGeom prst="rect">
            <a:avLst/>
          </a:prstGeom>
          <a:noFill/>
        </p:spPr>
        <p:txBody>
          <a:bodyPr wrap="square" rtlCol="0">
            <a:spAutoFit/>
          </a:bodyPr>
          <a:lstStyle/>
          <a:p>
            <a:pPr algn="ctr"/>
            <a:r>
              <a:rPr lang="en-GB" dirty="0">
                <a:solidFill>
                  <a:srgbClr val="00B050"/>
                </a:solidFill>
                <a:sym typeface="Wingdings" panose="05000000000000000000" pitchFamily="2" charset="2"/>
              </a:rPr>
              <a:t></a:t>
            </a:r>
            <a:endParaRPr lang="en-GB" dirty="0">
              <a:solidFill>
                <a:srgbClr val="00B050"/>
              </a:solidFill>
            </a:endParaRPr>
          </a:p>
        </p:txBody>
      </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b="14193"/>
          <a:stretch/>
        </p:blipFill>
        <p:spPr>
          <a:xfrm>
            <a:off x="6816749" y="3623803"/>
            <a:ext cx="1966878" cy="3356118"/>
          </a:xfrm>
          <a:prstGeom prst="rect">
            <a:avLst/>
          </a:prstGeom>
        </p:spPr>
      </p:pic>
      <p:sp>
        <p:nvSpPr>
          <p:cNvPr id="25" name="Rectangle 24">
            <a:hlinkClick r:id="rId7"/>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302959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9" name="Rectangle 28"/>
          <p:cNvSpPr/>
          <p:nvPr/>
        </p:nvSpPr>
        <p:spPr>
          <a:xfrm>
            <a:off x="447429" y="670981"/>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cxnSp>
        <p:nvCxnSpPr>
          <p:cNvPr id="30" name="Straight Connector 29"/>
          <p:cNvCxnSpPr/>
          <p:nvPr/>
        </p:nvCxnSpPr>
        <p:spPr>
          <a:xfrm>
            <a:off x="302959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750014" y="1236037"/>
            <a:ext cx="123673" cy="492443"/>
            <a:chOff x="3750014" y="1236037"/>
            <a:chExt cx="123673" cy="492443"/>
          </a:xfrm>
        </p:grpSpPr>
        <p:sp>
          <p:nvSpPr>
            <p:cNvPr id="32" name="TextBox 31"/>
            <p:cNvSpPr txBox="1"/>
            <p:nvPr/>
          </p:nvSpPr>
          <p:spPr>
            <a:xfrm>
              <a:off x="3750014" y="1236037"/>
              <a:ext cx="123673" cy="492443"/>
            </a:xfrm>
            <a:prstGeom prst="rect">
              <a:avLst/>
            </a:prstGeom>
            <a:noFill/>
          </p:spPr>
          <p:txBody>
            <a:bodyPr wrap="square" lIns="0" tIns="0" rIns="0" bIns="0" rtlCol="0">
              <a:spAutoFit/>
            </a:bodyPr>
            <a:lstStyle/>
            <a:p>
              <a:pPr algn="ctr"/>
              <a:r>
                <a:rPr lang="en-GB" sz="1600" dirty="0"/>
                <a:t>1</a:t>
              </a:r>
            </a:p>
            <a:p>
              <a:pPr algn="ctr"/>
              <a:r>
                <a:rPr lang="en-GB" sz="1600" dirty="0"/>
                <a:t>2</a:t>
              </a:r>
            </a:p>
          </p:txBody>
        </p:sp>
        <p:cxnSp>
          <p:nvCxnSpPr>
            <p:cNvPr id="33" name="Straight Connector 32"/>
            <p:cNvCxnSpPr>
              <a:stCxn id="32" idx="1"/>
              <a:endCxn id="32" idx="3"/>
            </p:cNvCxnSpPr>
            <p:nvPr/>
          </p:nvCxnSpPr>
          <p:spPr>
            <a:xfrm>
              <a:off x="3750014" y="148225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5898101" y="2531197"/>
            <a:ext cx="123673" cy="492443"/>
            <a:chOff x="3750014" y="1236037"/>
            <a:chExt cx="123673" cy="492443"/>
          </a:xfrm>
        </p:grpSpPr>
        <p:sp>
          <p:nvSpPr>
            <p:cNvPr id="36" name="TextBox 35"/>
            <p:cNvSpPr txBox="1"/>
            <p:nvPr/>
          </p:nvSpPr>
          <p:spPr>
            <a:xfrm>
              <a:off x="3750014" y="1236037"/>
              <a:ext cx="123673" cy="492443"/>
            </a:xfrm>
            <a:prstGeom prst="rect">
              <a:avLst/>
            </a:prstGeom>
            <a:noFill/>
          </p:spPr>
          <p:txBody>
            <a:bodyPr wrap="square" lIns="0" tIns="0" rIns="0" bIns="0" rtlCol="0">
              <a:spAutoFit/>
            </a:bodyPr>
            <a:lstStyle/>
            <a:p>
              <a:pPr algn="ctr"/>
              <a:r>
                <a:rPr lang="en-GB" sz="1600" b="1" dirty="0">
                  <a:solidFill>
                    <a:schemeClr val="bg1"/>
                  </a:solidFill>
                </a:rPr>
                <a:t>1</a:t>
              </a:r>
            </a:p>
            <a:p>
              <a:pPr algn="ctr"/>
              <a:r>
                <a:rPr lang="en-GB" sz="1600" b="1" dirty="0">
                  <a:solidFill>
                    <a:schemeClr val="bg1"/>
                  </a:solidFill>
                </a:rPr>
                <a:t>2</a:t>
              </a:r>
            </a:p>
          </p:txBody>
        </p:sp>
        <p:cxnSp>
          <p:nvCxnSpPr>
            <p:cNvPr id="37" name="Straight Connector 36"/>
            <p:cNvCxnSpPr>
              <a:stCxn id="36" idx="1"/>
              <a:endCxn id="36" idx="3"/>
            </p:cNvCxnSpPr>
            <p:nvPr/>
          </p:nvCxnSpPr>
          <p:spPr>
            <a:xfrm>
              <a:off x="3750014" y="1482259"/>
              <a:ext cx="123673" cy="0"/>
            </a:xfrm>
            <a:prstGeom prst="line">
              <a:avLst/>
            </a:prstGeom>
            <a:ln w="19050">
              <a:solidFill>
                <a:srgbClr val="F8F7F4"/>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056449" y="3623802"/>
            <a:ext cx="1990725" cy="552464"/>
            <a:chOff x="4056449" y="3623802"/>
            <a:chExt cx="1990725" cy="552464"/>
          </a:xfrm>
        </p:grpSpPr>
        <mc:AlternateContent xmlns:mc="http://schemas.openxmlformats.org/markup-compatibility/2006" xmlns:a14="http://schemas.microsoft.com/office/drawing/2010/main">
          <mc:Choice Requires="a14">
            <p:sp>
              <p:nvSpPr>
                <p:cNvPr id="22" name="TextBox 21"/>
                <p:cNvSpPr txBox="1"/>
                <p:nvPr/>
              </p:nvSpPr>
              <p:spPr>
                <a:xfrm>
                  <a:off x="4056449" y="3623802"/>
                  <a:ext cx="1990725" cy="532390"/>
                </a:xfrm>
                <a:prstGeom prst="rect">
                  <a:avLst/>
                </a:prstGeom>
                <a:noFill/>
              </p:spPr>
              <p:txBody>
                <a:bodyPr wrap="square" rtlCol="0">
                  <a:spAutoFit/>
                </a:bodyPr>
                <a:lstStyle/>
                <a:p>
                  <a:pPr algn="ctr"/>
                  <a:r>
                    <a:rPr lang="en-GB" dirty="0">
                      <a:solidFill>
                        <a:srgbClr val="00B050"/>
                      </a:solidFill>
                      <a:sym typeface="Wingdings" panose="05000000000000000000" pitchFamily="2" charset="2"/>
                    </a:rPr>
                    <a:t></a:t>
                  </a:r>
                  <a:r>
                    <a:rPr lang="en-GB" dirty="0">
                      <a:solidFill>
                        <a:srgbClr val="00B050"/>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8</m:t>
                          </m:r>
                        </m:num>
                        <m:den>
                          <m:r>
                            <m:rPr>
                              <m:nor/>
                            </m:rPr>
                            <a:rPr lang="en-GB" b="0" i="0" smtClean="0">
                              <a:solidFill>
                                <a:schemeClr val="bg1"/>
                              </a:solidFill>
                            </a:rPr>
                            <m:t>16</m:t>
                          </m:r>
                        </m:den>
                      </m:f>
                    </m:oMath>
                  </a14:m>
                  <a:r>
                    <a:rPr lang="en-GB" dirty="0">
                      <a:solidFill>
                        <a:srgbClr val="00B050"/>
                      </a:solidFill>
                    </a:rPr>
                    <a:t> =</a:t>
                  </a:r>
                  <a:r>
                    <a:rPr lang="en-GB" dirty="0">
                      <a:solidFill>
                        <a:schemeClr val="bg1"/>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a:solidFill>
                                <a:schemeClr val="bg1"/>
                              </a:solidFill>
                            </a:rPr>
                            <m:t>1</m:t>
                          </m:r>
                        </m:num>
                        <m:den>
                          <m:r>
                            <m:rPr>
                              <m:nor/>
                            </m:rPr>
                            <a:rPr lang="en-GB" b="0" i="0" smtClean="0">
                              <a:solidFill>
                                <a:schemeClr val="bg1"/>
                              </a:solidFill>
                            </a:rPr>
                            <m:t>2</m:t>
                          </m:r>
                        </m:den>
                      </m:f>
                    </m:oMath>
                  </a14:m>
                  <a:endParaRPr lang="en-GB" dirty="0">
                    <a:solidFill>
                      <a:srgbClr val="00B05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056449" y="3623802"/>
                  <a:ext cx="1990725" cy="532390"/>
                </a:xfrm>
                <a:prstGeom prst="rect">
                  <a:avLst/>
                </a:prstGeom>
                <a:blipFill>
                  <a:blip r:embed="rId8"/>
                  <a:stretch>
                    <a:fillRect b="-6818"/>
                  </a:stretch>
                </a:blipFill>
              </p:spPr>
              <p:txBody>
                <a:bodyPr/>
                <a:lstStyle/>
                <a:p>
                  <a:r>
                    <a:rPr lang="en-GB">
                      <a:noFill/>
                    </a:rPr>
                    <a:t> </a:t>
                  </a:r>
                </a:p>
              </p:txBody>
            </p:sp>
          </mc:Fallback>
        </mc:AlternateContent>
        <p:grpSp>
          <p:nvGrpSpPr>
            <p:cNvPr id="38" name="Group 37"/>
            <p:cNvGrpSpPr/>
            <p:nvPr/>
          </p:nvGrpSpPr>
          <p:grpSpPr>
            <a:xfrm>
              <a:off x="4839425" y="3678329"/>
              <a:ext cx="235246" cy="492443"/>
              <a:chOff x="3750014" y="1236037"/>
              <a:chExt cx="235246" cy="492443"/>
            </a:xfrm>
          </p:grpSpPr>
          <p:sp>
            <p:nvSpPr>
              <p:cNvPr id="39" name="TextBox 38"/>
              <p:cNvSpPr txBox="1"/>
              <p:nvPr/>
            </p:nvSpPr>
            <p:spPr>
              <a:xfrm>
                <a:off x="3750014" y="1236037"/>
                <a:ext cx="235246" cy="492443"/>
              </a:xfrm>
              <a:prstGeom prst="rect">
                <a:avLst/>
              </a:prstGeom>
              <a:noFill/>
            </p:spPr>
            <p:txBody>
              <a:bodyPr wrap="square" lIns="0" tIns="0" rIns="0" bIns="0" rtlCol="0">
                <a:spAutoFit/>
              </a:bodyPr>
              <a:lstStyle/>
              <a:p>
                <a:pPr algn="ctr"/>
                <a:r>
                  <a:rPr lang="en-GB" sz="1600" dirty="0">
                    <a:solidFill>
                      <a:srgbClr val="00B050"/>
                    </a:solidFill>
                  </a:rPr>
                  <a:t>8</a:t>
                </a:r>
              </a:p>
              <a:p>
                <a:pPr algn="ctr"/>
                <a:r>
                  <a:rPr lang="en-GB" sz="1600" dirty="0">
                    <a:solidFill>
                      <a:srgbClr val="00B050"/>
                    </a:solidFill>
                  </a:rPr>
                  <a:t>16</a:t>
                </a:r>
              </a:p>
            </p:txBody>
          </p:sp>
          <p:cxnSp>
            <p:nvCxnSpPr>
              <p:cNvPr id="40" name="Straight Connector 39"/>
              <p:cNvCxnSpPr>
                <a:stCxn id="39" idx="1"/>
                <a:endCxn id="39" idx="3"/>
              </p:cNvCxnSpPr>
              <p:nvPr/>
            </p:nvCxnSpPr>
            <p:spPr>
              <a:xfrm>
                <a:off x="3750014" y="1482259"/>
                <a:ext cx="23524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390874" y="3683823"/>
              <a:ext cx="123673" cy="492443"/>
              <a:chOff x="3750014" y="1236037"/>
              <a:chExt cx="123673" cy="492443"/>
            </a:xfrm>
          </p:grpSpPr>
          <p:sp>
            <p:nvSpPr>
              <p:cNvPr id="42" name="TextBox 41"/>
              <p:cNvSpPr txBox="1"/>
              <p:nvPr/>
            </p:nvSpPr>
            <p:spPr>
              <a:xfrm>
                <a:off x="3750014" y="1236037"/>
                <a:ext cx="123673" cy="492443"/>
              </a:xfrm>
              <a:prstGeom prst="rect">
                <a:avLst/>
              </a:prstGeom>
              <a:noFill/>
            </p:spPr>
            <p:txBody>
              <a:bodyPr wrap="square" lIns="0" tIns="0" rIns="0" bIns="0" rtlCol="0">
                <a:spAutoFit/>
              </a:bodyPr>
              <a:lstStyle/>
              <a:p>
                <a:pPr algn="ctr"/>
                <a:r>
                  <a:rPr lang="en-GB" sz="1600" dirty="0">
                    <a:solidFill>
                      <a:srgbClr val="00B050"/>
                    </a:solidFill>
                  </a:rPr>
                  <a:t>1</a:t>
                </a:r>
              </a:p>
              <a:p>
                <a:pPr algn="ctr"/>
                <a:r>
                  <a:rPr lang="en-GB" sz="1600" dirty="0">
                    <a:solidFill>
                      <a:srgbClr val="00B050"/>
                    </a:solidFill>
                  </a:rPr>
                  <a:t>2</a:t>
                </a:r>
              </a:p>
            </p:txBody>
          </p:sp>
          <p:cxnSp>
            <p:nvCxnSpPr>
              <p:cNvPr id="43" name="Straight Connector 42"/>
              <p:cNvCxnSpPr>
                <a:stCxn id="42" idx="1"/>
                <a:endCxn id="42" idx="3"/>
              </p:cNvCxnSpPr>
              <p:nvPr/>
            </p:nvCxnSpPr>
            <p:spPr>
              <a:xfrm>
                <a:off x="3750014" y="1482259"/>
                <a:ext cx="1236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4031049" y="5454287"/>
            <a:ext cx="1990725" cy="552464"/>
            <a:chOff x="4056449" y="3623802"/>
            <a:chExt cx="1990725" cy="552464"/>
          </a:xfrm>
        </p:grpSpPr>
        <mc:AlternateContent xmlns:mc="http://schemas.openxmlformats.org/markup-compatibility/2006" xmlns:a14="http://schemas.microsoft.com/office/drawing/2010/main">
          <mc:Choice Requires="a14">
            <p:sp>
              <p:nvSpPr>
                <p:cNvPr id="53" name="TextBox 52"/>
                <p:cNvSpPr txBox="1"/>
                <p:nvPr/>
              </p:nvSpPr>
              <p:spPr>
                <a:xfrm>
                  <a:off x="4056449" y="3623802"/>
                  <a:ext cx="1990725" cy="532390"/>
                </a:xfrm>
                <a:prstGeom prst="rect">
                  <a:avLst/>
                </a:prstGeom>
                <a:noFill/>
              </p:spPr>
              <p:txBody>
                <a:bodyPr wrap="square" rtlCol="0">
                  <a:spAutoFit/>
                </a:bodyPr>
                <a:lstStyle/>
                <a:p>
                  <a:pPr algn="ctr"/>
                  <a:r>
                    <a:rPr lang="en-GB" dirty="0">
                      <a:solidFill>
                        <a:srgbClr val="00B050"/>
                      </a:solidFill>
                      <a:sym typeface="Wingdings" panose="05000000000000000000" pitchFamily="2" charset="2"/>
                    </a:rPr>
                    <a:t></a:t>
                  </a:r>
                  <a:r>
                    <a:rPr lang="en-GB" dirty="0">
                      <a:solidFill>
                        <a:srgbClr val="00B050"/>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b="0" i="0" smtClean="0">
                              <a:solidFill>
                                <a:schemeClr val="bg1"/>
                              </a:solidFill>
                            </a:rPr>
                            <m:t>8</m:t>
                          </m:r>
                        </m:num>
                        <m:den>
                          <m:r>
                            <m:rPr>
                              <m:nor/>
                            </m:rPr>
                            <a:rPr lang="en-GB" b="0" i="0" smtClean="0">
                              <a:solidFill>
                                <a:schemeClr val="bg1"/>
                              </a:solidFill>
                            </a:rPr>
                            <m:t>16</m:t>
                          </m:r>
                        </m:den>
                      </m:f>
                    </m:oMath>
                  </a14:m>
                  <a:r>
                    <a:rPr lang="en-GB" dirty="0">
                      <a:solidFill>
                        <a:srgbClr val="00B050"/>
                      </a:solidFill>
                    </a:rPr>
                    <a:t> =</a:t>
                  </a:r>
                  <a:r>
                    <a:rPr lang="en-GB" dirty="0">
                      <a:solidFill>
                        <a:schemeClr val="bg1"/>
                      </a:solidFill>
                    </a:rPr>
                    <a:t> </a:t>
                  </a:r>
                  <a14:m>
                    <m:oMath xmlns:m="http://schemas.openxmlformats.org/officeDocument/2006/math">
                      <m:f>
                        <m:fPr>
                          <m:ctrlPr>
                            <a:rPr lang="en-GB" i="1" smtClean="0">
                              <a:solidFill>
                                <a:schemeClr val="bg1"/>
                              </a:solidFill>
                              <a:latin typeface="Cambria Math" panose="02040503050406030204" pitchFamily="18" charset="0"/>
                            </a:rPr>
                          </m:ctrlPr>
                        </m:fPr>
                        <m:num>
                          <m:r>
                            <m:rPr>
                              <m:nor/>
                            </m:rPr>
                            <a:rPr lang="en-GB">
                              <a:solidFill>
                                <a:schemeClr val="bg1"/>
                              </a:solidFill>
                            </a:rPr>
                            <m:t>1</m:t>
                          </m:r>
                        </m:num>
                        <m:den>
                          <m:r>
                            <m:rPr>
                              <m:nor/>
                            </m:rPr>
                            <a:rPr lang="en-GB" b="0" i="0" smtClean="0">
                              <a:solidFill>
                                <a:schemeClr val="bg1"/>
                              </a:solidFill>
                            </a:rPr>
                            <m:t>2</m:t>
                          </m:r>
                        </m:den>
                      </m:f>
                    </m:oMath>
                  </a14:m>
                  <a:endParaRPr lang="en-GB" dirty="0">
                    <a:solidFill>
                      <a:srgbClr val="00B05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056449" y="3623802"/>
                  <a:ext cx="1990725" cy="532390"/>
                </a:xfrm>
                <a:prstGeom prst="rect">
                  <a:avLst/>
                </a:prstGeom>
                <a:blipFill>
                  <a:blip r:embed="rId9"/>
                  <a:stretch>
                    <a:fillRect b="-8046"/>
                  </a:stretch>
                </a:blipFill>
              </p:spPr>
              <p:txBody>
                <a:bodyPr/>
                <a:lstStyle/>
                <a:p>
                  <a:r>
                    <a:rPr lang="en-GB">
                      <a:noFill/>
                    </a:rPr>
                    <a:t> </a:t>
                  </a:r>
                </a:p>
              </p:txBody>
            </p:sp>
          </mc:Fallback>
        </mc:AlternateContent>
        <p:grpSp>
          <p:nvGrpSpPr>
            <p:cNvPr id="54" name="Group 53"/>
            <p:cNvGrpSpPr/>
            <p:nvPr/>
          </p:nvGrpSpPr>
          <p:grpSpPr>
            <a:xfrm>
              <a:off x="4839425" y="3678329"/>
              <a:ext cx="235246" cy="492443"/>
              <a:chOff x="3750014" y="1236037"/>
              <a:chExt cx="235246" cy="492443"/>
            </a:xfrm>
          </p:grpSpPr>
          <p:sp>
            <p:nvSpPr>
              <p:cNvPr id="58" name="TextBox 57"/>
              <p:cNvSpPr txBox="1"/>
              <p:nvPr/>
            </p:nvSpPr>
            <p:spPr>
              <a:xfrm>
                <a:off x="3750014" y="1236037"/>
                <a:ext cx="235246" cy="492443"/>
              </a:xfrm>
              <a:prstGeom prst="rect">
                <a:avLst/>
              </a:prstGeom>
              <a:noFill/>
            </p:spPr>
            <p:txBody>
              <a:bodyPr wrap="square" lIns="0" tIns="0" rIns="0" bIns="0" rtlCol="0">
                <a:spAutoFit/>
              </a:bodyPr>
              <a:lstStyle/>
              <a:p>
                <a:pPr algn="ctr"/>
                <a:r>
                  <a:rPr lang="en-GB" sz="1600" dirty="0">
                    <a:solidFill>
                      <a:srgbClr val="00B050"/>
                    </a:solidFill>
                  </a:rPr>
                  <a:t>4</a:t>
                </a:r>
              </a:p>
              <a:p>
                <a:pPr algn="ctr"/>
                <a:r>
                  <a:rPr lang="en-GB" sz="1600" dirty="0">
                    <a:solidFill>
                      <a:srgbClr val="00B050"/>
                    </a:solidFill>
                  </a:rPr>
                  <a:t>8</a:t>
                </a:r>
              </a:p>
            </p:txBody>
          </p:sp>
          <p:cxnSp>
            <p:nvCxnSpPr>
              <p:cNvPr id="59" name="Straight Connector 58"/>
              <p:cNvCxnSpPr>
                <a:stCxn id="58" idx="1"/>
                <a:endCxn id="58" idx="3"/>
              </p:cNvCxnSpPr>
              <p:nvPr/>
            </p:nvCxnSpPr>
            <p:spPr>
              <a:xfrm>
                <a:off x="3750014" y="1482259"/>
                <a:ext cx="23524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5390874" y="3683823"/>
              <a:ext cx="123673" cy="492443"/>
              <a:chOff x="3750014" y="1236037"/>
              <a:chExt cx="123673" cy="492443"/>
            </a:xfrm>
          </p:grpSpPr>
          <p:sp>
            <p:nvSpPr>
              <p:cNvPr id="56" name="TextBox 55"/>
              <p:cNvSpPr txBox="1"/>
              <p:nvPr/>
            </p:nvSpPr>
            <p:spPr>
              <a:xfrm>
                <a:off x="3750014" y="1236037"/>
                <a:ext cx="123673" cy="492443"/>
              </a:xfrm>
              <a:prstGeom prst="rect">
                <a:avLst/>
              </a:prstGeom>
              <a:noFill/>
            </p:spPr>
            <p:txBody>
              <a:bodyPr wrap="square" lIns="0" tIns="0" rIns="0" bIns="0" rtlCol="0">
                <a:spAutoFit/>
              </a:bodyPr>
              <a:lstStyle/>
              <a:p>
                <a:pPr algn="ctr"/>
                <a:r>
                  <a:rPr lang="en-GB" sz="1600" dirty="0">
                    <a:solidFill>
                      <a:srgbClr val="00B050"/>
                    </a:solidFill>
                  </a:rPr>
                  <a:t>1</a:t>
                </a:r>
              </a:p>
              <a:p>
                <a:pPr algn="ctr"/>
                <a:r>
                  <a:rPr lang="en-GB" sz="1600" dirty="0">
                    <a:solidFill>
                      <a:srgbClr val="00B050"/>
                    </a:solidFill>
                  </a:rPr>
                  <a:t>2</a:t>
                </a:r>
              </a:p>
            </p:txBody>
          </p:sp>
          <p:cxnSp>
            <p:nvCxnSpPr>
              <p:cNvPr id="57" name="Straight Connector 56"/>
              <p:cNvCxnSpPr>
                <a:stCxn id="56" idx="1"/>
                <a:endCxn id="56" idx="3"/>
              </p:cNvCxnSpPr>
              <p:nvPr/>
            </p:nvCxnSpPr>
            <p:spPr>
              <a:xfrm>
                <a:off x="3750014" y="1482259"/>
                <a:ext cx="1236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1517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7" name="TextBox 6"/>
          <p:cNvSpPr txBox="1"/>
          <p:nvPr/>
        </p:nvSpPr>
        <p:spPr>
          <a:xfrm>
            <a:off x="766416" y="1210991"/>
            <a:ext cx="3738209" cy="495108"/>
          </a:xfrm>
          <a:prstGeom prst="rect">
            <a:avLst/>
          </a:prstGeom>
          <a:solidFill>
            <a:srgbClr val="AFDEF9"/>
          </a:solidFill>
          <a:ln w="28575">
            <a:noFill/>
          </a:ln>
        </p:spPr>
        <p:txBody>
          <a:bodyPr wrap="square" lIns="108000" tIns="108000" rIns="108000" bIns="108000" rtlCol="0">
            <a:spAutoFit/>
          </a:bodyPr>
          <a:lstStyle/>
          <a:p>
            <a:r>
              <a:rPr lang="en-GB" dirty="0"/>
              <a:t>Mrs Venn baked a cake.</a:t>
            </a:r>
          </a:p>
        </p:txBody>
      </p:sp>
      <p:pic>
        <p:nvPicPr>
          <p:cNvPr id="98" name="Picture 97"/>
          <p:cNvPicPr>
            <a:picLocks noChangeAspect="1"/>
          </p:cNvPicPr>
          <p:nvPr/>
        </p:nvPicPr>
        <p:blipFill rotWithShape="1">
          <a:blip r:embed="rId3"/>
          <a:srcRect l="49556" t="49760"/>
          <a:stretch/>
        </p:blipFill>
        <p:spPr>
          <a:xfrm>
            <a:off x="6519641" y="3601998"/>
            <a:ext cx="1743732" cy="1730540"/>
          </a:xfrm>
          <a:prstGeom prst="rect">
            <a:avLst/>
          </a:prstGeom>
        </p:spPr>
      </p:pic>
      <p:pic>
        <p:nvPicPr>
          <p:cNvPr id="24" name="Picture 23"/>
          <p:cNvPicPr>
            <a:picLocks noChangeAspect="1"/>
          </p:cNvPicPr>
          <p:nvPr/>
        </p:nvPicPr>
        <p:blipFill rotWithShape="1">
          <a:blip r:embed="rId3"/>
          <a:srcRect r="49942"/>
          <a:stretch/>
        </p:blipFill>
        <p:spPr>
          <a:xfrm>
            <a:off x="4792265" y="1887999"/>
            <a:ext cx="1730359" cy="3444539"/>
          </a:xfrm>
          <a:prstGeom prst="rect">
            <a:avLst/>
          </a:prstGeom>
        </p:spPr>
      </p:pic>
      <p:cxnSp>
        <p:nvCxnSpPr>
          <p:cNvPr id="33" name="Straight Connector 32"/>
          <p:cNvCxnSpPr/>
          <p:nvPr/>
        </p:nvCxnSpPr>
        <p:spPr>
          <a:xfrm flipV="1">
            <a:off x="5011123" y="3601998"/>
            <a:ext cx="1511501" cy="242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766660" y="3605807"/>
            <a:ext cx="755964" cy="13084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213411" y="3605807"/>
            <a:ext cx="1309214" cy="7547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14000" y="2848456"/>
            <a:ext cx="1306631" cy="7547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5767681" y="2092921"/>
            <a:ext cx="756126" cy="1510279"/>
            <a:chOff x="5772856" y="2011364"/>
            <a:chExt cx="756126" cy="1510279"/>
          </a:xfrm>
        </p:grpSpPr>
        <p:cxnSp>
          <p:nvCxnSpPr>
            <p:cNvPr id="28" name="Straight Connector 27"/>
            <p:cNvCxnSpPr/>
            <p:nvPr/>
          </p:nvCxnSpPr>
          <p:spPr>
            <a:xfrm flipH="1">
              <a:off x="6525217" y="2011364"/>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72856" y="2213651"/>
              <a:ext cx="752950" cy="130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flipH="1">
            <a:off x="6515876" y="3603200"/>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rotWithShape="1">
          <a:blip r:embed="rId3"/>
          <a:srcRect l="49890" r="1" b="50296"/>
          <a:stretch/>
        </p:blipFill>
        <p:spPr>
          <a:xfrm>
            <a:off x="6526097" y="1889920"/>
            <a:ext cx="1732131" cy="1712078"/>
          </a:xfrm>
          <a:prstGeom prst="rect">
            <a:avLst/>
          </a:prstGeom>
        </p:spPr>
      </p:pic>
      <p:grpSp>
        <p:nvGrpSpPr>
          <p:cNvPr id="100" name="Group 99"/>
          <p:cNvGrpSpPr/>
          <p:nvPr/>
        </p:nvGrpSpPr>
        <p:grpSpPr>
          <a:xfrm>
            <a:off x="6522074" y="2089338"/>
            <a:ext cx="756330" cy="1510482"/>
            <a:chOff x="-2978041" y="3242094"/>
            <a:chExt cx="756330" cy="1510482"/>
          </a:xfrm>
        </p:grpSpPr>
        <p:cxnSp>
          <p:nvCxnSpPr>
            <p:cNvPr id="62" name="Straight Connector 61"/>
            <p:cNvCxnSpPr/>
            <p:nvPr/>
          </p:nvCxnSpPr>
          <p:spPr>
            <a:xfrm flipH="1">
              <a:off x="-2978041" y="3242094"/>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977675" y="3444152"/>
              <a:ext cx="755964" cy="13084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flipH="1">
            <a:off x="6527311" y="2847254"/>
            <a:ext cx="1309214" cy="7547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515876" y="3597620"/>
            <a:ext cx="1511501" cy="242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55650" y="2073200"/>
                <a:ext cx="2880311" cy="562178"/>
              </a:xfrm>
              <a:prstGeom prst="rect">
                <a:avLst/>
              </a:prstGeom>
              <a:solidFill>
                <a:srgbClr val="F8BC92"/>
              </a:solidFill>
              <a:ln w="28575">
                <a:noFill/>
              </a:ln>
            </p:spPr>
            <p:txBody>
              <a:bodyPr wrap="square" lIns="108000" tIns="108000" rIns="108000" bIns="108000" rtlCol="0">
                <a:spAutoFit/>
              </a:bodyPr>
              <a:lstStyle/>
              <a:p>
                <a:r>
                  <a:rPr lang="en-GB" dirty="0"/>
                  <a:t>Khem ate </a:t>
                </a:r>
                <a14:m>
                  <m:oMath xmlns:m="http://schemas.openxmlformats.org/officeDocument/2006/math">
                    <m:f>
                      <m:fPr>
                        <m:ctrlPr>
                          <a:rPr lang="en-GB" sz="1400" b="1" i="1" smtClean="0">
                            <a:solidFill>
                              <a:srgbClr val="F8BC92"/>
                            </a:solidFill>
                            <a:latin typeface="Cambria Math" panose="02040503050406030204" pitchFamily="18" charset="0"/>
                          </a:rPr>
                        </m:ctrlPr>
                      </m:fPr>
                      <m:num>
                        <m:r>
                          <m:rPr>
                            <m:nor/>
                          </m:rPr>
                          <a:rPr lang="en-GB" sz="1400" b="1" i="0">
                            <a:solidFill>
                              <a:srgbClr val="F8BC92"/>
                            </a:solidFill>
                          </a:rPr>
                          <m:t>6</m:t>
                        </m:r>
                      </m:num>
                      <m:den>
                        <m:r>
                          <m:rPr>
                            <m:nor/>
                          </m:rPr>
                          <a:rPr lang="en-GB" sz="1400" b="1" i="0">
                            <a:solidFill>
                              <a:srgbClr val="F8BC92"/>
                            </a:solidFill>
                          </a:rPr>
                          <m:t>12</m:t>
                        </m:r>
                      </m:den>
                    </m:f>
                  </m:oMath>
                </a14:m>
                <a:r>
                  <a:rPr lang="en-GB" dirty="0"/>
                  <a:t> of the cake.</a:t>
                </a:r>
              </a:p>
            </p:txBody>
          </p:sp>
        </mc:Choice>
        <mc:Fallback xmlns="">
          <p:sp>
            <p:nvSpPr>
              <p:cNvPr id="8" name="TextBox 7"/>
              <p:cNvSpPr txBox="1">
                <a:spLocks noRot="1" noChangeAspect="1" noMove="1" noResize="1" noEditPoints="1" noAdjustHandles="1" noChangeArrowheads="1" noChangeShapeType="1" noTextEdit="1"/>
              </p:cNvSpPr>
              <p:nvPr/>
            </p:nvSpPr>
            <p:spPr>
              <a:xfrm>
                <a:off x="755650" y="2073200"/>
                <a:ext cx="2880311" cy="562178"/>
              </a:xfrm>
              <a:prstGeom prst="rect">
                <a:avLst/>
              </a:prstGeom>
              <a:blipFill>
                <a:blip r:embed="rId4"/>
                <a:stretch>
                  <a:fillRect l="-1271"/>
                </a:stretch>
              </a:blipFill>
              <a:ln w="28575">
                <a:noFill/>
              </a:ln>
            </p:spPr>
            <p:txBody>
              <a:bodyPr/>
              <a:lstStyle/>
              <a:p>
                <a:r>
                  <a:rPr lang="en-GB">
                    <a:noFill/>
                  </a:rPr>
                  <a:t> </a:t>
                </a:r>
              </a:p>
            </p:txBody>
          </p:sp>
        </mc:Fallback>
      </mc:AlternateContent>
      <p:grpSp>
        <p:nvGrpSpPr>
          <p:cNvPr id="94" name="Group 93"/>
          <p:cNvGrpSpPr/>
          <p:nvPr/>
        </p:nvGrpSpPr>
        <p:grpSpPr>
          <a:xfrm>
            <a:off x="3317848" y="1750379"/>
            <a:ext cx="1177136" cy="1204837"/>
            <a:chOff x="3635961" y="1974669"/>
            <a:chExt cx="1177136" cy="1204837"/>
          </a:xfrm>
        </p:grpSpPr>
        <p:sp>
          <p:nvSpPr>
            <p:cNvPr id="86" name="Oval 85"/>
            <p:cNvSpPr/>
            <p:nvPr/>
          </p:nvSpPr>
          <p:spPr>
            <a:xfrm>
              <a:off x="3635961" y="1990011"/>
              <a:ext cx="1177136" cy="1177136"/>
            </a:xfrm>
            <a:prstGeom prst="ellipse">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5" name="Group 84"/>
            <p:cNvGrpSpPr/>
            <p:nvPr/>
          </p:nvGrpSpPr>
          <p:grpSpPr>
            <a:xfrm>
              <a:off x="3640557" y="1974669"/>
              <a:ext cx="605662" cy="1204837"/>
              <a:chOff x="6416163" y="1008081"/>
              <a:chExt cx="1731542" cy="3444539"/>
            </a:xfrm>
          </p:grpSpPr>
          <p:pic>
            <p:nvPicPr>
              <p:cNvPr id="69" name="Picture 68"/>
              <p:cNvPicPr>
                <a:picLocks noChangeAspect="1"/>
              </p:cNvPicPr>
              <p:nvPr/>
            </p:nvPicPr>
            <p:blipFill rotWithShape="1">
              <a:blip r:embed="rId3"/>
              <a:srcRect r="49942"/>
              <a:stretch/>
            </p:blipFill>
            <p:spPr>
              <a:xfrm>
                <a:off x="6416163" y="1008081"/>
                <a:ext cx="1730359" cy="3444539"/>
              </a:xfrm>
              <a:prstGeom prst="rect">
                <a:avLst/>
              </a:prstGeom>
            </p:spPr>
          </p:pic>
          <p:cxnSp>
            <p:nvCxnSpPr>
              <p:cNvPr id="70" name="Straight Connector 69"/>
              <p:cNvCxnSpPr/>
              <p:nvPr/>
            </p:nvCxnSpPr>
            <p:spPr>
              <a:xfrm flipV="1">
                <a:off x="6635021" y="2713810"/>
                <a:ext cx="1511501" cy="242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7390558" y="2717619"/>
                <a:ext cx="755964" cy="13084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6837309" y="2717619"/>
                <a:ext cx="1309214" cy="7547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837898" y="1960268"/>
                <a:ext cx="1306631" cy="7547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391579" y="1204733"/>
                <a:ext cx="756126" cy="1510279"/>
                <a:chOff x="5772856" y="2011364"/>
                <a:chExt cx="756126" cy="1510279"/>
              </a:xfrm>
            </p:grpSpPr>
            <p:cxnSp>
              <p:nvCxnSpPr>
                <p:cNvPr id="75" name="Straight Connector 74"/>
                <p:cNvCxnSpPr/>
                <p:nvPr/>
              </p:nvCxnSpPr>
              <p:spPr>
                <a:xfrm flipH="1">
                  <a:off x="6525217" y="2011364"/>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772856" y="2213651"/>
                  <a:ext cx="752950" cy="130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p:nvCxnSpPr>
            <p:spPr>
              <a:xfrm flipH="1">
                <a:off x="8139774" y="2715012"/>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6" name="TextBox 25"/>
              <p:cNvSpPr txBox="1"/>
              <p:nvPr/>
            </p:nvSpPr>
            <p:spPr>
              <a:xfrm>
                <a:off x="771677" y="3389369"/>
                <a:ext cx="2969941" cy="559421"/>
              </a:xfrm>
              <a:prstGeom prst="rect">
                <a:avLst/>
              </a:prstGeom>
              <a:solidFill>
                <a:srgbClr val="FFEDA7"/>
              </a:solidFill>
              <a:ln w="28575">
                <a:noFill/>
              </a:ln>
            </p:spPr>
            <p:txBody>
              <a:bodyPr wrap="square" lIns="108000" tIns="108000" rIns="108000" bIns="108000" rtlCol="0">
                <a:spAutoFit/>
              </a:bodyPr>
              <a:lstStyle/>
              <a:p>
                <a:r>
                  <a:rPr lang="en-GB" dirty="0"/>
                  <a:t>Carly ate </a:t>
                </a:r>
                <a14:m>
                  <m:oMath xmlns:m="http://schemas.openxmlformats.org/officeDocument/2006/math">
                    <m:f>
                      <m:fPr>
                        <m:ctrlPr>
                          <a:rPr lang="en-GB" sz="1400" b="1" i="1" smtClean="0">
                            <a:solidFill>
                              <a:srgbClr val="FFEDA7"/>
                            </a:solidFill>
                            <a:latin typeface="Cambria Math" panose="02040503050406030204" pitchFamily="18" charset="0"/>
                          </a:rPr>
                        </m:ctrlPr>
                      </m:fPr>
                      <m:num>
                        <m:r>
                          <m:rPr>
                            <m:nor/>
                          </m:rPr>
                          <a:rPr lang="en-GB" sz="1400" b="1">
                            <a:solidFill>
                              <a:srgbClr val="FFEDA7"/>
                            </a:solidFill>
                          </a:rPr>
                          <m:t>1</m:t>
                        </m:r>
                      </m:num>
                      <m:den>
                        <m:r>
                          <m:rPr>
                            <m:nor/>
                          </m:rPr>
                          <a:rPr lang="en-GB" sz="1400" b="1">
                            <a:solidFill>
                              <a:srgbClr val="FFEDA7"/>
                            </a:solidFill>
                          </a:rPr>
                          <m:t>4</m:t>
                        </m:r>
                      </m:den>
                    </m:f>
                  </m:oMath>
                </a14:m>
                <a:r>
                  <a:rPr lang="en-GB" dirty="0"/>
                  <a:t>  .</a:t>
                </a:r>
              </a:p>
            </p:txBody>
          </p:sp>
        </mc:Choice>
        <mc:Fallback xmlns="">
          <p:sp>
            <p:nvSpPr>
              <p:cNvPr id="26" name="TextBox 25"/>
              <p:cNvSpPr txBox="1">
                <a:spLocks noRot="1" noChangeAspect="1" noMove="1" noResize="1" noEditPoints="1" noAdjustHandles="1" noChangeArrowheads="1" noChangeShapeType="1" noTextEdit="1"/>
              </p:cNvSpPr>
              <p:nvPr/>
            </p:nvSpPr>
            <p:spPr>
              <a:xfrm>
                <a:off x="771677" y="3389369"/>
                <a:ext cx="2969941" cy="559421"/>
              </a:xfrm>
              <a:prstGeom prst="rect">
                <a:avLst/>
              </a:prstGeom>
              <a:blipFill>
                <a:blip r:embed="rId5"/>
                <a:stretch>
                  <a:fillRect l="-1232"/>
                </a:stretch>
              </a:blipFill>
              <a:ln w="28575">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66416" y="4680821"/>
                <a:ext cx="2964229" cy="561986"/>
              </a:xfrm>
              <a:prstGeom prst="rect">
                <a:avLst/>
              </a:prstGeom>
              <a:solidFill>
                <a:srgbClr val="EFBCD8"/>
              </a:solidFill>
              <a:ln w="28575">
                <a:noFill/>
              </a:ln>
            </p:spPr>
            <p:txBody>
              <a:bodyPr wrap="square" lIns="108000" tIns="108000" rIns="108000" bIns="108000" rtlCol="0">
                <a:spAutoFit/>
              </a:bodyPr>
              <a:lstStyle/>
              <a:p>
                <a:r>
                  <a:rPr lang="en-GB" dirty="0"/>
                  <a:t>Anya ate </a:t>
                </a:r>
                <a14:m>
                  <m:oMath xmlns:m="http://schemas.openxmlformats.org/officeDocument/2006/math">
                    <m:f>
                      <m:fPr>
                        <m:ctrlPr>
                          <a:rPr lang="en-GB" sz="1400" b="1" i="1" smtClean="0">
                            <a:solidFill>
                              <a:srgbClr val="EFBCD8"/>
                            </a:solidFill>
                            <a:latin typeface="Cambria Math" panose="02040503050406030204" pitchFamily="18" charset="0"/>
                          </a:rPr>
                        </m:ctrlPr>
                      </m:fPr>
                      <m:num>
                        <m:r>
                          <m:rPr>
                            <m:nor/>
                          </m:rPr>
                          <a:rPr lang="en-GB" sz="1400" b="1">
                            <a:solidFill>
                              <a:srgbClr val="EFBCD8"/>
                            </a:solidFill>
                          </a:rPr>
                          <m:t>3</m:t>
                        </m:r>
                      </m:num>
                      <m:den>
                        <m:r>
                          <m:rPr>
                            <m:nor/>
                          </m:rPr>
                          <a:rPr lang="en-GB" sz="1400" b="1">
                            <a:solidFill>
                              <a:srgbClr val="EFBCD8"/>
                            </a:solidFill>
                          </a:rPr>
                          <m:t>12</m:t>
                        </m:r>
                      </m:den>
                    </m:f>
                  </m:oMath>
                </a14:m>
                <a:r>
                  <a:rPr lang="en-GB" dirty="0"/>
                  <a:t> of the cake.</a:t>
                </a:r>
              </a:p>
            </p:txBody>
          </p:sp>
        </mc:Choice>
        <mc:Fallback xmlns="">
          <p:sp>
            <p:nvSpPr>
              <p:cNvPr id="27" name="TextBox 26"/>
              <p:cNvSpPr txBox="1">
                <a:spLocks noRot="1" noChangeAspect="1" noMove="1" noResize="1" noEditPoints="1" noAdjustHandles="1" noChangeArrowheads="1" noChangeShapeType="1" noTextEdit="1"/>
              </p:cNvSpPr>
              <p:nvPr/>
            </p:nvSpPr>
            <p:spPr>
              <a:xfrm>
                <a:off x="766416" y="4680821"/>
                <a:ext cx="2964229" cy="561986"/>
              </a:xfrm>
              <a:prstGeom prst="rect">
                <a:avLst/>
              </a:prstGeom>
              <a:blipFill>
                <a:blip r:embed="rId6"/>
                <a:stretch>
                  <a:fillRect l="-1235"/>
                </a:stretch>
              </a:blipFill>
              <a:ln w="28575">
                <a:noFill/>
              </a:ln>
            </p:spPr>
            <p:txBody>
              <a:bodyPr/>
              <a:lstStyle/>
              <a:p>
                <a:r>
                  <a:rPr lang="en-GB">
                    <a:noFill/>
                  </a:rPr>
                  <a:t> </a:t>
                </a:r>
              </a:p>
            </p:txBody>
          </p:sp>
        </mc:Fallback>
      </mc:AlternateContent>
      <p:grpSp>
        <p:nvGrpSpPr>
          <p:cNvPr id="95" name="Group 94"/>
          <p:cNvGrpSpPr/>
          <p:nvPr/>
        </p:nvGrpSpPr>
        <p:grpSpPr>
          <a:xfrm>
            <a:off x="3328821" y="3080511"/>
            <a:ext cx="1177136" cy="1177136"/>
            <a:chOff x="3635961" y="3293774"/>
            <a:chExt cx="1177136" cy="1177136"/>
          </a:xfrm>
        </p:grpSpPr>
        <p:sp>
          <p:nvSpPr>
            <p:cNvPr id="91" name="Oval 90"/>
            <p:cNvSpPr/>
            <p:nvPr/>
          </p:nvSpPr>
          <p:spPr>
            <a:xfrm>
              <a:off x="3635961" y="3293774"/>
              <a:ext cx="1177136" cy="1177136"/>
            </a:xfrm>
            <a:prstGeom prst="ellipse">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9" name="Picture 98"/>
            <p:cNvPicPr>
              <a:picLocks noChangeAspect="1"/>
            </p:cNvPicPr>
            <p:nvPr/>
          </p:nvPicPr>
          <p:blipFill rotWithShape="1">
            <a:blip r:embed="rId3"/>
            <a:srcRect l="49556" t="49760"/>
            <a:stretch/>
          </p:blipFill>
          <p:spPr>
            <a:xfrm>
              <a:off x="4043458" y="3692315"/>
              <a:ext cx="605065" cy="600488"/>
            </a:xfrm>
            <a:prstGeom prst="rect">
              <a:avLst/>
            </a:prstGeom>
          </p:spPr>
        </p:pic>
      </p:grpSp>
      <p:grpSp>
        <p:nvGrpSpPr>
          <p:cNvPr id="111" name="Group 110"/>
          <p:cNvGrpSpPr/>
          <p:nvPr/>
        </p:nvGrpSpPr>
        <p:grpSpPr>
          <a:xfrm>
            <a:off x="3327489" y="4373246"/>
            <a:ext cx="1177136" cy="1177136"/>
            <a:chOff x="3616203" y="4597536"/>
            <a:chExt cx="1177136" cy="1177136"/>
          </a:xfrm>
        </p:grpSpPr>
        <p:grpSp>
          <p:nvGrpSpPr>
            <p:cNvPr id="102" name="Group 101"/>
            <p:cNvGrpSpPr/>
            <p:nvPr/>
          </p:nvGrpSpPr>
          <p:grpSpPr>
            <a:xfrm>
              <a:off x="3616203" y="4597536"/>
              <a:ext cx="1177136" cy="1177136"/>
              <a:chOff x="3616203" y="4597536"/>
              <a:chExt cx="1177136" cy="1177136"/>
            </a:xfrm>
          </p:grpSpPr>
          <p:sp>
            <p:nvSpPr>
              <p:cNvPr id="92" name="Oval 91"/>
              <p:cNvSpPr/>
              <p:nvPr/>
            </p:nvSpPr>
            <p:spPr>
              <a:xfrm>
                <a:off x="3616203" y="4597536"/>
                <a:ext cx="1177136" cy="1177136"/>
              </a:xfrm>
              <a:prstGeom prst="ellipse">
                <a:avLst/>
              </a:prstGeom>
              <a:solidFill>
                <a:schemeClr val="bg1"/>
              </a:solidFill>
              <a:ln w="28575">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p:cNvPicPr>
                <a:picLocks noChangeAspect="1"/>
              </p:cNvPicPr>
              <p:nvPr/>
            </p:nvPicPr>
            <p:blipFill rotWithShape="1">
              <a:blip r:embed="rId3"/>
              <a:srcRect l="49890" r="1" b="50296"/>
              <a:stretch/>
            </p:blipFill>
            <p:spPr>
              <a:xfrm>
                <a:off x="4014403" y="4793725"/>
                <a:ext cx="611566" cy="604486"/>
              </a:xfrm>
              <a:prstGeom prst="rect">
                <a:avLst/>
              </a:prstGeom>
            </p:spPr>
          </p:pic>
        </p:grpSp>
        <p:grpSp>
          <p:nvGrpSpPr>
            <p:cNvPr id="106" name="Group 105"/>
            <p:cNvGrpSpPr/>
            <p:nvPr/>
          </p:nvGrpSpPr>
          <p:grpSpPr>
            <a:xfrm>
              <a:off x="4012982" y="4864134"/>
              <a:ext cx="267039" cy="533308"/>
              <a:chOff x="-2978041" y="3242094"/>
              <a:chExt cx="756330" cy="1510482"/>
            </a:xfrm>
          </p:grpSpPr>
          <p:cxnSp>
            <p:nvCxnSpPr>
              <p:cNvPr id="109" name="Straight Connector 108"/>
              <p:cNvCxnSpPr/>
              <p:nvPr/>
            </p:nvCxnSpPr>
            <p:spPr>
              <a:xfrm flipH="1">
                <a:off x="-2978041" y="3242094"/>
                <a:ext cx="3765" cy="15102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977675" y="3444152"/>
                <a:ext cx="755964" cy="13084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p:nvCxnSpPr>
          <p:spPr>
            <a:xfrm flipH="1">
              <a:off x="4014831" y="5131732"/>
              <a:ext cx="462246" cy="2664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4010794" y="5396665"/>
              <a:ext cx="533668" cy="85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608643" y="1208952"/>
            <a:ext cx="2190750" cy="495108"/>
          </a:xfrm>
          <a:prstGeom prst="rect">
            <a:avLst/>
          </a:prstGeom>
          <a:solidFill>
            <a:srgbClr val="AFDEF9"/>
          </a:solidFill>
          <a:ln w="28575">
            <a:noFill/>
          </a:ln>
        </p:spPr>
        <p:txBody>
          <a:bodyPr wrap="square" lIns="108000" tIns="108000" rIns="108000" bIns="108000" rtlCol="0">
            <a:spAutoFit/>
          </a:bodyPr>
          <a:lstStyle/>
          <a:p>
            <a:r>
              <a:rPr lang="en-GB" dirty="0"/>
              <a:t>Who ate the most?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a:hlinkClick r:id="rId7"/>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302959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57" name="Rectangle 56"/>
          <p:cNvSpPr/>
          <p:nvPr/>
        </p:nvSpPr>
        <p:spPr>
          <a:xfrm>
            <a:off x="447429" y="670981"/>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cxnSp>
        <p:nvCxnSpPr>
          <p:cNvPr id="58" name="Straight Connector 57"/>
          <p:cNvCxnSpPr/>
          <p:nvPr/>
        </p:nvCxnSpPr>
        <p:spPr>
          <a:xfrm>
            <a:off x="302959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856144" y="2120660"/>
            <a:ext cx="196575" cy="544101"/>
            <a:chOff x="3750014" y="1236037"/>
            <a:chExt cx="123673" cy="738664"/>
          </a:xfrm>
        </p:grpSpPr>
        <p:sp>
          <p:nvSpPr>
            <p:cNvPr id="61" name="TextBox 60"/>
            <p:cNvSpPr txBox="1"/>
            <p:nvPr/>
          </p:nvSpPr>
          <p:spPr>
            <a:xfrm>
              <a:off x="3750014" y="1236037"/>
              <a:ext cx="123673" cy="738664"/>
            </a:xfrm>
            <a:prstGeom prst="rect">
              <a:avLst/>
            </a:prstGeom>
            <a:noFill/>
          </p:spPr>
          <p:txBody>
            <a:bodyPr wrap="square" lIns="0" tIns="0" rIns="0" bIns="0" rtlCol="0">
              <a:spAutoFit/>
            </a:bodyPr>
            <a:lstStyle/>
            <a:p>
              <a:pPr algn="ctr"/>
              <a:r>
                <a:rPr lang="en-GB" sz="1600" dirty="0"/>
                <a:t>6</a:t>
              </a:r>
            </a:p>
            <a:p>
              <a:pPr algn="ctr"/>
              <a:r>
                <a:rPr lang="en-GB" sz="1600" dirty="0"/>
                <a:t>12</a:t>
              </a:r>
            </a:p>
          </p:txBody>
        </p:sp>
        <p:cxnSp>
          <p:nvCxnSpPr>
            <p:cNvPr id="63" name="Straight Connector 62"/>
            <p:cNvCxnSpPr>
              <a:stCxn id="61" idx="1"/>
              <a:endCxn id="61" idx="3"/>
            </p:cNvCxnSpPr>
            <p:nvPr/>
          </p:nvCxnSpPr>
          <p:spPr>
            <a:xfrm>
              <a:off x="3750014" y="156978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1894245" y="3448689"/>
            <a:ext cx="148949" cy="492443"/>
            <a:chOff x="3750014" y="1236037"/>
            <a:chExt cx="123673" cy="668534"/>
          </a:xfrm>
        </p:grpSpPr>
        <p:sp>
          <p:nvSpPr>
            <p:cNvPr id="68" name="TextBox 67"/>
            <p:cNvSpPr txBox="1"/>
            <p:nvPr/>
          </p:nvSpPr>
          <p:spPr>
            <a:xfrm>
              <a:off x="3750014" y="1236037"/>
              <a:ext cx="123673" cy="668534"/>
            </a:xfrm>
            <a:prstGeom prst="rect">
              <a:avLst/>
            </a:prstGeom>
            <a:noFill/>
          </p:spPr>
          <p:txBody>
            <a:bodyPr wrap="square" lIns="0" tIns="0" rIns="0" bIns="0" rtlCol="0">
              <a:spAutoFit/>
            </a:bodyPr>
            <a:lstStyle/>
            <a:p>
              <a:pPr algn="ctr"/>
              <a:r>
                <a:rPr lang="en-GB" sz="1600" dirty="0"/>
                <a:t>1</a:t>
              </a:r>
            </a:p>
            <a:p>
              <a:pPr algn="ctr"/>
              <a:r>
                <a:rPr lang="en-GB" sz="1600" dirty="0"/>
                <a:t>4</a:t>
              </a:r>
            </a:p>
          </p:txBody>
        </p:sp>
        <p:cxnSp>
          <p:nvCxnSpPr>
            <p:cNvPr id="78" name="Straight Connector 77"/>
            <p:cNvCxnSpPr>
              <a:stCxn id="68" idx="1"/>
              <a:endCxn id="68" idx="3"/>
            </p:cNvCxnSpPr>
            <p:nvPr/>
          </p:nvCxnSpPr>
          <p:spPr>
            <a:xfrm>
              <a:off x="3750014" y="157030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1822736" y="4715592"/>
            <a:ext cx="229983" cy="492443"/>
            <a:chOff x="3750014" y="1236037"/>
            <a:chExt cx="123673" cy="668534"/>
          </a:xfrm>
        </p:grpSpPr>
        <p:sp>
          <p:nvSpPr>
            <p:cNvPr id="80" name="TextBox 79"/>
            <p:cNvSpPr txBox="1"/>
            <p:nvPr/>
          </p:nvSpPr>
          <p:spPr>
            <a:xfrm>
              <a:off x="3750014" y="1236037"/>
              <a:ext cx="123673" cy="668534"/>
            </a:xfrm>
            <a:prstGeom prst="rect">
              <a:avLst/>
            </a:prstGeom>
            <a:noFill/>
          </p:spPr>
          <p:txBody>
            <a:bodyPr wrap="square" lIns="0" tIns="0" rIns="0" bIns="0" rtlCol="0">
              <a:spAutoFit/>
            </a:bodyPr>
            <a:lstStyle/>
            <a:p>
              <a:pPr algn="ctr"/>
              <a:r>
                <a:rPr lang="en-GB" sz="1600" dirty="0"/>
                <a:t>3</a:t>
              </a:r>
            </a:p>
            <a:p>
              <a:pPr algn="ctr"/>
              <a:r>
                <a:rPr lang="en-GB" sz="1600" dirty="0"/>
                <a:t>12</a:t>
              </a:r>
            </a:p>
          </p:txBody>
        </p:sp>
        <p:cxnSp>
          <p:nvCxnSpPr>
            <p:cNvPr id="81" name="Straight Connector 80"/>
            <p:cNvCxnSpPr>
              <a:stCxn id="80" idx="1"/>
              <a:endCxn id="80" idx="3"/>
            </p:cNvCxnSpPr>
            <p:nvPr/>
          </p:nvCxnSpPr>
          <p:spPr>
            <a:xfrm>
              <a:off x="3750014" y="157030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610100" y="3400868"/>
            <a:ext cx="3774417" cy="2178326"/>
            <a:chOff x="4573805" y="3460562"/>
            <a:chExt cx="3774417" cy="2178326"/>
          </a:xfrm>
        </p:grpSpPr>
        <mc:AlternateContent xmlns:mc="http://schemas.openxmlformats.org/markup-compatibility/2006" xmlns:a14="http://schemas.microsoft.com/office/drawing/2010/main">
          <mc:Choice Requires="a14">
            <p:sp>
              <p:nvSpPr>
                <p:cNvPr id="112" name="TextBox 111"/>
                <p:cNvSpPr txBox="1"/>
                <p:nvPr/>
              </p:nvSpPr>
              <p:spPr>
                <a:xfrm>
                  <a:off x="4573805" y="3460562"/>
                  <a:ext cx="3774417" cy="2178326"/>
                </a:xfrm>
                <a:prstGeom prst="rect">
                  <a:avLst/>
                </a:prstGeom>
                <a:solidFill>
                  <a:schemeClr val="bg1"/>
                </a:solidFill>
                <a:ln w="28575">
                  <a:solidFill>
                    <a:srgbClr val="00B050"/>
                  </a:solidFill>
                </a:ln>
              </p:spPr>
              <p:txBody>
                <a:bodyPr wrap="square" lIns="108000" tIns="108000" rIns="108000" bIns="108000" rtlCol="0">
                  <a:spAutoFit/>
                </a:bodyPr>
                <a:lstStyle/>
                <a:p>
                  <a:pPr>
                    <a:lnSpc>
                      <a:spcPct val="150000"/>
                    </a:lnSpc>
                  </a:pPr>
                  <a:r>
                    <a:rPr lang="en-GB" dirty="0"/>
                    <a:t>Khem ate the most because </a:t>
                  </a:r>
                  <a14:m>
                    <m:oMath xmlns:m="http://schemas.openxmlformats.org/officeDocument/2006/math">
                      <m:f>
                        <m:fPr>
                          <m:ctrlPr>
                            <a:rPr lang="en-GB" sz="1400" b="1" i="1" smtClean="0">
                              <a:solidFill>
                                <a:schemeClr val="bg1"/>
                              </a:solidFill>
                              <a:latin typeface="Cambria Math" panose="02040503050406030204" pitchFamily="18" charset="0"/>
                            </a:rPr>
                          </m:ctrlPr>
                        </m:fPr>
                        <m:num>
                          <m:r>
                            <m:rPr>
                              <m:nor/>
                            </m:rPr>
                            <a:rPr lang="en-GB" sz="1400" b="1">
                              <a:solidFill>
                                <a:schemeClr val="bg1"/>
                              </a:solidFill>
                            </a:rPr>
                            <m:t>6</m:t>
                          </m:r>
                        </m:num>
                        <m:den>
                          <m:r>
                            <m:rPr>
                              <m:nor/>
                            </m:rPr>
                            <a:rPr lang="en-GB" sz="1400" b="1">
                              <a:solidFill>
                                <a:schemeClr val="bg1"/>
                              </a:solidFill>
                            </a:rPr>
                            <m:t>12</m:t>
                          </m:r>
                        </m:den>
                      </m:f>
                    </m:oMath>
                  </a14:m>
                  <a:r>
                    <a:rPr lang="en-GB" dirty="0"/>
                    <a:t> is equivalent to </a:t>
                  </a:r>
                  <a14:m>
                    <m:oMath xmlns:m="http://schemas.openxmlformats.org/officeDocument/2006/math">
                      <m:f>
                        <m:fPr>
                          <m:ctrlPr>
                            <a:rPr lang="en-GB" sz="1400" b="1" i="1" smtClean="0">
                              <a:solidFill>
                                <a:schemeClr val="bg1"/>
                              </a:solidFill>
                              <a:latin typeface="Cambria Math" panose="02040503050406030204" pitchFamily="18" charset="0"/>
                            </a:rPr>
                          </m:ctrlPr>
                        </m:fPr>
                        <m:num>
                          <m:r>
                            <m:rPr>
                              <m:nor/>
                            </m:rPr>
                            <a:rPr lang="en-GB" sz="1400" b="1" i="0" smtClean="0">
                              <a:solidFill>
                                <a:schemeClr val="bg1"/>
                              </a:solidFill>
                            </a:rPr>
                            <m:t>1</m:t>
                          </m:r>
                        </m:num>
                        <m:den>
                          <m:r>
                            <m:rPr>
                              <m:nor/>
                            </m:rPr>
                            <a:rPr lang="en-GB" sz="1400" b="1" i="0" smtClean="0">
                              <a:solidFill>
                                <a:schemeClr val="bg1"/>
                              </a:solidFill>
                            </a:rPr>
                            <m:t>2</m:t>
                          </m:r>
                        </m:den>
                      </m:f>
                      <m:r>
                        <a:rPr lang="en-GB" sz="1400" b="1" i="1" smtClean="0">
                          <a:solidFill>
                            <a:schemeClr val="bg1"/>
                          </a:solidFill>
                          <a:latin typeface="Cambria Math" panose="02040503050406030204" pitchFamily="18" charset="0"/>
                        </a:rPr>
                        <m:t> </m:t>
                      </m:r>
                    </m:oMath>
                  </a14:m>
                  <a:r>
                    <a:rPr lang="en-GB" dirty="0"/>
                    <a:t> or </a:t>
                  </a:r>
                  <a14:m>
                    <m:oMath xmlns:m="http://schemas.openxmlformats.org/officeDocument/2006/math">
                      <m:f>
                        <m:fPr>
                          <m:ctrlPr>
                            <a:rPr lang="en-GB" sz="1400" b="1" i="1" smtClean="0">
                              <a:solidFill>
                                <a:schemeClr val="bg1"/>
                              </a:solidFill>
                              <a:latin typeface="Cambria Math" panose="02040503050406030204" pitchFamily="18" charset="0"/>
                            </a:rPr>
                          </m:ctrlPr>
                        </m:fPr>
                        <m:num>
                          <m:r>
                            <m:rPr>
                              <m:nor/>
                            </m:rPr>
                            <a:rPr lang="en-GB" sz="1400" b="1" i="0" smtClean="0">
                              <a:solidFill>
                                <a:schemeClr val="bg1"/>
                              </a:solidFill>
                            </a:rPr>
                            <m:t>2</m:t>
                          </m:r>
                        </m:num>
                        <m:den>
                          <m:r>
                            <m:rPr>
                              <m:nor/>
                            </m:rPr>
                            <a:rPr lang="en-GB" sz="1400" b="1" i="0" smtClean="0">
                              <a:solidFill>
                                <a:schemeClr val="bg1"/>
                              </a:solidFill>
                            </a:rPr>
                            <m:t>4</m:t>
                          </m:r>
                        </m:den>
                      </m:f>
                    </m:oMath>
                  </a14:m>
                  <a:r>
                    <a:rPr lang="en-GB" dirty="0"/>
                    <a:t> . Carly and Anya both ate the equivalent </a:t>
                  </a:r>
                  <a:br>
                    <a:rPr lang="en-GB" dirty="0"/>
                  </a:br>
                  <a:r>
                    <a:rPr lang="en-GB" dirty="0"/>
                    <a:t>of </a:t>
                  </a:r>
                  <a14:m>
                    <m:oMath xmlns:m="http://schemas.openxmlformats.org/officeDocument/2006/math">
                      <m:f>
                        <m:fPr>
                          <m:ctrlPr>
                            <a:rPr lang="en-GB" sz="1400" b="1" i="1" smtClean="0">
                              <a:solidFill>
                                <a:schemeClr val="bg1"/>
                              </a:solidFill>
                              <a:latin typeface="Cambria Math" panose="02040503050406030204" pitchFamily="18" charset="0"/>
                            </a:rPr>
                          </m:ctrlPr>
                        </m:fPr>
                        <m:num>
                          <m:r>
                            <m:rPr>
                              <m:nor/>
                            </m:rPr>
                            <a:rPr lang="en-GB" sz="1400" b="1" i="0" smtClean="0">
                              <a:solidFill>
                                <a:schemeClr val="bg1"/>
                              </a:solidFill>
                            </a:rPr>
                            <m:t>1</m:t>
                          </m:r>
                        </m:num>
                        <m:den>
                          <m:r>
                            <m:rPr>
                              <m:nor/>
                            </m:rPr>
                            <a:rPr lang="en-GB" sz="1400" b="1" i="0" smtClean="0">
                              <a:solidFill>
                                <a:schemeClr val="bg1"/>
                              </a:solidFill>
                            </a:rPr>
                            <m:t>4</m:t>
                          </m:r>
                        </m:den>
                      </m:f>
                    </m:oMath>
                  </a14:m>
                  <a:r>
                    <a:rPr lang="en-GB" dirty="0"/>
                    <a:t>  each. </a:t>
                  </a:r>
                </a:p>
              </p:txBody>
            </p:sp>
          </mc:Choice>
          <mc:Fallback xmlns="">
            <p:sp>
              <p:nvSpPr>
                <p:cNvPr id="112" name="TextBox 111"/>
                <p:cNvSpPr txBox="1">
                  <a:spLocks noRot="1" noChangeAspect="1" noMove="1" noResize="1" noEditPoints="1" noAdjustHandles="1" noChangeArrowheads="1" noChangeShapeType="1" noTextEdit="1"/>
                </p:cNvSpPr>
                <p:nvPr/>
              </p:nvSpPr>
              <p:spPr>
                <a:xfrm>
                  <a:off x="4573805" y="3460562"/>
                  <a:ext cx="3774417" cy="2178326"/>
                </a:xfrm>
                <a:prstGeom prst="rect">
                  <a:avLst/>
                </a:prstGeom>
                <a:blipFill>
                  <a:blip r:embed="rId8"/>
                  <a:stretch>
                    <a:fillRect l="-641"/>
                  </a:stretch>
                </a:blipFill>
                <a:ln w="28575">
                  <a:solidFill>
                    <a:srgbClr val="00B050"/>
                  </a:solidFill>
                </a:ln>
              </p:spPr>
              <p:txBody>
                <a:bodyPr/>
                <a:lstStyle/>
                <a:p>
                  <a:r>
                    <a:rPr lang="en-GB">
                      <a:noFill/>
                    </a:rPr>
                    <a:t> </a:t>
                  </a:r>
                </a:p>
              </p:txBody>
            </p:sp>
          </mc:Fallback>
        </mc:AlternateContent>
        <p:grpSp>
          <p:nvGrpSpPr>
            <p:cNvPr id="114" name="Group 113"/>
            <p:cNvGrpSpPr/>
            <p:nvPr/>
          </p:nvGrpSpPr>
          <p:grpSpPr>
            <a:xfrm>
              <a:off x="4974493" y="5087008"/>
              <a:ext cx="129369" cy="492443"/>
              <a:chOff x="3750014" y="1236037"/>
              <a:chExt cx="123673" cy="668534"/>
            </a:xfrm>
          </p:grpSpPr>
          <p:sp>
            <p:nvSpPr>
              <p:cNvPr id="115" name="TextBox 114"/>
              <p:cNvSpPr txBox="1"/>
              <p:nvPr/>
            </p:nvSpPr>
            <p:spPr>
              <a:xfrm>
                <a:off x="3750014" y="1236037"/>
                <a:ext cx="123673" cy="668534"/>
              </a:xfrm>
              <a:prstGeom prst="rect">
                <a:avLst/>
              </a:prstGeom>
              <a:noFill/>
            </p:spPr>
            <p:txBody>
              <a:bodyPr wrap="square" lIns="0" tIns="0" rIns="0" bIns="0" rtlCol="0">
                <a:spAutoFit/>
              </a:bodyPr>
              <a:lstStyle/>
              <a:p>
                <a:pPr algn="ctr"/>
                <a:r>
                  <a:rPr lang="en-GB" sz="1600" dirty="0"/>
                  <a:t>1</a:t>
                </a:r>
              </a:p>
              <a:p>
                <a:pPr algn="ctr"/>
                <a:r>
                  <a:rPr lang="en-GB" sz="1600" dirty="0"/>
                  <a:t>4</a:t>
                </a:r>
              </a:p>
            </p:txBody>
          </p:sp>
          <p:cxnSp>
            <p:nvCxnSpPr>
              <p:cNvPr id="116" name="Straight Connector 115"/>
              <p:cNvCxnSpPr>
                <a:stCxn id="115" idx="1"/>
                <a:endCxn id="115" idx="3"/>
              </p:cNvCxnSpPr>
              <p:nvPr/>
            </p:nvCxnSpPr>
            <p:spPr>
              <a:xfrm>
                <a:off x="3750014" y="157030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7466129" y="3640013"/>
              <a:ext cx="215829" cy="492443"/>
              <a:chOff x="3750009" y="1236037"/>
              <a:chExt cx="206326" cy="668534"/>
            </a:xfrm>
          </p:grpSpPr>
          <p:sp>
            <p:nvSpPr>
              <p:cNvPr id="121" name="TextBox 120"/>
              <p:cNvSpPr txBox="1"/>
              <p:nvPr/>
            </p:nvSpPr>
            <p:spPr>
              <a:xfrm>
                <a:off x="3750009" y="1236037"/>
                <a:ext cx="206326" cy="668534"/>
              </a:xfrm>
              <a:prstGeom prst="rect">
                <a:avLst/>
              </a:prstGeom>
              <a:noFill/>
            </p:spPr>
            <p:txBody>
              <a:bodyPr wrap="square" lIns="0" tIns="0" rIns="0" bIns="0" rtlCol="0">
                <a:spAutoFit/>
              </a:bodyPr>
              <a:lstStyle/>
              <a:p>
                <a:pPr algn="ctr"/>
                <a:r>
                  <a:rPr lang="en-GB" sz="1600" dirty="0"/>
                  <a:t>6</a:t>
                </a:r>
              </a:p>
              <a:p>
                <a:pPr algn="ctr"/>
                <a:r>
                  <a:rPr lang="en-GB" sz="1600" dirty="0"/>
                  <a:t>12</a:t>
                </a:r>
              </a:p>
            </p:txBody>
          </p:sp>
          <p:cxnSp>
            <p:nvCxnSpPr>
              <p:cNvPr id="122" name="Straight Connector 121"/>
              <p:cNvCxnSpPr>
                <a:stCxn id="121" idx="1"/>
                <a:endCxn id="121" idx="3"/>
              </p:cNvCxnSpPr>
              <p:nvPr/>
            </p:nvCxnSpPr>
            <p:spPr>
              <a:xfrm>
                <a:off x="3750009" y="1570305"/>
                <a:ext cx="2063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6056136" y="4169328"/>
              <a:ext cx="129369" cy="492443"/>
              <a:chOff x="3750014" y="1236037"/>
              <a:chExt cx="123673" cy="668534"/>
            </a:xfrm>
          </p:grpSpPr>
          <p:sp>
            <p:nvSpPr>
              <p:cNvPr id="124" name="TextBox 123"/>
              <p:cNvSpPr txBox="1"/>
              <p:nvPr/>
            </p:nvSpPr>
            <p:spPr>
              <a:xfrm>
                <a:off x="3750014" y="1236037"/>
                <a:ext cx="123673" cy="668534"/>
              </a:xfrm>
              <a:prstGeom prst="rect">
                <a:avLst/>
              </a:prstGeom>
              <a:noFill/>
            </p:spPr>
            <p:txBody>
              <a:bodyPr wrap="square" lIns="0" tIns="0" rIns="0" bIns="0" rtlCol="0">
                <a:spAutoFit/>
              </a:bodyPr>
              <a:lstStyle/>
              <a:p>
                <a:pPr algn="ctr"/>
                <a:r>
                  <a:rPr lang="en-GB" sz="1600" dirty="0"/>
                  <a:t>1</a:t>
                </a:r>
              </a:p>
              <a:p>
                <a:pPr algn="ctr"/>
                <a:r>
                  <a:rPr lang="en-GB" sz="1600" dirty="0"/>
                  <a:t>2</a:t>
                </a:r>
              </a:p>
            </p:txBody>
          </p:sp>
          <p:cxnSp>
            <p:nvCxnSpPr>
              <p:cNvPr id="125" name="Straight Connector 124"/>
              <p:cNvCxnSpPr>
                <a:stCxn id="124" idx="1"/>
                <a:endCxn id="124" idx="3"/>
              </p:cNvCxnSpPr>
              <p:nvPr/>
            </p:nvCxnSpPr>
            <p:spPr>
              <a:xfrm>
                <a:off x="3750014" y="157030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6558440" y="4169328"/>
              <a:ext cx="129369" cy="492443"/>
              <a:chOff x="3750014" y="1236037"/>
              <a:chExt cx="123673" cy="668534"/>
            </a:xfrm>
          </p:grpSpPr>
          <p:sp>
            <p:nvSpPr>
              <p:cNvPr id="127" name="TextBox 126"/>
              <p:cNvSpPr txBox="1"/>
              <p:nvPr/>
            </p:nvSpPr>
            <p:spPr>
              <a:xfrm>
                <a:off x="3750014" y="1236037"/>
                <a:ext cx="123673" cy="668534"/>
              </a:xfrm>
              <a:prstGeom prst="rect">
                <a:avLst/>
              </a:prstGeom>
              <a:noFill/>
            </p:spPr>
            <p:txBody>
              <a:bodyPr wrap="square" lIns="0" tIns="0" rIns="0" bIns="0" rtlCol="0">
                <a:spAutoFit/>
              </a:bodyPr>
              <a:lstStyle/>
              <a:p>
                <a:pPr algn="ctr"/>
                <a:r>
                  <a:rPr lang="en-GB" sz="1600" dirty="0"/>
                  <a:t>2</a:t>
                </a:r>
              </a:p>
              <a:p>
                <a:pPr algn="ctr"/>
                <a:r>
                  <a:rPr lang="en-GB" sz="1600" dirty="0"/>
                  <a:t>4</a:t>
                </a:r>
              </a:p>
            </p:txBody>
          </p:sp>
          <p:cxnSp>
            <p:nvCxnSpPr>
              <p:cNvPr id="128" name="Straight Connector 127"/>
              <p:cNvCxnSpPr>
                <a:stCxn id="127" idx="1"/>
                <a:endCxn id="127" idx="3"/>
              </p:cNvCxnSpPr>
              <p:nvPr/>
            </p:nvCxnSpPr>
            <p:spPr>
              <a:xfrm>
                <a:off x="3750014" y="157030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784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75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125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500"/>
                                        <p:tgtEl>
                                          <p:spTgt spid="9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98"/>
                                        </p:tgtEl>
                                      </p:cBhvr>
                                    </p:animEffect>
                                    <p:set>
                                      <p:cBhvr>
                                        <p:cTn id="40" dur="1" fill="hold">
                                          <p:stCondLst>
                                            <p:cond delay="499"/>
                                          </p:stCondLst>
                                        </p:cTn>
                                        <p:tgtEl>
                                          <p:spTgt spid="9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nodeType="withEffect">
                                  <p:stCondLst>
                                    <p:cond delay="25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nodeType="withEffect">
                                  <p:stCondLst>
                                    <p:cond delay="5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60"/>
                                        </p:tgtEl>
                                      </p:cBhvr>
                                    </p:animEffect>
                                    <p:set>
                                      <p:cBhvr>
                                        <p:cTn id="59" dur="1" fill="hold">
                                          <p:stCondLst>
                                            <p:cond delay="499"/>
                                          </p:stCondLst>
                                        </p:cTn>
                                        <p:tgtEl>
                                          <p:spTgt spid="60"/>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11"/>
                                        </p:tgtEl>
                                        <p:attrNameLst>
                                          <p:attrName>style.visibility</p:attrName>
                                        </p:attrNameLst>
                                      </p:cBhvr>
                                      <p:to>
                                        <p:strVal val="visible"/>
                                      </p:to>
                                    </p:set>
                                    <p:animEffect transition="in" filter="fade">
                                      <p:cBhvr>
                                        <p:cTn id="62" dur="500"/>
                                        <p:tgtEl>
                                          <p:spTgt spid="1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sp>
        <p:nvSpPr>
          <p:cNvPr id="10" name="Rectangle 9"/>
          <p:cNvSpPr/>
          <p:nvPr/>
        </p:nvSpPr>
        <p:spPr>
          <a:xfrm>
            <a:off x="3010341"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01034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6415" y="1210991"/>
            <a:ext cx="4444213" cy="495108"/>
          </a:xfrm>
          <a:prstGeom prst="rect">
            <a:avLst/>
          </a:prstGeom>
          <a:solidFill>
            <a:srgbClr val="AFDEF9"/>
          </a:solidFill>
          <a:ln w="28575">
            <a:noFill/>
          </a:ln>
        </p:spPr>
        <p:txBody>
          <a:bodyPr wrap="square" lIns="108000" tIns="108000" rIns="108000" bIns="108000" rtlCol="0">
            <a:spAutoFit/>
          </a:bodyPr>
          <a:lstStyle/>
          <a:p>
            <a:pPr>
              <a:spcAft>
                <a:spcPts val="600"/>
              </a:spcAft>
            </a:pPr>
            <a:r>
              <a:rPr lang="en-GB" dirty="0">
                <a:latin typeface="Twinkl" pitchFamily="2" charset="0"/>
              </a:rPr>
              <a:t>Which one is the odd one out and why?</a:t>
            </a:r>
          </a:p>
        </p:txBody>
      </p:sp>
      <p:graphicFrame>
        <p:nvGraphicFramePr>
          <p:cNvPr id="23" name="Table 22"/>
          <p:cNvGraphicFramePr>
            <a:graphicFrameLocks noGrp="1"/>
          </p:cNvGraphicFramePr>
          <p:nvPr>
            <p:extLst>
              <p:ext uri="{D42A27DB-BD31-4B8C-83A1-F6EECF244321}">
                <p14:modId xmlns:p14="http://schemas.microsoft.com/office/powerpoint/2010/main" val="2167206276"/>
              </p:ext>
            </p:extLst>
          </p:nvPr>
        </p:nvGraphicFramePr>
        <p:xfrm>
          <a:off x="3810353" y="4419249"/>
          <a:ext cx="1752246" cy="1412139"/>
        </p:xfrm>
        <a:graphic>
          <a:graphicData uri="http://schemas.openxmlformats.org/drawingml/2006/table">
            <a:tbl>
              <a:tblPr firstRow="1" bandRow="1">
                <a:tableStyleId>{5C22544A-7EE6-4342-B048-85BDC9FD1C3A}</a:tableStyleId>
              </a:tblPr>
              <a:tblGrid>
                <a:gridCol w="292041">
                  <a:extLst>
                    <a:ext uri="{9D8B030D-6E8A-4147-A177-3AD203B41FA5}">
                      <a16:colId xmlns:a16="http://schemas.microsoft.com/office/drawing/2014/main" val="3237735860"/>
                    </a:ext>
                  </a:extLst>
                </a:gridCol>
                <a:gridCol w="292041">
                  <a:extLst>
                    <a:ext uri="{9D8B030D-6E8A-4147-A177-3AD203B41FA5}">
                      <a16:colId xmlns:a16="http://schemas.microsoft.com/office/drawing/2014/main" val="1274859347"/>
                    </a:ext>
                  </a:extLst>
                </a:gridCol>
                <a:gridCol w="292041">
                  <a:extLst>
                    <a:ext uri="{9D8B030D-6E8A-4147-A177-3AD203B41FA5}">
                      <a16:colId xmlns:a16="http://schemas.microsoft.com/office/drawing/2014/main" val="815297491"/>
                    </a:ext>
                  </a:extLst>
                </a:gridCol>
                <a:gridCol w="292041">
                  <a:extLst>
                    <a:ext uri="{9D8B030D-6E8A-4147-A177-3AD203B41FA5}">
                      <a16:colId xmlns:a16="http://schemas.microsoft.com/office/drawing/2014/main" val="2276616193"/>
                    </a:ext>
                  </a:extLst>
                </a:gridCol>
                <a:gridCol w="292041">
                  <a:extLst>
                    <a:ext uri="{9D8B030D-6E8A-4147-A177-3AD203B41FA5}">
                      <a16:colId xmlns:a16="http://schemas.microsoft.com/office/drawing/2014/main" val="122474667"/>
                    </a:ext>
                  </a:extLst>
                </a:gridCol>
                <a:gridCol w="292041">
                  <a:extLst>
                    <a:ext uri="{9D8B030D-6E8A-4147-A177-3AD203B41FA5}">
                      <a16:colId xmlns:a16="http://schemas.microsoft.com/office/drawing/2014/main" val="1248498104"/>
                    </a:ext>
                  </a:extLst>
                </a:gridCol>
              </a:tblGrid>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7090360"/>
                  </a:ext>
                </a:extLst>
              </a:tr>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74189"/>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086438891"/>
              </p:ext>
            </p:extLst>
          </p:nvPr>
        </p:nvGraphicFramePr>
        <p:xfrm>
          <a:off x="1290295" y="4419249"/>
          <a:ext cx="1752252" cy="1412138"/>
        </p:xfrm>
        <a:graphic>
          <a:graphicData uri="http://schemas.openxmlformats.org/drawingml/2006/table">
            <a:tbl>
              <a:tblPr firstRow="1" bandRow="1">
                <a:tableStyleId>{5C22544A-7EE6-4342-B048-85BDC9FD1C3A}</a:tableStyleId>
              </a:tblPr>
              <a:tblGrid>
                <a:gridCol w="292042">
                  <a:extLst>
                    <a:ext uri="{9D8B030D-6E8A-4147-A177-3AD203B41FA5}">
                      <a16:colId xmlns:a16="http://schemas.microsoft.com/office/drawing/2014/main" val="3237735860"/>
                    </a:ext>
                  </a:extLst>
                </a:gridCol>
                <a:gridCol w="292042">
                  <a:extLst>
                    <a:ext uri="{9D8B030D-6E8A-4147-A177-3AD203B41FA5}">
                      <a16:colId xmlns:a16="http://schemas.microsoft.com/office/drawing/2014/main" val="1274859347"/>
                    </a:ext>
                  </a:extLst>
                </a:gridCol>
                <a:gridCol w="292042">
                  <a:extLst>
                    <a:ext uri="{9D8B030D-6E8A-4147-A177-3AD203B41FA5}">
                      <a16:colId xmlns:a16="http://schemas.microsoft.com/office/drawing/2014/main" val="815297491"/>
                    </a:ext>
                  </a:extLst>
                </a:gridCol>
                <a:gridCol w="292042">
                  <a:extLst>
                    <a:ext uri="{9D8B030D-6E8A-4147-A177-3AD203B41FA5}">
                      <a16:colId xmlns:a16="http://schemas.microsoft.com/office/drawing/2014/main" val="2276616193"/>
                    </a:ext>
                  </a:extLst>
                </a:gridCol>
                <a:gridCol w="292042">
                  <a:extLst>
                    <a:ext uri="{9D8B030D-6E8A-4147-A177-3AD203B41FA5}">
                      <a16:colId xmlns:a16="http://schemas.microsoft.com/office/drawing/2014/main" val="122474667"/>
                    </a:ext>
                  </a:extLst>
                </a:gridCol>
                <a:gridCol w="292042">
                  <a:extLst>
                    <a:ext uri="{9D8B030D-6E8A-4147-A177-3AD203B41FA5}">
                      <a16:colId xmlns:a16="http://schemas.microsoft.com/office/drawing/2014/main" val="1248498104"/>
                    </a:ext>
                  </a:extLst>
                </a:gridCol>
              </a:tblGrid>
              <a:tr h="706069">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706069">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74189"/>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197917776"/>
              </p:ext>
            </p:extLst>
          </p:nvPr>
        </p:nvGraphicFramePr>
        <p:xfrm>
          <a:off x="1290296" y="2156157"/>
          <a:ext cx="1752243" cy="1412139"/>
        </p:xfrm>
        <a:graphic>
          <a:graphicData uri="http://schemas.openxmlformats.org/drawingml/2006/table">
            <a:tbl>
              <a:tblPr firstRow="1" bandRow="1">
                <a:tableStyleId>{5C22544A-7EE6-4342-B048-85BDC9FD1C3A}</a:tableStyleId>
              </a:tblPr>
              <a:tblGrid>
                <a:gridCol w="584081">
                  <a:extLst>
                    <a:ext uri="{9D8B030D-6E8A-4147-A177-3AD203B41FA5}">
                      <a16:colId xmlns:a16="http://schemas.microsoft.com/office/drawing/2014/main" val="3237735860"/>
                    </a:ext>
                  </a:extLst>
                </a:gridCol>
                <a:gridCol w="584081">
                  <a:extLst>
                    <a:ext uri="{9D8B030D-6E8A-4147-A177-3AD203B41FA5}">
                      <a16:colId xmlns:a16="http://schemas.microsoft.com/office/drawing/2014/main" val="1689799201"/>
                    </a:ext>
                  </a:extLst>
                </a:gridCol>
                <a:gridCol w="584081">
                  <a:extLst>
                    <a:ext uri="{9D8B030D-6E8A-4147-A177-3AD203B41FA5}">
                      <a16:colId xmlns:a16="http://schemas.microsoft.com/office/drawing/2014/main" val="273932448"/>
                    </a:ext>
                  </a:extLst>
                </a:gridCol>
              </a:tblGrid>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470713">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136514"/>
                  </a:ext>
                </a:extLst>
              </a:tr>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649597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90358694"/>
              </p:ext>
            </p:extLst>
          </p:nvPr>
        </p:nvGraphicFramePr>
        <p:xfrm>
          <a:off x="1290296" y="2156158"/>
          <a:ext cx="1752243" cy="1412139"/>
        </p:xfrm>
        <a:graphic>
          <a:graphicData uri="http://schemas.openxmlformats.org/drawingml/2006/table">
            <a:tbl>
              <a:tblPr firstRow="1" bandRow="1">
                <a:tableStyleId>{5C22544A-7EE6-4342-B048-85BDC9FD1C3A}</a:tableStyleId>
              </a:tblPr>
              <a:tblGrid>
                <a:gridCol w="584081">
                  <a:extLst>
                    <a:ext uri="{9D8B030D-6E8A-4147-A177-3AD203B41FA5}">
                      <a16:colId xmlns:a16="http://schemas.microsoft.com/office/drawing/2014/main" val="3237735860"/>
                    </a:ext>
                  </a:extLst>
                </a:gridCol>
                <a:gridCol w="584081">
                  <a:extLst>
                    <a:ext uri="{9D8B030D-6E8A-4147-A177-3AD203B41FA5}">
                      <a16:colId xmlns:a16="http://schemas.microsoft.com/office/drawing/2014/main" val="1689799201"/>
                    </a:ext>
                  </a:extLst>
                </a:gridCol>
                <a:gridCol w="584081">
                  <a:extLst>
                    <a:ext uri="{9D8B030D-6E8A-4147-A177-3AD203B41FA5}">
                      <a16:colId xmlns:a16="http://schemas.microsoft.com/office/drawing/2014/main" val="273932448"/>
                    </a:ext>
                  </a:extLst>
                </a:gridCol>
              </a:tblGrid>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470713">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136514"/>
                  </a:ext>
                </a:extLst>
              </a:tr>
              <a:tr h="470713">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extLst>
                  <a:ext uri="{0D108BD9-81ED-4DB2-BD59-A6C34878D82A}">
                    <a16:rowId xmlns:a16="http://schemas.microsoft.com/office/drawing/2014/main" val="298649597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72714811"/>
              </p:ext>
            </p:extLst>
          </p:nvPr>
        </p:nvGraphicFramePr>
        <p:xfrm>
          <a:off x="3810354" y="2156158"/>
          <a:ext cx="1752243" cy="1412139"/>
        </p:xfrm>
        <a:graphic>
          <a:graphicData uri="http://schemas.openxmlformats.org/drawingml/2006/table">
            <a:tbl>
              <a:tblPr firstRow="1" bandRow="1">
                <a:tableStyleId>{5C22544A-7EE6-4342-B048-85BDC9FD1C3A}</a:tableStyleId>
              </a:tblPr>
              <a:tblGrid>
                <a:gridCol w="584081">
                  <a:extLst>
                    <a:ext uri="{9D8B030D-6E8A-4147-A177-3AD203B41FA5}">
                      <a16:colId xmlns:a16="http://schemas.microsoft.com/office/drawing/2014/main" val="3237735860"/>
                    </a:ext>
                  </a:extLst>
                </a:gridCol>
                <a:gridCol w="584081">
                  <a:extLst>
                    <a:ext uri="{9D8B030D-6E8A-4147-A177-3AD203B41FA5}">
                      <a16:colId xmlns:a16="http://schemas.microsoft.com/office/drawing/2014/main" val="1689799201"/>
                    </a:ext>
                  </a:extLst>
                </a:gridCol>
                <a:gridCol w="584081">
                  <a:extLst>
                    <a:ext uri="{9D8B030D-6E8A-4147-A177-3AD203B41FA5}">
                      <a16:colId xmlns:a16="http://schemas.microsoft.com/office/drawing/2014/main" val="273932448"/>
                    </a:ext>
                  </a:extLst>
                </a:gridCol>
              </a:tblGrid>
              <a:tr h="1412139">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602332304"/>
              </p:ext>
            </p:extLst>
          </p:nvPr>
        </p:nvGraphicFramePr>
        <p:xfrm>
          <a:off x="1290296" y="4425168"/>
          <a:ext cx="1752252" cy="1412138"/>
        </p:xfrm>
        <a:graphic>
          <a:graphicData uri="http://schemas.openxmlformats.org/drawingml/2006/table">
            <a:tbl>
              <a:tblPr firstRow="1" bandRow="1">
                <a:tableStyleId>{5C22544A-7EE6-4342-B048-85BDC9FD1C3A}</a:tableStyleId>
              </a:tblPr>
              <a:tblGrid>
                <a:gridCol w="292042">
                  <a:extLst>
                    <a:ext uri="{9D8B030D-6E8A-4147-A177-3AD203B41FA5}">
                      <a16:colId xmlns:a16="http://schemas.microsoft.com/office/drawing/2014/main" val="3237735860"/>
                    </a:ext>
                  </a:extLst>
                </a:gridCol>
                <a:gridCol w="292042">
                  <a:extLst>
                    <a:ext uri="{9D8B030D-6E8A-4147-A177-3AD203B41FA5}">
                      <a16:colId xmlns:a16="http://schemas.microsoft.com/office/drawing/2014/main" val="1274859347"/>
                    </a:ext>
                  </a:extLst>
                </a:gridCol>
                <a:gridCol w="292042">
                  <a:extLst>
                    <a:ext uri="{9D8B030D-6E8A-4147-A177-3AD203B41FA5}">
                      <a16:colId xmlns:a16="http://schemas.microsoft.com/office/drawing/2014/main" val="815297491"/>
                    </a:ext>
                  </a:extLst>
                </a:gridCol>
                <a:gridCol w="292042">
                  <a:extLst>
                    <a:ext uri="{9D8B030D-6E8A-4147-A177-3AD203B41FA5}">
                      <a16:colId xmlns:a16="http://schemas.microsoft.com/office/drawing/2014/main" val="2276616193"/>
                    </a:ext>
                  </a:extLst>
                </a:gridCol>
                <a:gridCol w="292042">
                  <a:extLst>
                    <a:ext uri="{9D8B030D-6E8A-4147-A177-3AD203B41FA5}">
                      <a16:colId xmlns:a16="http://schemas.microsoft.com/office/drawing/2014/main" val="122474667"/>
                    </a:ext>
                  </a:extLst>
                </a:gridCol>
                <a:gridCol w="292042">
                  <a:extLst>
                    <a:ext uri="{9D8B030D-6E8A-4147-A177-3AD203B41FA5}">
                      <a16:colId xmlns:a16="http://schemas.microsoft.com/office/drawing/2014/main" val="1248498104"/>
                    </a:ext>
                  </a:extLst>
                </a:gridCol>
              </a:tblGrid>
              <a:tr h="706069">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706069">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extLst>
                  <a:ext uri="{0D108BD9-81ED-4DB2-BD59-A6C34878D82A}">
                    <a16:rowId xmlns:a16="http://schemas.microsoft.com/office/drawing/2014/main" val="135274189"/>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815021522"/>
              </p:ext>
            </p:extLst>
          </p:nvPr>
        </p:nvGraphicFramePr>
        <p:xfrm>
          <a:off x="3810354" y="4425167"/>
          <a:ext cx="1752246" cy="1412139"/>
        </p:xfrm>
        <a:graphic>
          <a:graphicData uri="http://schemas.openxmlformats.org/drawingml/2006/table">
            <a:tbl>
              <a:tblPr firstRow="1" bandRow="1">
                <a:tableStyleId>{5C22544A-7EE6-4342-B048-85BDC9FD1C3A}</a:tableStyleId>
              </a:tblPr>
              <a:tblGrid>
                <a:gridCol w="292041">
                  <a:extLst>
                    <a:ext uri="{9D8B030D-6E8A-4147-A177-3AD203B41FA5}">
                      <a16:colId xmlns:a16="http://schemas.microsoft.com/office/drawing/2014/main" val="3237735860"/>
                    </a:ext>
                  </a:extLst>
                </a:gridCol>
                <a:gridCol w="292041">
                  <a:extLst>
                    <a:ext uri="{9D8B030D-6E8A-4147-A177-3AD203B41FA5}">
                      <a16:colId xmlns:a16="http://schemas.microsoft.com/office/drawing/2014/main" val="1274859347"/>
                    </a:ext>
                  </a:extLst>
                </a:gridCol>
                <a:gridCol w="292041">
                  <a:extLst>
                    <a:ext uri="{9D8B030D-6E8A-4147-A177-3AD203B41FA5}">
                      <a16:colId xmlns:a16="http://schemas.microsoft.com/office/drawing/2014/main" val="815297491"/>
                    </a:ext>
                  </a:extLst>
                </a:gridCol>
                <a:gridCol w="292041">
                  <a:extLst>
                    <a:ext uri="{9D8B030D-6E8A-4147-A177-3AD203B41FA5}">
                      <a16:colId xmlns:a16="http://schemas.microsoft.com/office/drawing/2014/main" val="2276616193"/>
                    </a:ext>
                  </a:extLst>
                </a:gridCol>
                <a:gridCol w="292041">
                  <a:extLst>
                    <a:ext uri="{9D8B030D-6E8A-4147-A177-3AD203B41FA5}">
                      <a16:colId xmlns:a16="http://schemas.microsoft.com/office/drawing/2014/main" val="122474667"/>
                    </a:ext>
                  </a:extLst>
                </a:gridCol>
                <a:gridCol w="292041">
                  <a:extLst>
                    <a:ext uri="{9D8B030D-6E8A-4147-A177-3AD203B41FA5}">
                      <a16:colId xmlns:a16="http://schemas.microsoft.com/office/drawing/2014/main" val="1248498104"/>
                    </a:ext>
                  </a:extLst>
                </a:gridCol>
              </a:tblGrid>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035156"/>
                  </a:ext>
                </a:extLst>
              </a:tr>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7090360"/>
                  </a:ext>
                </a:extLst>
              </a:tr>
              <a:tr h="470713">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tc>
                  <a:txBody>
                    <a:bodyPr/>
                    <a:lstStyle/>
                    <a:p>
                      <a:endParaRPr lang="en-GB" sz="2300" dirty="0"/>
                    </a:p>
                  </a:txBody>
                  <a:tcPr marL="116066" marR="116066" marT="58033" marB="580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BCD8"/>
                    </a:solidFill>
                  </a:tcPr>
                </a:tc>
                <a:extLst>
                  <a:ext uri="{0D108BD9-81ED-4DB2-BD59-A6C34878D82A}">
                    <a16:rowId xmlns:a16="http://schemas.microsoft.com/office/drawing/2014/main" val="135274189"/>
                  </a:ext>
                </a:extLst>
              </a:tr>
            </a:tbl>
          </a:graphicData>
        </a:graphic>
      </p:graphicFrame>
      <p:sp>
        <p:nvSpPr>
          <p:cNvPr id="3" name="Oval 2"/>
          <p:cNvSpPr/>
          <p:nvPr/>
        </p:nvSpPr>
        <p:spPr>
          <a:xfrm>
            <a:off x="766415" y="2156157"/>
            <a:ext cx="447675" cy="44767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17" name="Oval 16"/>
          <p:cNvSpPr/>
          <p:nvPr/>
        </p:nvSpPr>
        <p:spPr>
          <a:xfrm>
            <a:off x="3286473" y="2156157"/>
            <a:ext cx="447675" cy="44767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18" name="Oval 17"/>
          <p:cNvSpPr/>
          <p:nvPr/>
        </p:nvSpPr>
        <p:spPr>
          <a:xfrm>
            <a:off x="766419" y="4425167"/>
            <a:ext cx="447676" cy="44767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9" name="Oval 18"/>
          <p:cNvSpPr/>
          <p:nvPr/>
        </p:nvSpPr>
        <p:spPr>
          <a:xfrm>
            <a:off x="3286479" y="4425166"/>
            <a:ext cx="447675" cy="44767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20" name="Rectangle 19">
            <a:hlinkClick r:id="rId3"/>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5915025" y="2156157"/>
            <a:ext cx="2473325" cy="3613270"/>
            <a:chOff x="5915025" y="2156157"/>
            <a:chExt cx="2473325" cy="3613270"/>
          </a:xfrm>
        </p:grpSpPr>
        <mc:AlternateContent xmlns:mc="http://schemas.openxmlformats.org/markup-compatibility/2006" xmlns:a14="http://schemas.microsoft.com/office/drawing/2010/main">
          <mc:Choice Requires="a14">
            <p:sp>
              <p:nvSpPr>
                <p:cNvPr id="24" name="TextBox 23"/>
                <p:cNvSpPr txBox="1"/>
                <p:nvPr/>
              </p:nvSpPr>
              <p:spPr>
                <a:xfrm>
                  <a:off x="5915025" y="2156157"/>
                  <a:ext cx="2473325" cy="3613270"/>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solidFill>
                        <a:schemeClr val="tx1"/>
                      </a:solidFill>
                      <a:latin typeface="Twinkl" pitchFamily="2" charset="0"/>
                    </a:rPr>
                    <a:t>A shows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i="0">
                              <a:solidFill>
                                <a:schemeClr val="bg1"/>
                              </a:solidFill>
                            </a:rPr>
                            <m:t>3</m:t>
                          </m:r>
                        </m:num>
                        <m:den>
                          <m:r>
                            <m:rPr>
                              <m:nor/>
                            </m:rPr>
                            <a:rPr lang="en-GB" sz="1400" i="0">
                              <a:solidFill>
                                <a:schemeClr val="bg1"/>
                              </a:solidFill>
                            </a:rPr>
                            <m:t>9</m:t>
                          </m:r>
                        </m:den>
                      </m:f>
                    </m:oMath>
                  </a14:m>
                  <a:r>
                    <a:rPr lang="en-GB" dirty="0">
                      <a:solidFill>
                        <a:schemeClr val="tx1"/>
                      </a:solidFill>
                    </a:rPr>
                    <a:t> </a:t>
                  </a:r>
                  <a:r>
                    <a:rPr lang="en-GB" dirty="0">
                      <a:solidFill>
                        <a:schemeClr val="tx1"/>
                      </a:solidFill>
                      <a:latin typeface="Twinkl" pitchFamily="2" charset="0"/>
                    </a:rPr>
                    <a:t>, B shows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b="0" i="0">
                              <a:solidFill>
                                <a:schemeClr val="bg1"/>
                              </a:solidFill>
                            </a:rPr>
                            <m:t>1</m:t>
                          </m:r>
                        </m:num>
                        <m:den>
                          <m:r>
                            <m:rPr>
                              <m:nor/>
                            </m:rPr>
                            <a:rPr lang="en-GB" sz="1400" b="0" i="0">
                              <a:solidFill>
                                <a:schemeClr val="bg1"/>
                              </a:solidFill>
                            </a:rPr>
                            <m:t>3</m:t>
                          </m:r>
                        </m:den>
                      </m:f>
                    </m:oMath>
                  </a14:m>
                  <a:r>
                    <a:rPr lang="en-GB" dirty="0">
                      <a:solidFill>
                        <a:schemeClr val="tx1"/>
                      </a:solidFill>
                    </a:rPr>
                    <a:t> </a:t>
                  </a:r>
                  <a:r>
                    <a:rPr lang="en-GB" dirty="0">
                      <a:solidFill>
                        <a:schemeClr val="tx1"/>
                      </a:solidFill>
                      <a:latin typeface="Twinkl" pitchFamily="2" charset="0"/>
                    </a:rPr>
                    <a:t>and D shows</a:t>
                  </a:r>
                  <a:r>
                    <a:rPr lang="en-GB" b="1" dirty="0">
                      <a:solidFill>
                        <a:schemeClr val="tx1"/>
                      </a:solidFill>
                    </a:rPr>
                    <a:t>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i="0">
                              <a:solidFill>
                                <a:schemeClr val="bg1"/>
                              </a:solidFill>
                            </a:rPr>
                            <m:t>6</m:t>
                          </m:r>
                        </m:num>
                        <m:den>
                          <m:r>
                            <m:rPr>
                              <m:nor/>
                            </m:rPr>
                            <a:rPr lang="en-GB" sz="1400" i="0">
                              <a:solidFill>
                                <a:schemeClr val="bg1"/>
                              </a:solidFill>
                            </a:rPr>
                            <m:t>18</m:t>
                          </m:r>
                        </m:den>
                      </m:f>
                      <m:r>
                        <a:rPr lang="en-GB" sz="1400" b="0" i="1" smtClean="0">
                          <a:solidFill>
                            <a:schemeClr val="bg1"/>
                          </a:solidFill>
                          <a:latin typeface="Cambria Math" panose="02040503050406030204" pitchFamily="18" charset="0"/>
                        </a:rPr>
                        <m:t> </m:t>
                      </m:r>
                    </m:oMath>
                  </a14:m>
                  <a:r>
                    <a:rPr lang="en-GB" dirty="0">
                      <a:solidFill>
                        <a:schemeClr val="tx1"/>
                      </a:solidFill>
                      <a:latin typeface="Twinkl" pitchFamily="2" charset="0"/>
                    </a:rPr>
                    <a:t>. </a:t>
                  </a:r>
                </a:p>
                <a:p>
                  <a:endParaRPr lang="en-GB" dirty="0">
                    <a:solidFill>
                      <a:schemeClr val="tx1"/>
                    </a:solidFill>
                    <a:latin typeface="Twinkl" pitchFamily="2" charset="0"/>
                  </a:endParaRPr>
                </a:p>
                <a:p>
                  <a:r>
                    <a:rPr lang="en-GB" dirty="0">
                      <a:solidFill>
                        <a:schemeClr val="tx1"/>
                      </a:solidFill>
                      <a:latin typeface="Twinkl" pitchFamily="2" charset="0"/>
                    </a:rPr>
                    <a:t>All of these fractions are equivalent to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i="0">
                              <a:solidFill>
                                <a:schemeClr val="bg1"/>
                              </a:solidFill>
                              <a:latin typeface="+mj-lt"/>
                            </a:rPr>
                            <m:t>1</m:t>
                          </m:r>
                        </m:num>
                        <m:den>
                          <m:r>
                            <m:rPr>
                              <m:nor/>
                            </m:rPr>
                            <a:rPr lang="en-GB" sz="1400" i="0">
                              <a:solidFill>
                                <a:schemeClr val="bg1"/>
                              </a:solidFill>
                              <a:latin typeface="+mj-lt"/>
                            </a:rPr>
                            <m:t>3</m:t>
                          </m:r>
                        </m:den>
                      </m:f>
                    </m:oMath>
                  </a14:m>
                  <a:r>
                    <a:rPr lang="en-GB" dirty="0">
                      <a:solidFill>
                        <a:schemeClr val="tx1"/>
                      </a:solidFill>
                    </a:rPr>
                    <a:t> </a:t>
                  </a:r>
                  <a:r>
                    <a:rPr lang="en-GB" dirty="0">
                      <a:solidFill>
                        <a:schemeClr val="tx1"/>
                      </a:solidFill>
                      <a:latin typeface="Twinkl" pitchFamily="2" charset="0"/>
                    </a:rPr>
                    <a:t>. </a:t>
                  </a:r>
                  <a:br>
                    <a:rPr lang="en-GB" dirty="0">
                      <a:solidFill>
                        <a:schemeClr val="tx1"/>
                      </a:solidFill>
                      <a:latin typeface="Twinkl" pitchFamily="2" charset="0"/>
                    </a:rPr>
                  </a:br>
                  <a:br>
                    <a:rPr lang="en-GB" dirty="0">
                      <a:solidFill>
                        <a:schemeClr val="tx1"/>
                      </a:solidFill>
                      <a:latin typeface="Twinkl" pitchFamily="2" charset="0"/>
                    </a:rPr>
                  </a:br>
                  <a:r>
                    <a:rPr lang="en-GB" dirty="0">
                      <a:solidFill>
                        <a:schemeClr val="tx1"/>
                      </a:solidFill>
                      <a:latin typeface="Twinkl" pitchFamily="2" charset="0"/>
                    </a:rPr>
                    <a:t>C is the odd one out because it shows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i="0">
                              <a:solidFill>
                                <a:schemeClr val="bg1"/>
                              </a:solidFill>
                            </a:rPr>
                            <m:t>6</m:t>
                          </m:r>
                        </m:num>
                        <m:den>
                          <m:r>
                            <m:rPr>
                              <m:nor/>
                            </m:rPr>
                            <a:rPr lang="en-GB" sz="1400" i="0">
                              <a:solidFill>
                                <a:schemeClr val="bg1"/>
                              </a:solidFill>
                            </a:rPr>
                            <m:t>12</m:t>
                          </m:r>
                        </m:den>
                      </m:f>
                    </m:oMath>
                  </a14:m>
                  <a:r>
                    <a:rPr lang="en-GB" dirty="0">
                      <a:solidFill>
                        <a:schemeClr val="tx1"/>
                      </a:solidFill>
                      <a:latin typeface="Twinkl" pitchFamily="2" charset="0"/>
                    </a:rPr>
                    <a:t> which is equivalent to</a:t>
                  </a:r>
                  <a:r>
                    <a:rPr lang="en-GB" b="1" dirty="0">
                      <a:solidFill>
                        <a:schemeClr val="tx1"/>
                      </a:solidFill>
                    </a:rPr>
                    <a:t>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i="0">
                              <a:solidFill>
                                <a:schemeClr val="bg1"/>
                              </a:solidFill>
                            </a:rPr>
                            <m:t>1</m:t>
                          </m:r>
                        </m:num>
                        <m:den>
                          <m:r>
                            <m:rPr>
                              <m:nor/>
                            </m:rPr>
                            <a:rPr lang="en-GB" sz="1400" i="0">
                              <a:solidFill>
                                <a:schemeClr val="bg1"/>
                              </a:solidFill>
                            </a:rPr>
                            <m:t>2</m:t>
                          </m:r>
                        </m:den>
                      </m:f>
                    </m:oMath>
                  </a14:m>
                  <a:r>
                    <a:rPr lang="en-GB" dirty="0">
                      <a:solidFill>
                        <a:schemeClr val="tx1"/>
                      </a:solidFill>
                      <a:latin typeface="Twinkl" pitchFamily="2" charset="0"/>
                    </a:rPr>
                    <a:t> and greater than the rest.</a:t>
                  </a:r>
                  <a:endParaRPr lang="en-GB"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15025" y="2156157"/>
                  <a:ext cx="2473325" cy="3613270"/>
                </a:xfrm>
                <a:prstGeom prst="rect">
                  <a:avLst/>
                </a:prstGeom>
                <a:blipFill>
                  <a:blip r:embed="rId4"/>
                  <a:stretch>
                    <a:fillRect l="-730"/>
                  </a:stretch>
                </a:blipFill>
                <a:ln w="28575">
                  <a:solidFill>
                    <a:srgbClr val="00B050"/>
                  </a:solidFill>
                </a:ln>
              </p:spPr>
              <p:txBody>
                <a:bodyPr/>
                <a:lstStyle/>
                <a:p>
                  <a:r>
                    <a:rPr lang="en-GB">
                      <a:noFill/>
                    </a:rPr>
                    <a:t> </a:t>
                  </a:r>
                </a:p>
              </p:txBody>
            </p:sp>
          </mc:Fallback>
        </mc:AlternateContent>
        <p:grpSp>
          <p:nvGrpSpPr>
            <p:cNvPr id="25" name="Group 24"/>
            <p:cNvGrpSpPr/>
            <p:nvPr/>
          </p:nvGrpSpPr>
          <p:grpSpPr>
            <a:xfrm>
              <a:off x="6932970" y="2231219"/>
              <a:ext cx="115530" cy="430887"/>
              <a:chOff x="3750014" y="1236037"/>
              <a:chExt cx="123673" cy="584966"/>
            </a:xfrm>
          </p:grpSpPr>
          <p:sp>
            <p:nvSpPr>
              <p:cNvPr id="26" name="TextBox 25"/>
              <p:cNvSpPr txBox="1"/>
              <p:nvPr/>
            </p:nvSpPr>
            <p:spPr>
              <a:xfrm>
                <a:off x="3750014" y="1236037"/>
                <a:ext cx="123673" cy="584966"/>
              </a:xfrm>
              <a:prstGeom prst="rect">
                <a:avLst/>
              </a:prstGeom>
              <a:noFill/>
            </p:spPr>
            <p:txBody>
              <a:bodyPr wrap="square" lIns="0" tIns="0" rIns="0" bIns="0" rtlCol="0">
                <a:spAutoFit/>
              </a:bodyPr>
              <a:lstStyle/>
              <a:p>
                <a:pPr algn="ctr"/>
                <a:r>
                  <a:rPr lang="en-GB" sz="1400" dirty="0"/>
                  <a:t>3</a:t>
                </a:r>
              </a:p>
              <a:p>
                <a:pPr algn="ctr"/>
                <a:r>
                  <a:rPr lang="en-GB" sz="1400" dirty="0"/>
                  <a:t>9</a:t>
                </a:r>
              </a:p>
            </p:txBody>
          </p:sp>
          <p:cxnSp>
            <p:nvCxnSpPr>
              <p:cNvPr id="27" name="Straight Connector 26"/>
              <p:cNvCxnSpPr>
                <a:stCxn id="26" idx="1"/>
                <a:endCxn id="26" idx="3"/>
              </p:cNvCxnSpPr>
              <p:nvPr/>
            </p:nvCxnSpPr>
            <p:spPr>
              <a:xfrm>
                <a:off x="3750014" y="1528521"/>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8137720" y="2226457"/>
              <a:ext cx="115530" cy="430887"/>
              <a:chOff x="3750014" y="1236037"/>
              <a:chExt cx="123673" cy="584966"/>
            </a:xfrm>
          </p:grpSpPr>
          <p:sp>
            <p:nvSpPr>
              <p:cNvPr id="29" name="TextBox 28"/>
              <p:cNvSpPr txBox="1"/>
              <p:nvPr/>
            </p:nvSpPr>
            <p:spPr>
              <a:xfrm>
                <a:off x="3750014" y="1236037"/>
                <a:ext cx="123673" cy="584966"/>
              </a:xfrm>
              <a:prstGeom prst="rect">
                <a:avLst/>
              </a:prstGeom>
              <a:noFill/>
            </p:spPr>
            <p:txBody>
              <a:bodyPr wrap="square" lIns="0" tIns="0" rIns="0" bIns="0" rtlCol="0">
                <a:spAutoFit/>
              </a:bodyPr>
              <a:lstStyle/>
              <a:p>
                <a:pPr algn="ctr"/>
                <a:r>
                  <a:rPr lang="en-GB" sz="1400" dirty="0"/>
                  <a:t>1</a:t>
                </a:r>
              </a:p>
              <a:p>
                <a:pPr algn="ctr"/>
                <a:r>
                  <a:rPr lang="en-GB" sz="1400" dirty="0"/>
                  <a:t>3</a:t>
                </a:r>
              </a:p>
            </p:txBody>
          </p:sp>
          <p:cxnSp>
            <p:nvCxnSpPr>
              <p:cNvPr id="30" name="Straight Connector 29"/>
              <p:cNvCxnSpPr>
                <a:stCxn id="29" idx="1"/>
                <a:endCxn id="29" idx="3"/>
              </p:cNvCxnSpPr>
              <p:nvPr/>
            </p:nvCxnSpPr>
            <p:spPr>
              <a:xfrm>
                <a:off x="3750014" y="1528521"/>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352070" y="2588592"/>
              <a:ext cx="210781" cy="467028"/>
              <a:chOff x="3750014" y="1236037"/>
              <a:chExt cx="123673" cy="877450"/>
            </a:xfrm>
          </p:grpSpPr>
          <p:sp>
            <p:nvSpPr>
              <p:cNvPr id="33" name="TextBox 32"/>
              <p:cNvSpPr txBox="1"/>
              <p:nvPr/>
            </p:nvSpPr>
            <p:spPr>
              <a:xfrm>
                <a:off x="3750014" y="1236037"/>
                <a:ext cx="123673" cy="877450"/>
              </a:xfrm>
              <a:prstGeom prst="rect">
                <a:avLst/>
              </a:prstGeom>
              <a:noFill/>
            </p:spPr>
            <p:txBody>
              <a:bodyPr wrap="square" lIns="0" tIns="0" rIns="0" bIns="0" rtlCol="0">
                <a:spAutoFit/>
              </a:bodyPr>
              <a:lstStyle/>
              <a:p>
                <a:pPr algn="ctr"/>
                <a:r>
                  <a:rPr lang="en-GB" sz="1400" dirty="0"/>
                  <a:t>6</a:t>
                </a:r>
              </a:p>
              <a:p>
                <a:pPr algn="ctr"/>
                <a:r>
                  <a:rPr lang="en-GB" sz="1400" dirty="0"/>
                  <a:t>18</a:t>
                </a:r>
              </a:p>
            </p:txBody>
          </p:sp>
          <p:cxnSp>
            <p:nvCxnSpPr>
              <p:cNvPr id="34" name="Straight Connector 33"/>
              <p:cNvCxnSpPr>
                <a:stCxn id="33" idx="1"/>
                <a:endCxn id="33" idx="3"/>
              </p:cNvCxnSpPr>
              <p:nvPr/>
            </p:nvCxnSpPr>
            <p:spPr>
              <a:xfrm>
                <a:off x="3750014" y="1646129"/>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7786720" y="3476444"/>
              <a:ext cx="115530" cy="430887"/>
              <a:chOff x="3750014" y="1236037"/>
              <a:chExt cx="123673" cy="584966"/>
            </a:xfrm>
          </p:grpSpPr>
          <p:sp>
            <p:nvSpPr>
              <p:cNvPr id="40" name="TextBox 39"/>
              <p:cNvSpPr txBox="1"/>
              <p:nvPr/>
            </p:nvSpPr>
            <p:spPr>
              <a:xfrm>
                <a:off x="3750014" y="1236037"/>
                <a:ext cx="123673" cy="584966"/>
              </a:xfrm>
              <a:prstGeom prst="rect">
                <a:avLst/>
              </a:prstGeom>
              <a:noFill/>
            </p:spPr>
            <p:txBody>
              <a:bodyPr wrap="square" lIns="0" tIns="0" rIns="0" bIns="0" rtlCol="0">
                <a:spAutoFit/>
              </a:bodyPr>
              <a:lstStyle/>
              <a:p>
                <a:pPr algn="ctr"/>
                <a:r>
                  <a:rPr lang="en-GB" sz="1400" dirty="0"/>
                  <a:t>1</a:t>
                </a:r>
              </a:p>
              <a:p>
                <a:pPr algn="ctr"/>
                <a:r>
                  <a:rPr lang="en-GB" sz="1400" dirty="0"/>
                  <a:t>3</a:t>
                </a:r>
              </a:p>
            </p:txBody>
          </p:sp>
          <p:cxnSp>
            <p:nvCxnSpPr>
              <p:cNvPr id="41" name="Straight Connector 40"/>
              <p:cNvCxnSpPr>
                <a:stCxn id="40" idx="1"/>
                <a:endCxn id="40" idx="3"/>
              </p:cNvCxnSpPr>
              <p:nvPr/>
            </p:nvCxnSpPr>
            <p:spPr>
              <a:xfrm>
                <a:off x="3750014" y="1528521"/>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7796859" y="4353619"/>
              <a:ext cx="210781" cy="430887"/>
              <a:chOff x="3750014" y="1236037"/>
              <a:chExt cx="123673" cy="894565"/>
            </a:xfrm>
          </p:grpSpPr>
          <p:sp>
            <p:nvSpPr>
              <p:cNvPr id="43" name="TextBox 42"/>
              <p:cNvSpPr txBox="1"/>
              <p:nvPr/>
            </p:nvSpPr>
            <p:spPr>
              <a:xfrm>
                <a:off x="3750014" y="1236037"/>
                <a:ext cx="123673" cy="894565"/>
              </a:xfrm>
              <a:prstGeom prst="rect">
                <a:avLst/>
              </a:prstGeom>
              <a:noFill/>
            </p:spPr>
            <p:txBody>
              <a:bodyPr wrap="square" lIns="0" tIns="0" rIns="0" bIns="0" rtlCol="0">
                <a:spAutoFit/>
              </a:bodyPr>
              <a:lstStyle/>
              <a:p>
                <a:pPr algn="ctr"/>
                <a:r>
                  <a:rPr lang="en-GB" sz="1400" dirty="0"/>
                  <a:t>6</a:t>
                </a:r>
              </a:p>
              <a:p>
                <a:pPr algn="ctr"/>
                <a:r>
                  <a:rPr lang="en-GB" sz="1400" dirty="0"/>
                  <a:t>12</a:t>
                </a:r>
              </a:p>
            </p:txBody>
          </p:sp>
          <p:cxnSp>
            <p:nvCxnSpPr>
              <p:cNvPr id="44" name="Straight Connector 43"/>
              <p:cNvCxnSpPr>
                <a:stCxn id="43" idx="1"/>
                <a:endCxn id="43" idx="3"/>
              </p:cNvCxnSpPr>
              <p:nvPr/>
            </p:nvCxnSpPr>
            <p:spPr>
              <a:xfrm>
                <a:off x="3750014" y="1683321"/>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6024565" y="4956987"/>
              <a:ext cx="115530" cy="430887"/>
              <a:chOff x="3750014" y="1236037"/>
              <a:chExt cx="123673" cy="584966"/>
            </a:xfrm>
          </p:grpSpPr>
          <p:sp>
            <p:nvSpPr>
              <p:cNvPr id="46" name="TextBox 45"/>
              <p:cNvSpPr txBox="1"/>
              <p:nvPr/>
            </p:nvSpPr>
            <p:spPr>
              <a:xfrm>
                <a:off x="3750014" y="1236037"/>
                <a:ext cx="123673" cy="584966"/>
              </a:xfrm>
              <a:prstGeom prst="rect">
                <a:avLst/>
              </a:prstGeom>
              <a:noFill/>
            </p:spPr>
            <p:txBody>
              <a:bodyPr wrap="square" lIns="0" tIns="0" rIns="0" bIns="0" rtlCol="0">
                <a:spAutoFit/>
              </a:bodyPr>
              <a:lstStyle/>
              <a:p>
                <a:pPr algn="ctr"/>
                <a:r>
                  <a:rPr lang="en-GB" sz="1400" dirty="0"/>
                  <a:t>1</a:t>
                </a:r>
              </a:p>
              <a:p>
                <a:pPr algn="ctr"/>
                <a:r>
                  <a:rPr lang="en-GB" sz="1400" dirty="0"/>
                  <a:t>2</a:t>
                </a:r>
              </a:p>
            </p:txBody>
          </p:sp>
          <p:cxnSp>
            <p:nvCxnSpPr>
              <p:cNvPr id="47" name="Straight Connector 46"/>
              <p:cNvCxnSpPr>
                <a:stCxn id="46" idx="1"/>
                <a:endCxn id="46" idx="3"/>
              </p:cNvCxnSpPr>
              <p:nvPr/>
            </p:nvCxnSpPr>
            <p:spPr>
              <a:xfrm>
                <a:off x="3750014" y="1528521"/>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749975684"/>
              </p:ext>
            </p:extLst>
          </p:nvPr>
        </p:nvGraphicFramePr>
        <p:xfrm>
          <a:off x="3276599" y="3441603"/>
          <a:ext cx="5111751" cy="1509447"/>
        </p:xfrm>
        <a:graphic>
          <a:graphicData uri="http://schemas.openxmlformats.org/drawingml/2006/table">
            <a:tbl>
              <a:tblPr firstRow="1" bandRow="1">
                <a:tableStyleId>{5C22544A-7EE6-4342-B048-85BDC9FD1C3A}</a:tableStyleId>
              </a:tblPr>
              <a:tblGrid>
                <a:gridCol w="1703917">
                  <a:extLst>
                    <a:ext uri="{9D8B030D-6E8A-4147-A177-3AD203B41FA5}">
                      <a16:colId xmlns:a16="http://schemas.microsoft.com/office/drawing/2014/main" val="3237735860"/>
                    </a:ext>
                  </a:extLst>
                </a:gridCol>
                <a:gridCol w="1703917">
                  <a:extLst>
                    <a:ext uri="{9D8B030D-6E8A-4147-A177-3AD203B41FA5}">
                      <a16:colId xmlns:a16="http://schemas.microsoft.com/office/drawing/2014/main" val="1689799201"/>
                    </a:ext>
                  </a:extLst>
                </a:gridCol>
                <a:gridCol w="1703917">
                  <a:extLst>
                    <a:ext uri="{9D8B030D-6E8A-4147-A177-3AD203B41FA5}">
                      <a16:colId xmlns:a16="http://schemas.microsoft.com/office/drawing/2014/main" val="273932448"/>
                    </a:ext>
                  </a:extLst>
                </a:gridCol>
              </a:tblGrid>
              <a:tr h="1509447">
                <a:tc>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bl>
          </a:graphicData>
        </a:graphic>
      </p:graphicFrame>
      <p:grpSp>
        <p:nvGrpSpPr>
          <p:cNvPr id="51" name="Group 50"/>
          <p:cNvGrpSpPr/>
          <p:nvPr/>
        </p:nvGrpSpPr>
        <p:grpSpPr>
          <a:xfrm>
            <a:off x="4052880" y="3950104"/>
            <a:ext cx="3517038" cy="492444"/>
            <a:chOff x="1555585" y="2299654"/>
            <a:chExt cx="3517038" cy="492444"/>
          </a:xfrm>
        </p:grpSpPr>
        <p:grpSp>
          <p:nvGrpSpPr>
            <p:cNvPr id="52" name="Group 51"/>
            <p:cNvGrpSpPr/>
            <p:nvPr/>
          </p:nvGrpSpPr>
          <p:grpSpPr>
            <a:xfrm>
              <a:off x="1555585" y="2299655"/>
              <a:ext cx="123673" cy="492443"/>
              <a:chOff x="1555585" y="2299655"/>
              <a:chExt cx="123673" cy="492443"/>
            </a:xfrm>
          </p:grpSpPr>
          <p:sp>
            <p:nvSpPr>
              <p:cNvPr id="59" name="TextBox 58"/>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0" name="Straight Connector 59"/>
              <p:cNvCxnSpPr>
                <a:stCxn id="59" idx="1"/>
                <a:endCxn id="59"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249690" y="2299655"/>
              <a:ext cx="123673" cy="492443"/>
              <a:chOff x="1555585" y="2299655"/>
              <a:chExt cx="123673" cy="492443"/>
            </a:xfrm>
          </p:grpSpPr>
          <p:sp>
            <p:nvSpPr>
              <p:cNvPr id="57" name="TextBox 56"/>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58" name="Straight Connector 57"/>
              <p:cNvCxnSpPr>
                <a:stCxn id="57" idx="1"/>
                <a:endCxn id="57"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4948950" y="2299654"/>
              <a:ext cx="123673" cy="492443"/>
              <a:chOff x="1555585" y="2299655"/>
              <a:chExt cx="123673" cy="492443"/>
            </a:xfrm>
          </p:grpSpPr>
          <p:sp>
            <p:nvSpPr>
              <p:cNvPr id="55" name="TextBox 54"/>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56" name="Straight Connector 55"/>
              <p:cNvCxnSpPr>
                <a:stCxn id="55" idx="1"/>
                <a:endCxn id="55"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TextBox 6"/>
          <p:cNvSpPr txBox="1"/>
          <p:nvPr/>
        </p:nvSpPr>
        <p:spPr>
          <a:xfrm>
            <a:off x="766414" y="1210991"/>
            <a:ext cx="7135835" cy="495108"/>
          </a:xfrm>
          <a:prstGeom prst="rect">
            <a:avLst/>
          </a:prstGeom>
          <a:solidFill>
            <a:srgbClr val="AFDEF9"/>
          </a:solidFill>
          <a:ln w="28575">
            <a:noFill/>
          </a:ln>
        </p:spPr>
        <p:txBody>
          <a:bodyPr wrap="square" lIns="108000" tIns="108000" rIns="108000" bIns="108000" rtlCol="0">
            <a:spAutoFit/>
          </a:bodyPr>
          <a:lstStyle/>
          <a:p>
            <a:pPr lvl="0" eaLnBrk="0" fontAlgn="base" hangingPunct="0">
              <a:spcBef>
                <a:spcPct val="0"/>
              </a:spcBef>
              <a:spcAft>
                <a:spcPct val="0"/>
              </a:spcAft>
            </a:pPr>
            <a:r>
              <a:rPr lang="en-GB" dirty="0">
                <a:latin typeface="Twinkl" pitchFamily="2" charset="0"/>
              </a:rPr>
              <a:t>Is this statement true or false? </a:t>
            </a:r>
            <a:r>
              <a:rPr lang="en-GB" dirty="0"/>
              <a:t>'Prove it and explain your reasoning</a:t>
            </a:r>
            <a:r>
              <a:rPr lang="en-GB" dirty="0">
                <a:latin typeface="Twinkl" pitchFamily="2" charset="0"/>
              </a:rPr>
              <a:t>.</a:t>
            </a:r>
            <a:endParaRPr lang="en-GB" alt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651" y="2023065"/>
            <a:ext cx="3548667" cy="8952739"/>
          </a:xfrm>
          <a:prstGeom prst="rect">
            <a:avLst/>
          </a:prstGeom>
        </p:spPr>
      </p:pic>
      <p:sp>
        <p:nvSpPr>
          <p:cNvPr id="4" name="Rounded Rectangular Callout 3"/>
          <p:cNvSpPr/>
          <p:nvPr/>
        </p:nvSpPr>
        <p:spPr>
          <a:xfrm>
            <a:off x="2089150" y="2015729"/>
            <a:ext cx="4965700" cy="927100"/>
          </a:xfrm>
          <a:prstGeom prst="wedgeRoundRectCallout">
            <a:avLst>
              <a:gd name="adj1" fmla="val -41202"/>
              <a:gd name="adj2" fmla="val 94674"/>
              <a:gd name="adj3" fmla="val 16667"/>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Equivalent fractions can be made by splitting the original fraction into smaller parts.</a:t>
            </a:r>
          </a:p>
        </p:txBody>
      </p:sp>
      <p:graphicFrame>
        <p:nvGraphicFramePr>
          <p:cNvPr id="25" name="Table 24"/>
          <p:cNvGraphicFramePr>
            <a:graphicFrameLocks noGrp="1"/>
          </p:cNvGraphicFramePr>
          <p:nvPr>
            <p:extLst>
              <p:ext uri="{D42A27DB-BD31-4B8C-83A1-F6EECF244321}">
                <p14:modId xmlns:p14="http://schemas.microsoft.com/office/powerpoint/2010/main" val="435164272"/>
              </p:ext>
            </p:extLst>
          </p:nvPr>
        </p:nvGraphicFramePr>
        <p:xfrm>
          <a:off x="3276591" y="3441519"/>
          <a:ext cx="5111751" cy="1509448"/>
        </p:xfrm>
        <a:graphic>
          <a:graphicData uri="http://schemas.openxmlformats.org/drawingml/2006/table">
            <a:tbl>
              <a:tblPr firstRow="1" bandRow="1">
                <a:tableStyleId>{5C22544A-7EE6-4342-B048-85BDC9FD1C3A}</a:tableStyleId>
              </a:tblPr>
              <a:tblGrid>
                <a:gridCol w="1703917">
                  <a:extLst>
                    <a:ext uri="{9D8B030D-6E8A-4147-A177-3AD203B41FA5}">
                      <a16:colId xmlns:a16="http://schemas.microsoft.com/office/drawing/2014/main" val="3237735860"/>
                    </a:ext>
                  </a:extLst>
                </a:gridCol>
                <a:gridCol w="1703917">
                  <a:extLst>
                    <a:ext uri="{9D8B030D-6E8A-4147-A177-3AD203B41FA5}">
                      <a16:colId xmlns:a16="http://schemas.microsoft.com/office/drawing/2014/main" val="1689799201"/>
                    </a:ext>
                  </a:extLst>
                </a:gridCol>
                <a:gridCol w="1703917">
                  <a:extLst>
                    <a:ext uri="{9D8B030D-6E8A-4147-A177-3AD203B41FA5}">
                      <a16:colId xmlns:a16="http://schemas.microsoft.com/office/drawing/2014/main" val="273932448"/>
                    </a:ext>
                  </a:extLst>
                </a:gridCol>
              </a:tblGrid>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rowSpan="2">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tc rowSpan="2">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69993066"/>
                  </a:ext>
                </a:extLst>
              </a:tr>
            </a:tbl>
          </a:graphicData>
        </a:graphic>
      </p:graphicFrame>
      <p:sp>
        <p:nvSpPr>
          <p:cNvPr id="27" name="TextBox 26"/>
          <p:cNvSpPr txBox="1"/>
          <p:nvPr/>
        </p:nvSpPr>
        <p:spPr>
          <a:xfrm>
            <a:off x="3276597" y="5224694"/>
            <a:ext cx="5111753" cy="1049106"/>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True. Thirds can become sixths by cutting each third into 2 equal parts. It is easy to then see that one third is equivalent to two sixths.</a:t>
            </a:r>
            <a:endParaRPr lang="en-GB" dirty="0">
              <a:solidFill>
                <a:schemeClr val="tx1"/>
              </a:solidFill>
            </a:endParaRPr>
          </a:p>
        </p:txBody>
      </p:sp>
      <p:sp>
        <p:nvSpPr>
          <p:cNvPr id="14" name="Rectangle 13">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47429" y="670659"/>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sp>
        <p:nvSpPr>
          <p:cNvPr id="16" name="Rectangle 15"/>
          <p:cNvSpPr/>
          <p:nvPr/>
        </p:nvSpPr>
        <p:spPr>
          <a:xfrm>
            <a:off x="3010341"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7" name="Straight Connector 16"/>
          <p:cNvCxnSpPr/>
          <p:nvPr/>
        </p:nvCxnSpPr>
        <p:spPr>
          <a:xfrm>
            <a:off x="301034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071370" y="3569940"/>
            <a:ext cx="3522193" cy="1252604"/>
            <a:chOff x="10862665" y="5079471"/>
            <a:chExt cx="3522193" cy="1252604"/>
          </a:xfrm>
        </p:grpSpPr>
        <p:grpSp>
          <p:nvGrpSpPr>
            <p:cNvPr id="63" name="Group 62"/>
            <p:cNvGrpSpPr/>
            <p:nvPr/>
          </p:nvGrpSpPr>
          <p:grpSpPr>
            <a:xfrm>
              <a:off x="12561925" y="5459553"/>
              <a:ext cx="123673" cy="492443"/>
              <a:chOff x="1555585" y="2299655"/>
              <a:chExt cx="123673" cy="492443"/>
            </a:xfrm>
          </p:grpSpPr>
          <p:sp>
            <p:nvSpPr>
              <p:cNvPr id="68" name="TextBox 67"/>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9" name="Straight Connector 68"/>
              <p:cNvCxnSpPr>
                <a:stCxn id="68" idx="1"/>
                <a:endCxn id="68"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4261185" y="5459552"/>
              <a:ext cx="123673" cy="492443"/>
              <a:chOff x="1555585" y="2299655"/>
              <a:chExt cx="123673" cy="492443"/>
            </a:xfrm>
          </p:grpSpPr>
          <p:sp>
            <p:nvSpPr>
              <p:cNvPr id="65" name="TextBox 64"/>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67" name="Straight Connector 66"/>
              <p:cNvCxnSpPr>
                <a:stCxn id="65" idx="1"/>
                <a:endCxn id="65"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0862665" y="5079471"/>
              <a:ext cx="123673" cy="1252604"/>
              <a:chOff x="10448994" y="3309006"/>
              <a:chExt cx="123673" cy="1252604"/>
            </a:xfrm>
          </p:grpSpPr>
          <p:grpSp>
            <p:nvGrpSpPr>
              <p:cNvPr id="73" name="Group 72"/>
              <p:cNvGrpSpPr/>
              <p:nvPr/>
            </p:nvGrpSpPr>
            <p:grpSpPr>
              <a:xfrm>
                <a:off x="10448994" y="3309006"/>
                <a:ext cx="123673" cy="492443"/>
                <a:chOff x="1555585" y="2299655"/>
                <a:chExt cx="123673" cy="492443"/>
              </a:xfrm>
            </p:grpSpPr>
            <p:sp>
              <p:nvSpPr>
                <p:cNvPr id="80" name="TextBox 79"/>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81" name="Straight Connector 80"/>
                <p:cNvCxnSpPr>
                  <a:stCxn id="80" idx="1"/>
                  <a:endCxn id="80"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10448994" y="4069167"/>
                <a:ext cx="123673" cy="492443"/>
                <a:chOff x="1555585" y="2299655"/>
                <a:chExt cx="123673" cy="492443"/>
              </a:xfrm>
            </p:grpSpPr>
            <p:sp>
              <p:nvSpPr>
                <p:cNvPr id="90" name="TextBox 89"/>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91" name="Straight Connector 90"/>
                <p:cNvCxnSpPr>
                  <a:stCxn id="90" idx="1"/>
                  <a:endCxn id="90"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26" name="Table 25"/>
          <p:cNvGraphicFramePr>
            <a:graphicFrameLocks noGrp="1"/>
          </p:cNvGraphicFramePr>
          <p:nvPr>
            <p:extLst>
              <p:ext uri="{D42A27DB-BD31-4B8C-83A1-F6EECF244321}">
                <p14:modId xmlns:p14="http://schemas.microsoft.com/office/powerpoint/2010/main" val="3575142057"/>
              </p:ext>
            </p:extLst>
          </p:nvPr>
        </p:nvGraphicFramePr>
        <p:xfrm>
          <a:off x="3276595" y="3441519"/>
          <a:ext cx="5111751" cy="1509448"/>
        </p:xfrm>
        <a:graphic>
          <a:graphicData uri="http://schemas.openxmlformats.org/drawingml/2006/table">
            <a:tbl>
              <a:tblPr firstRow="1" bandRow="1">
                <a:tableStyleId>{5C22544A-7EE6-4342-B048-85BDC9FD1C3A}</a:tableStyleId>
              </a:tblPr>
              <a:tblGrid>
                <a:gridCol w="1703917">
                  <a:extLst>
                    <a:ext uri="{9D8B030D-6E8A-4147-A177-3AD203B41FA5}">
                      <a16:colId xmlns:a16="http://schemas.microsoft.com/office/drawing/2014/main" val="3237735860"/>
                    </a:ext>
                  </a:extLst>
                </a:gridCol>
                <a:gridCol w="1703917">
                  <a:extLst>
                    <a:ext uri="{9D8B030D-6E8A-4147-A177-3AD203B41FA5}">
                      <a16:colId xmlns:a16="http://schemas.microsoft.com/office/drawing/2014/main" val="1689799201"/>
                    </a:ext>
                  </a:extLst>
                </a:gridCol>
                <a:gridCol w="1703917">
                  <a:extLst>
                    <a:ext uri="{9D8B030D-6E8A-4147-A177-3AD203B41FA5}">
                      <a16:colId xmlns:a16="http://schemas.microsoft.com/office/drawing/2014/main" val="273932448"/>
                    </a:ext>
                  </a:extLst>
                </a:gridCol>
              </a:tblGrid>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rowSpan="2">
                  <a:txBody>
                    <a:bodyPr/>
                    <a:lstStyle/>
                    <a:p>
                      <a:endParaRPr lang="en-GB" sz="23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A7"/>
                    </a:solidFill>
                  </a:tcPr>
                </a:tc>
                <a:extLst>
                  <a:ext uri="{0D108BD9-81ED-4DB2-BD59-A6C34878D82A}">
                    <a16:rowId xmlns:a16="http://schemas.microsoft.com/office/drawing/2014/main" val="1155035156"/>
                  </a:ext>
                </a:extLst>
              </a:tr>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vMerge="1">
                  <a:txBody>
                    <a:bodyPr/>
                    <a:lstStyle/>
                    <a:p>
                      <a:endParaRPr lang="en-GB"/>
                    </a:p>
                  </a:txBody>
                  <a:tcPr/>
                </a:tc>
                <a:extLst>
                  <a:ext uri="{0D108BD9-81ED-4DB2-BD59-A6C34878D82A}">
                    <a16:rowId xmlns:a16="http://schemas.microsoft.com/office/drawing/2014/main" val="2769993066"/>
                  </a:ext>
                </a:extLst>
              </a:tr>
            </a:tbl>
          </a:graphicData>
        </a:graphic>
      </p:graphicFrame>
      <p:grpSp>
        <p:nvGrpSpPr>
          <p:cNvPr id="163" name="Group 162"/>
          <p:cNvGrpSpPr/>
          <p:nvPr/>
        </p:nvGrpSpPr>
        <p:grpSpPr>
          <a:xfrm>
            <a:off x="4069567" y="3566883"/>
            <a:ext cx="3524000" cy="1252605"/>
            <a:chOff x="4069569" y="6902058"/>
            <a:chExt cx="3524000" cy="1252605"/>
          </a:xfrm>
        </p:grpSpPr>
        <p:grpSp>
          <p:nvGrpSpPr>
            <p:cNvPr id="22" name="Group 21"/>
            <p:cNvGrpSpPr/>
            <p:nvPr/>
          </p:nvGrpSpPr>
          <p:grpSpPr>
            <a:xfrm>
              <a:off x="4069569" y="6902059"/>
              <a:ext cx="123673" cy="492443"/>
              <a:chOff x="1555585" y="2299655"/>
              <a:chExt cx="123673" cy="492443"/>
            </a:xfrm>
          </p:grpSpPr>
          <p:sp>
            <p:nvSpPr>
              <p:cNvPr id="34" name="TextBox 33"/>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35" name="Straight Connector 34"/>
              <p:cNvCxnSpPr>
                <a:stCxn id="34" idx="1"/>
                <a:endCxn id="34"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770636" y="6902058"/>
              <a:ext cx="123673" cy="492443"/>
              <a:chOff x="1555585" y="2299655"/>
              <a:chExt cx="123673" cy="492443"/>
            </a:xfrm>
          </p:grpSpPr>
          <p:sp>
            <p:nvSpPr>
              <p:cNvPr id="32" name="TextBox 31"/>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33" name="Straight Connector 32"/>
              <p:cNvCxnSpPr>
                <a:stCxn id="32" idx="1"/>
                <a:endCxn id="32"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069569" y="7662220"/>
              <a:ext cx="123673" cy="492443"/>
              <a:chOff x="1555585" y="2299655"/>
              <a:chExt cx="123673" cy="492443"/>
            </a:xfrm>
          </p:grpSpPr>
          <p:sp>
            <p:nvSpPr>
              <p:cNvPr id="43" name="TextBox 42"/>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44" name="Straight Connector 43"/>
              <p:cNvCxnSpPr>
                <a:stCxn id="43" idx="1"/>
                <a:endCxn id="43"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770636" y="7662219"/>
              <a:ext cx="123673" cy="492443"/>
              <a:chOff x="1555585" y="2299655"/>
              <a:chExt cx="123673" cy="492443"/>
            </a:xfrm>
          </p:grpSpPr>
          <p:sp>
            <p:nvSpPr>
              <p:cNvPr id="46" name="TextBox 45"/>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47" name="Straight Connector 46"/>
              <p:cNvCxnSpPr>
                <a:stCxn id="46" idx="1"/>
                <a:endCxn id="46"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7469896" y="7285197"/>
              <a:ext cx="123673" cy="492443"/>
              <a:chOff x="1555585" y="2299655"/>
              <a:chExt cx="123673" cy="492443"/>
            </a:xfrm>
          </p:grpSpPr>
          <p:sp>
            <p:nvSpPr>
              <p:cNvPr id="159" name="TextBox 158"/>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3</a:t>
                </a:r>
              </a:p>
            </p:txBody>
          </p:sp>
          <p:cxnSp>
            <p:nvCxnSpPr>
              <p:cNvPr id="160" name="Straight Connector 159"/>
              <p:cNvCxnSpPr>
                <a:stCxn id="159" idx="1"/>
                <a:endCxn id="159"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aphicFrame>
        <p:nvGraphicFramePr>
          <p:cNvPr id="28" name="Table 27"/>
          <p:cNvGraphicFramePr>
            <a:graphicFrameLocks noGrp="1"/>
          </p:cNvGraphicFramePr>
          <p:nvPr>
            <p:extLst>
              <p:ext uri="{D42A27DB-BD31-4B8C-83A1-F6EECF244321}">
                <p14:modId xmlns:p14="http://schemas.microsoft.com/office/powerpoint/2010/main" val="3218713889"/>
              </p:ext>
            </p:extLst>
          </p:nvPr>
        </p:nvGraphicFramePr>
        <p:xfrm>
          <a:off x="3276599" y="3440377"/>
          <a:ext cx="5111751" cy="1509448"/>
        </p:xfrm>
        <a:graphic>
          <a:graphicData uri="http://schemas.openxmlformats.org/drawingml/2006/table">
            <a:tbl>
              <a:tblPr firstRow="1" bandRow="1">
                <a:tableStyleId>{5C22544A-7EE6-4342-B048-85BDC9FD1C3A}</a:tableStyleId>
              </a:tblPr>
              <a:tblGrid>
                <a:gridCol w="1703917">
                  <a:extLst>
                    <a:ext uri="{9D8B030D-6E8A-4147-A177-3AD203B41FA5}">
                      <a16:colId xmlns:a16="http://schemas.microsoft.com/office/drawing/2014/main" val="3237735860"/>
                    </a:ext>
                  </a:extLst>
                </a:gridCol>
                <a:gridCol w="1703917">
                  <a:extLst>
                    <a:ext uri="{9D8B030D-6E8A-4147-A177-3AD203B41FA5}">
                      <a16:colId xmlns:a16="http://schemas.microsoft.com/office/drawing/2014/main" val="1689799201"/>
                    </a:ext>
                  </a:extLst>
                </a:gridCol>
                <a:gridCol w="1703917">
                  <a:extLst>
                    <a:ext uri="{9D8B030D-6E8A-4147-A177-3AD203B41FA5}">
                      <a16:colId xmlns:a16="http://schemas.microsoft.com/office/drawing/2014/main" val="273932448"/>
                    </a:ext>
                  </a:extLst>
                </a:gridCol>
              </a:tblGrid>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extLst>
                  <a:ext uri="{0D108BD9-81ED-4DB2-BD59-A6C34878D82A}">
                    <a16:rowId xmlns:a16="http://schemas.microsoft.com/office/drawing/2014/main" val="1155035156"/>
                  </a:ext>
                </a:extLst>
              </a:tr>
              <a:tr h="754724">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BC92"/>
                    </a:solidFill>
                  </a:tcPr>
                </a:tc>
                <a:extLst>
                  <a:ext uri="{0D108BD9-81ED-4DB2-BD59-A6C34878D82A}">
                    <a16:rowId xmlns:a16="http://schemas.microsoft.com/office/drawing/2014/main" val="2769993066"/>
                  </a:ext>
                </a:extLst>
              </a:tr>
            </a:tbl>
          </a:graphicData>
        </a:graphic>
      </p:graphicFrame>
      <p:grpSp>
        <p:nvGrpSpPr>
          <p:cNvPr id="173" name="Group 172"/>
          <p:cNvGrpSpPr/>
          <p:nvPr/>
        </p:nvGrpSpPr>
        <p:grpSpPr>
          <a:xfrm>
            <a:off x="4069567" y="3565730"/>
            <a:ext cx="3524004" cy="1252605"/>
            <a:chOff x="4069559" y="6811740"/>
            <a:chExt cx="3524004" cy="1252605"/>
          </a:xfrm>
        </p:grpSpPr>
        <p:grpSp>
          <p:nvGrpSpPr>
            <p:cNvPr id="126" name="Group 125"/>
            <p:cNvGrpSpPr/>
            <p:nvPr/>
          </p:nvGrpSpPr>
          <p:grpSpPr>
            <a:xfrm>
              <a:off x="4069559" y="6811741"/>
              <a:ext cx="123673" cy="492443"/>
              <a:chOff x="1555585" y="2299655"/>
              <a:chExt cx="123673" cy="492443"/>
            </a:xfrm>
          </p:grpSpPr>
          <p:sp>
            <p:nvSpPr>
              <p:cNvPr id="133" name="TextBox 132"/>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34" name="Straight Connector 133"/>
              <p:cNvCxnSpPr>
                <a:stCxn id="133" idx="1"/>
                <a:endCxn id="133"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5770626" y="6811740"/>
              <a:ext cx="123673" cy="492443"/>
              <a:chOff x="1555585" y="2299655"/>
              <a:chExt cx="123673" cy="492443"/>
            </a:xfrm>
          </p:grpSpPr>
          <p:sp>
            <p:nvSpPr>
              <p:cNvPr id="131" name="TextBox 13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32" name="Straight Connector 131"/>
              <p:cNvCxnSpPr>
                <a:stCxn id="131" idx="1"/>
                <a:endCxn id="13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4069559" y="7571902"/>
              <a:ext cx="123673" cy="492443"/>
              <a:chOff x="1555585" y="2299655"/>
              <a:chExt cx="123673" cy="492443"/>
            </a:xfrm>
          </p:grpSpPr>
          <p:sp>
            <p:nvSpPr>
              <p:cNvPr id="124" name="TextBox 123"/>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25" name="Straight Connector 124"/>
              <p:cNvCxnSpPr>
                <a:stCxn id="124" idx="1"/>
                <a:endCxn id="124"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5770626" y="7571901"/>
              <a:ext cx="123673" cy="492443"/>
              <a:chOff x="1555585" y="2299655"/>
              <a:chExt cx="123673" cy="492443"/>
            </a:xfrm>
          </p:grpSpPr>
          <p:sp>
            <p:nvSpPr>
              <p:cNvPr id="122" name="TextBox 121"/>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23" name="Straight Connector 122"/>
              <p:cNvCxnSpPr>
                <a:stCxn id="122" idx="1"/>
                <a:endCxn id="122"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7469890" y="6811741"/>
              <a:ext cx="123673" cy="492443"/>
              <a:chOff x="1555585" y="2299655"/>
              <a:chExt cx="123673" cy="492443"/>
            </a:xfrm>
          </p:grpSpPr>
          <p:sp>
            <p:nvSpPr>
              <p:cNvPr id="165" name="TextBox 164"/>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66" name="Straight Connector 165"/>
              <p:cNvCxnSpPr>
                <a:stCxn id="165" idx="1"/>
                <a:endCxn id="165"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7469890" y="7571902"/>
              <a:ext cx="123673" cy="492443"/>
              <a:chOff x="1555585" y="2299655"/>
              <a:chExt cx="123673" cy="492443"/>
            </a:xfrm>
          </p:grpSpPr>
          <p:sp>
            <p:nvSpPr>
              <p:cNvPr id="171" name="TextBox 170"/>
              <p:cNvSpPr txBox="1"/>
              <p:nvPr/>
            </p:nvSpPr>
            <p:spPr>
              <a:xfrm>
                <a:off x="1555585" y="2299655"/>
                <a:ext cx="123673" cy="492443"/>
              </a:xfrm>
              <a:prstGeom prst="rect">
                <a:avLst/>
              </a:prstGeom>
              <a:noFill/>
            </p:spPr>
            <p:txBody>
              <a:bodyPr wrap="square" lIns="0" tIns="0" rIns="0" bIns="0" rtlCol="0">
                <a:spAutoFit/>
              </a:bodyPr>
              <a:lstStyle/>
              <a:p>
                <a:pPr algn="ctr"/>
                <a:r>
                  <a:rPr lang="en-GB" sz="1600" dirty="0"/>
                  <a:t>1</a:t>
                </a:r>
              </a:p>
              <a:p>
                <a:pPr algn="ctr"/>
                <a:r>
                  <a:rPr lang="en-GB" sz="1600" dirty="0"/>
                  <a:t>6</a:t>
                </a:r>
              </a:p>
            </p:txBody>
          </p:sp>
          <p:cxnSp>
            <p:nvCxnSpPr>
              <p:cNvPr id="172" name="Straight Connector 171"/>
              <p:cNvCxnSpPr>
                <a:stCxn id="171" idx="1"/>
                <a:endCxn id="171" idx="3"/>
              </p:cNvCxnSpPr>
              <p:nvPr/>
            </p:nvCxnSpPr>
            <p:spPr>
              <a:xfrm>
                <a:off x="1555585" y="25458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591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7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22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275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500"/>
                                        <p:tgtEl>
                                          <p:spTgt spid="163"/>
                                        </p:tgtEl>
                                      </p:cBhvr>
                                    </p:animEffect>
                                  </p:childTnLst>
                                </p:cTn>
                              </p:par>
                              <p:par>
                                <p:cTn id="20" presetID="10" presetClass="entr" presetSubtype="0" fill="hold" nodeType="withEffect">
                                  <p:stCondLst>
                                    <p:cond delay="37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10" presetClass="entr" presetSubtype="0" fill="hold" nodeType="withEffect">
                                  <p:stCondLst>
                                    <p:cond delay="4250"/>
                                  </p:stCondLst>
                                  <p:childTnLst>
                                    <p:set>
                                      <p:cBhvr>
                                        <p:cTn id="24" dur="1" fill="hold">
                                          <p:stCondLst>
                                            <p:cond delay="0"/>
                                          </p:stCondLst>
                                        </p:cTn>
                                        <p:tgtEl>
                                          <p:spTgt spid="173"/>
                                        </p:tgtEl>
                                        <p:attrNameLst>
                                          <p:attrName>style.visibility</p:attrName>
                                        </p:attrNameLst>
                                      </p:cBhvr>
                                      <p:to>
                                        <p:strVal val="visible"/>
                                      </p:to>
                                    </p:set>
                                    <p:animEffect transition="in" filter="fade">
                                      <p:cBhvr>
                                        <p:cTn id="25"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TextBox 6"/>
          <p:cNvSpPr txBox="1"/>
          <p:nvPr/>
        </p:nvSpPr>
        <p:spPr>
          <a:xfrm>
            <a:off x="766415" y="1210991"/>
            <a:ext cx="3805585" cy="495108"/>
          </a:xfrm>
          <a:prstGeom prst="rect">
            <a:avLst/>
          </a:prstGeom>
          <a:solidFill>
            <a:srgbClr val="AFDEF9"/>
          </a:solidFill>
          <a:ln w="28575">
            <a:noFill/>
          </a:ln>
        </p:spPr>
        <p:txBody>
          <a:bodyPr wrap="square" lIns="108000" tIns="108000" rIns="108000" bIns="108000" rtlCol="0">
            <a:spAutoFit/>
          </a:bodyPr>
          <a:lstStyle/>
          <a:p>
            <a:pPr lvl="0" eaLnBrk="0" fontAlgn="base" hangingPunct="0">
              <a:spcBef>
                <a:spcPct val="0"/>
              </a:spcBef>
              <a:spcAft>
                <a:spcPct val="0"/>
              </a:spcAft>
            </a:pPr>
            <a:r>
              <a:rPr lang="en-GB" dirty="0">
                <a:latin typeface="Twinkl" pitchFamily="2" charset="0"/>
              </a:rPr>
              <a:t>Natalie says:</a:t>
            </a:r>
            <a:endParaRPr lang="en-GB" alt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5" y="2042160"/>
            <a:ext cx="2191104" cy="6858000"/>
          </a:xfrm>
          <a:prstGeom prst="rect">
            <a:avLst/>
          </a:prstGeom>
        </p:spPr>
      </p:pic>
      <p:sp>
        <p:nvSpPr>
          <p:cNvPr id="14" name="Rounded Rectangular Callout 13"/>
          <p:cNvSpPr/>
          <p:nvPr/>
        </p:nvSpPr>
        <p:spPr>
          <a:xfrm>
            <a:off x="2727325" y="1863279"/>
            <a:ext cx="3689350" cy="595391"/>
          </a:xfrm>
          <a:prstGeom prst="wedgeRoundRectCallout">
            <a:avLst>
              <a:gd name="adj1" fmla="val -41202"/>
              <a:gd name="adj2" fmla="val 94674"/>
              <a:gd name="adj3" fmla="val 16667"/>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Four tenths is the same as a half.</a:t>
            </a:r>
          </a:p>
        </p:txBody>
      </p:sp>
      <p:sp>
        <p:nvSpPr>
          <p:cNvPr id="15" name="TextBox 14"/>
          <p:cNvSpPr txBox="1"/>
          <p:nvPr/>
        </p:nvSpPr>
        <p:spPr>
          <a:xfrm>
            <a:off x="4572000" y="2586426"/>
            <a:ext cx="3816350" cy="772107"/>
          </a:xfrm>
          <a:prstGeom prst="rect">
            <a:avLst/>
          </a:prstGeom>
          <a:solidFill>
            <a:srgbClr val="AFDEF9"/>
          </a:solidFill>
          <a:ln w="28575">
            <a:noFill/>
          </a:ln>
        </p:spPr>
        <p:txBody>
          <a:bodyPr wrap="square" lIns="108000" tIns="108000" rIns="108000" bIns="108000" rtlCol="0">
            <a:spAutoFit/>
          </a:bodyPr>
          <a:lstStyle/>
          <a:p>
            <a:pPr lvl="0" eaLnBrk="0" fontAlgn="base" hangingPunct="0">
              <a:spcBef>
                <a:spcPct val="0"/>
              </a:spcBef>
              <a:spcAft>
                <a:spcPct val="0"/>
              </a:spcAft>
            </a:pPr>
            <a:r>
              <a:rPr lang="en-GB" dirty="0">
                <a:latin typeface="Twinkl" pitchFamily="2" charset="0"/>
              </a:rPr>
              <a:t>Do you agree or disagree?</a:t>
            </a:r>
          </a:p>
          <a:p>
            <a:pPr lvl="0" eaLnBrk="0" fontAlgn="base" hangingPunct="0">
              <a:spcBef>
                <a:spcPct val="0"/>
              </a:spcBef>
              <a:spcAft>
                <a:spcPct val="0"/>
              </a:spcAft>
            </a:pPr>
            <a:r>
              <a:rPr lang="en-GB" altLang="en-US" dirty="0">
                <a:solidFill>
                  <a:srgbClr val="000000"/>
                </a:solidFill>
                <a:latin typeface="Twinkl" pitchFamily="2" charset="0"/>
                <a:ea typeface="Calibri" panose="020F0502020204030204" pitchFamily="34" charset="0"/>
                <a:cs typeface="Times New Roman" panose="02020603050405020304" pitchFamily="18" charset="0"/>
              </a:rPr>
              <a:t>Explain and prove your answer.</a:t>
            </a:r>
            <a:endParaRPr lang="en-GB"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32173962"/>
              </p:ext>
            </p:extLst>
          </p:nvPr>
        </p:nvGraphicFramePr>
        <p:xfrm>
          <a:off x="3276598" y="5681167"/>
          <a:ext cx="5111752" cy="573583"/>
        </p:xfrm>
        <a:graphic>
          <a:graphicData uri="http://schemas.openxmlformats.org/drawingml/2006/table">
            <a:tbl>
              <a:tblPr firstRow="1" bandRow="1">
                <a:tableStyleId>{5C22544A-7EE6-4342-B048-85BDC9FD1C3A}</a:tableStyleId>
              </a:tblPr>
              <a:tblGrid>
                <a:gridCol w="2555876">
                  <a:extLst>
                    <a:ext uri="{9D8B030D-6E8A-4147-A177-3AD203B41FA5}">
                      <a16:colId xmlns:a16="http://schemas.microsoft.com/office/drawing/2014/main" val="3237735860"/>
                    </a:ext>
                  </a:extLst>
                </a:gridCol>
                <a:gridCol w="2555876">
                  <a:extLst>
                    <a:ext uri="{9D8B030D-6E8A-4147-A177-3AD203B41FA5}">
                      <a16:colId xmlns:a16="http://schemas.microsoft.com/office/drawing/2014/main" val="4056075978"/>
                    </a:ext>
                  </a:extLst>
                </a:gridCol>
              </a:tblGrid>
              <a:tr h="573583">
                <a:tc>
                  <a:txBody>
                    <a:bodyPr/>
                    <a:lstStyle/>
                    <a:p>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16066" marR="116066" marT="58033" marB="580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extLst>
                  <a:ext uri="{0D108BD9-81ED-4DB2-BD59-A6C34878D82A}">
                    <a16:rowId xmlns:a16="http://schemas.microsoft.com/office/drawing/2014/main" val="115503515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31606379"/>
              </p:ext>
            </p:extLst>
          </p:nvPr>
        </p:nvGraphicFramePr>
        <p:xfrm>
          <a:off x="3276600" y="4999599"/>
          <a:ext cx="5111750" cy="570091"/>
        </p:xfrm>
        <a:graphic>
          <a:graphicData uri="http://schemas.openxmlformats.org/drawingml/2006/table">
            <a:tbl>
              <a:tblPr firstRow="1" bandRow="1">
                <a:tableStyleId>{5C22544A-7EE6-4342-B048-85BDC9FD1C3A}</a:tableStyleId>
              </a:tblPr>
              <a:tblGrid>
                <a:gridCol w="511175">
                  <a:extLst>
                    <a:ext uri="{9D8B030D-6E8A-4147-A177-3AD203B41FA5}">
                      <a16:colId xmlns:a16="http://schemas.microsoft.com/office/drawing/2014/main" val="1626404632"/>
                    </a:ext>
                  </a:extLst>
                </a:gridCol>
                <a:gridCol w="511175">
                  <a:extLst>
                    <a:ext uri="{9D8B030D-6E8A-4147-A177-3AD203B41FA5}">
                      <a16:colId xmlns:a16="http://schemas.microsoft.com/office/drawing/2014/main" val="4264832341"/>
                    </a:ext>
                  </a:extLst>
                </a:gridCol>
                <a:gridCol w="511175">
                  <a:extLst>
                    <a:ext uri="{9D8B030D-6E8A-4147-A177-3AD203B41FA5}">
                      <a16:colId xmlns:a16="http://schemas.microsoft.com/office/drawing/2014/main" val="302117658"/>
                    </a:ext>
                  </a:extLst>
                </a:gridCol>
                <a:gridCol w="511175">
                  <a:extLst>
                    <a:ext uri="{9D8B030D-6E8A-4147-A177-3AD203B41FA5}">
                      <a16:colId xmlns:a16="http://schemas.microsoft.com/office/drawing/2014/main" val="669792740"/>
                    </a:ext>
                  </a:extLst>
                </a:gridCol>
                <a:gridCol w="511175">
                  <a:extLst>
                    <a:ext uri="{9D8B030D-6E8A-4147-A177-3AD203B41FA5}">
                      <a16:colId xmlns:a16="http://schemas.microsoft.com/office/drawing/2014/main" val="3747260031"/>
                    </a:ext>
                  </a:extLst>
                </a:gridCol>
                <a:gridCol w="511175">
                  <a:extLst>
                    <a:ext uri="{9D8B030D-6E8A-4147-A177-3AD203B41FA5}">
                      <a16:colId xmlns:a16="http://schemas.microsoft.com/office/drawing/2014/main" val="1276731589"/>
                    </a:ext>
                  </a:extLst>
                </a:gridCol>
                <a:gridCol w="511175">
                  <a:extLst>
                    <a:ext uri="{9D8B030D-6E8A-4147-A177-3AD203B41FA5}">
                      <a16:colId xmlns:a16="http://schemas.microsoft.com/office/drawing/2014/main" val="3615247812"/>
                    </a:ext>
                  </a:extLst>
                </a:gridCol>
                <a:gridCol w="511175">
                  <a:extLst>
                    <a:ext uri="{9D8B030D-6E8A-4147-A177-3AD203B41FA5}">
                      <a16:colId xmlns:a16="http://schemas.microsoft.com/office/drawing/2014/main" val="1035165207"/>
                    </a:ext>
                  </a:extLst>
                </a:gridCol>
                <a:gridCol w="511175">
                  <a:extLst>
                    <a:ext uri="{9D8B030D-6E8A-4147-A177-3AD203B41FA5}">
                      <a16:colId xmlns:a16="http://schemas.microsoft.com/office/drawing/2014/main" val="372761100"/>
                    </a:ext>
                  </a:extLst>
                </a:gridCol>
                <a:gridCol w="511175">
                  <a:extLst>
                    <a:ext uri="{9D8B030D-6E8A-4147-A177-3AD203B41FA5}">
                      <a16:colId xmlns:a16="http://schemas.microsoft.com/office/drawing/2014/main" val="3829317638"/>
                    </a:ext>
                  </a:extLst>
                </a:gridCol>
              </a:tblGrid>
              <a:tr h="570091">
                <a:tc>
                  <a:txBody>
                    <a:bodyPr/>
                    <a:lstStyle/>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DEC2"/>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320719"/>
                  </a:ext>
                </a:extLst>
              </a:tr>
            </a:tbl>
          </a:graphicData>
        </a:graphic>
      </p:graphicFrame>
      <p:sp>
        <p:nvSpPr>
          <p:cNvPr id="13" name="Rectangle 12">
            <a:hlinkClick r:id="rId4"/>
          </p:cNvPr>
          <p:cNvSpPr/>
          <p:nvPr/>
        </p:nvSpPr>
        <p:spPr>
          <a:xfrm>
            <a:off x="8581389" y="6667500"/>
            <a:ext cx="539751" cy="190500"/>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47429" y="670659"/>
            <a:ext cx="2582072"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Equivalent Fractions (1)</a:t>
            </a:r>
          </a:p>
        </p:txBody>
      </p:sp>
      <p:sp>
        <p:nvSpPr>
          <p:cNvPr id="19" name="Rectangle 18"/>
          <p:cNvSpPr/>
          <p:nvPr/>
        </p:nvSpPr>
        <p:spPr>
          <a:xfrm>
            <a:off x="3010341"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20" name="Straight Connector 19"/>
          <p:cNvCxnSpPr/>
          <p:nvPr/>
        </p:nvCxnSpPr>
        <p:spPr>
          <a:xfrm>
            <a:off x="301034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510163" y="5721736"/>
            <a:ext cx="2631923" cy="495423"/>
            <a:chOff x="4510163" y="5721736"/>
            <a:chExt cx="2631923" cy="495423"/>
          </a:xfrm>
        </p:grpSpPr>
        <p:grpSp>
          <p:nvGrpSpPr>
            <p:cNvPr id="35" name="Group 34"/>
            <p:cNvGrpSpPr/>
            <p:nvPr/>
          </p:nvGrpSpPr>
          <p:grpSpPr>
            <a:xfrm>
              <a:off x="4510163" y="5721736"/>
              <a:ext cx="123673" cy="492443"/>
              <a:chOff x="3364105" y="3358533"/>
              <a:chExt cx="123673" cy="492443"/>
            </a:xfrm>
          </p:grpSpPr>
          <p:sp>
            <p:nvSpPr>
              <p:cNvPr id="36" name="TextBox 35"/>
              <p:cNvSpPr txBox="1"/>
              <p:nvPr/>
            </p:nvSpPr>
            <p:spPr>
              <a:xfrm>
                <a:off x="3364105" y="3358533"/>
                <a:ext cx="123673" cy="492443"/>
              </a:xfrm>
              <a:prstGeom prst="rect">
                <a:avLst/>
              </a:prstGeom>
              <a:noFill/>
            </p:spPr>
            <p:txBody>
              <a:bodyPr wrap="square" lIns="0" tIns="0" rIns="0" bIns="0" rtlCol="0">
                <a:spAutoFit/>
              </a:bodyPr>
              <a:lstStyle/>
              <a:p>
                <a:pPr algn="ctr"/>
                <a:r>
                  <a:rPr lang="en-GB" sz="1600" dirty="0"/>
                  <a:t>1</a:t>
                </a:r>
              </a:p>
              <a:p>
                <a:pPr algn="ctr"/>
                <a:r>
                  <a:rPr lang="en-GB" sz="1600" dirty="0"/>
                  <a:t>2</a:t>
                </a:r>
              </a:p>
            </p:txBody>
          </p:sp>
          <p:cxnSp>
            <p:nvCxnSpPr>
              <p:cNvPr id="37" name="Straight Connector 36"/>
              <p:cNvCxnSpPr>
                <a:stCxn id="36" idx="1"/>
                <a:endCxn id="36" idx="3"/>
              </p:cNvCxnSpPr>
              <p:nvPr/>
            </p:nvCxnSpPr>
            <p:spPr>
              <a:xfrm>
                <a:off x="3364105" y="360475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18413" y="5724716"/>
              <a:ext cx="123673" cy="492443"/>
              <a:chOff x="3364105" y="3358533"/>
              <a:chExt cx="123673" cy="492443"/>
            </a:xfrm>
          </p:grpSpPr>
          <p:sp>
            <p:nvSpPr>
              <p:cNvPr id="39" name="TextBox 38"/>
              <p:cNvSpPr txBox="1"/>
              <p:nvPr/>
            </p:nvSpPr>
            <p:spPr>
              <a:xfrm>
                <a:off x="3364105" y="3358533"/>
                <a:ext cx="123673" cy="492443"/>
              </a:xfrm>
              <a:prstGeom prst="rect">
                <a:avLst/>
              </a:prstGeom>
              <a:noFill/>
            </p:spPr>
            <p:txBody>
              <a:bodyPr wrap="square" lIns="0" tIns="0" rIns="0" bIns="0" rtlCol="0">
                <a:spAutoFit/>
              </a:bodyPr>
              <a:lstStyle/>
              <a:p>
                <a:pPr algn="ctr"/>
                <a:r>
                  <a:rPr lang="en-GB" sz="1600" dirty="0"/>
                  <a:t>1</a:t>
                </a:r>
              </a:p>
              <a:p>
                <a:pPr algn="ctr"/>
                <a:r>
                  <a:rPr lang="en-GB" sz="1600" dirty="0"/>
                  <a:t>2</a:t>
                </a:r>
              </a:p>
            </p:txBody>
          </p:sp>
          <p:cxnSp>
            <p:nvCxnSpPr>
              <p:cNvPr id="40" name="Straight Connector 39"/>
              <p:cNvCxnSpPr>
                <a:stCxn id="39" idx="1"/>
                <a:endCxn id="39" idx="3"/>
              </p:cNvCxnSpPr>
              <p:nvPr/>
            </p:nvCxnSpPr>
            <p:spPr>
              <a:xfrm>
                <a:off x="3364105" y="3604755"/>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426027" y="5038421"/>
            <a:ext cx="1750849" cy="492444"/>
            <a:chOff x="3426027" y="5038421"/>
            <a:chExt cx="1750849" cy="492444"/>
          </a:xfrm>
        </p:grpSpPr>
        <p:grpSp>
          <p:nvGrpSpPr>
            <p:cNvPr id="34" name="Group 33"/>
            <p:cNvGrpSpPr/>
            <p:nvPr/>
          </p:nvGrpSpPr>
          <p:grpSpPr>
            <a:xfrm>
              <a:off x="3426027" y="5038422"/>
              <a:ext cx="214934" cy="492443"/>
              <a:chOff x="3638847" y="4425288"/>
              <a:chExt cx="214934" cy="492443"/>
            </a:xfrm>
          </p:grpSpPr>
          <p:sp>
            <p:nvSpPr>
              <p:cNvPr id="32" name="TextBox 31"/>
              <p:cNvSpPr txBox="1"/>
              <p:nvPr/>
            </p:nvSpPr>
            <p:spPr>
              <a:xfrm>
                <a:off x="3638847" y="4425288"/>
                <a:ext cx="214934" cy="492443"/>
              </a:xfrm>
              <a:prstGeom prst="rect">
                <a:avLst/>
              </a:prstGeom>
              <a:noFill/>
            </p:spPr>
            <p:txBody>
              <a:bodyPr wrap="square" lIns="0" tIns="0" rIns="0" bIns="0" rtlCol="0">
                <a:spAutoFit/>
              </a:bodyPr>
              <a:lstStyle/>
              <a:p>
                <a:pPr algn="ctr"/>
                <a:r>
                  <a:rPr lang="en-GB" sz="1600" dirty="0"/>
                  <a:t>1</a:t>
                </a:r>
              </a:p>
              <a:p>
                <a:pPr algn="ctr"/>
                <a:r>
                  <a:rPr lang="en-GB" sz="1600" dirty="0"/>
                  <a:t>10</a:t>
                </a:r>
              </a:p>
            </p:txBody>
          </p:sp>
          <p:cxnSp>
            <p:nvCxnSpPr>
              <p:cNvPr id="33" name="Straight Connector 32"/>
              <p:cNvCxnSpPr>
                <a:stCxn id="32" idx="1"/>
                <a:endCxn id="32" idx="3"/>
              </p:cNvCxnSpPr>
              <p:nvPr/>
            </p:nvCxnSpPr>
            <p:spPr>
              <a:xfrm>
                <a:off x="3638847" y="4671510"/>
                <a:ext cx="2149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937999" y="5038422"/>
              <a:ext cx="214934" cy="492443"/>
              <a:chOff x="3638847" y="4425288"/>
              <a:chExt cx="214934" cy="492443"/>
            </a:xfrm>
          </p:grpSpPr>
          <p:sp>
            <p:nvSpPr>
              <p:cNvPr id="43" name="TextBox 42"/>
              <p:cNvSpPr txBox="1"/>
              <p:nvPr/>
            </p:nvSpPr>
            <p:spPr>
              <a:xfrm>
                <a:off x="3638847" y="4425288"/>
                <a:ext cx="214934" cy="492443"/>
              </a:xfrm>
              <a:prstGeom prst="rect">
                <a:avLst/>
              </a:prstGeom>
              <a:noFill/>
            </p:spPr>
            <p:txBody>
              <a:bodyPr wrap="square" lIns="0" tIns="0" rIns="0" bIns="0" rtlCol="0">
                <a:spAutoFit/>
              </a:bodyPr>
              <a:lstStyle/>
              <a:p>
                <a:pPr algn="ctr"/>
                <a:r>
                  <a:rPr lang="en-GB" sz="1600" dirty="0"/>
                  <a:t>1</a:t>
                </a:r>
              </a:p>
              <a:p>
                <a:pPr algn="ctr"/>
                <a:r>
                  <a:rPr lang="en-GB" sz="1600" dirty="0"/>
                  <a:t>10</a:t>
                </a:r>
              </a:p>
            </p:txBody>
          </p:sp>
          <p:cxnSp>
            <p:nvCxnSpPr>
              <p:cNvPr id="44" name="Straight Connector 43"/>
              <p:cNvCxnSpPr>
                <a:stCxn id="43" idx="1"/>
                <a:endCxn id="43" idx="3"/>
              </p:cNvCxnSpPr>
              <p:nvPr/>
            </p:nvCxnSpPr>
            <p:spPr>
              <a:xfrm>
                <a:off x="3638847" y="4671510"/>
                <a:ext cx="2149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4449971" y="5038421"/>
              <a:ext cx="214934" cy="492443"/>
              <a:chOff x="3638847" y="4425288"/>
              <a:chExt cx="214934" cy="492443"/>
            </a:xfrm>
          </p:grpSpPr>
          <p:sp>
            <p:nvSpPr>
              <p:cNvPr id="46" name="TextBox 45"/>
              <p:cNvSpPr txBox="1"/>
              <p:nvPr/>
            </p:nvSpPr>
            <p:spPr>
              <a:xfrm>
                <a:off x="3638847" y="4425288"/>
                <a:ext cx="214934" cy="492443"/>
              </a:xfrm>
              <a:prstGeom prst="rect">
                <a:avLst/>
              </a:prstGeom>
              <a:noFill/>
            </p:spPr>
            <p:txBody>
              <a:bodyPr wrap="square" lIns="0" tIns="0" rIns="0" bIns="0" rtlCol="0">
                <a:spAutoFit/>
              </a:bodyPr>
              <a:lstStyle/>
              <a:p>
                <a:pPr algn="ctr"/>
                <a:r>
                  <a:rPr lang="en-GB" sz="1600" dirty="0"/>
                  <a:t>1</a:t>
                </a:r>
              </a:p>
              <a:p>
                <a:pPr algn="ctr"/>
                <a:r>
                  <a:rPr lang="en-GB" sz="1600" dirty="0"/>
                  <a:t>10</a:t>
                </a:r>
              </a:p>
            </p:txBody>
          </p:sp>
          <p:cxnSp>
            <p:nvCxnSpPr>
              <p:cNvPr id="47" name="Straight Connector 46"/>
              <p:cNvCxnSpPr>
                <a:stCxn id="46" idx="1"/>
                <a:endCxn id="46" idx="3"/>
              </p:cNvCxnSpPr>
              <p:nvPr/>
            </p:nvCxnSpPr>
            <p:spPr>
              <a:xfrm>
                <a:off x="3638847" y="4671510"/>
                <a:ext cx="2149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961942" y="5038421"/>
              <a:ext cx="214934" cy="492443"/>
              <a:chOff x="3638847" y="4425288"/>
              <a:chExt cx="214934" cy="492443"/>
            </a:xfrm>
          </p:grpSpPr>
          <p:sp>
            <p:nvSpPr>
              <p:cNvPr id="49" name="TextBox 48"/>
              <p:cNvSpPr txBox="1"/>
              <p:nvPr/>
            </p:nvSpPr>
            <p:spPr>
              <a:xfrm>
                <a:off x="3638847" y="4425288"/>
                <a:ext cx="214934" cy="492443"/>
              </a:xfrm>
              <a:prstGeom prst="rect">
                <a:avLst/>
              </a:prstGeom>
              <a:noFill/>
            </p:spPr>
            <p:txBody>
              <a:bodyPr wrap="square" lIns="0" tIns="0" rIns="0" bIns="0" rtlCol="0">
                <a:spAutoFit/>
              </a:bodyPr>
              <a:lstStyle/>
              <a:p>
                <a:pPr algn="ctr"/>
                <a:r>
                  <a:rPr lang="en-GB" sz="1600" dirty="0"/>
                  <a:t>1</a:t>
                </a:r>
              </a:p>
              <a:p>
                <a:pPr algn="ctr"/>
                <a:r>
                  <a:rPr lang="en-GB" sz="1600" dirty="0"/>
                  <a:t>10</a:t>
                </a:r>
              </a:p>
            </p:txBody>
          </p:sp>
          <p:cxnSp>
            <p:nvCxnSpPr>
              <p:cNvPr id="50" name="Straight Connector 49"/>
              <p:cNvCxnSpPr>
                <a:stCxn id="49" idx="1"/>
                <a:endCxn id="49" idx="3"/>
              </p:cNvCxnSpPr>
              <p:nvPr/>
            </p:nvCxnSpPr>
            <p:spPr>
              <a:xfrm>
                <a:off x="3638847" y="4671510"/>
                <a:ext cx="2149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p:cNvGrpSpPr/>
          <p:nvPr/>
        </p:nvGrpSpPr>
        <p:grpSpPr>
          <a:xfrm>
            <a:off x="4572000" y="3496237"/>
            <a:ext cx="3816350" cy="1243903"/>
            <a:chOff x="4572000" y="3496237"/>
            <a:chExt cx="3816350" cy="1243903"/>
          </a:xfrm>
        </p:grpSpPr>
        <mc:AlternateContent xmlns:mc="http://schemas.openxmlformats.org/markup-compatibility/2006" xmlns:a14="http://schemas.microsoft.com/office/drawing/2010/main">
          <mc:Choice Requires="a14">
            <p:sp>
              <p:nvSpPr>
                <p:cNvPr id="16" name="TextBox 15"/>
                <p:cNvSpPr txBox="1"/>
                <p:nvPr/>
              </p:nvSpPr>
              <p:spPr>
                <a:xfrm>
                  <a:off x="4572000" y="3496237"/>
                  <a:ext cx="3816350" cy="1243903"/>
                </a:xfrm>
                <a:prstGeom prst="rect">
                  <a:avLst/>
                </a:prstGeom>
                <a:solidFill>
                  <a:schemeClr val="bg1"/>
                </a:solidFill>
                <a:ln w="28575">
                  <a:solidFill>
                    <a:srgbClr val="00B050"/>
                  </a:solidFill>
                </a:ln>
              </p:spPr>
              <p:txBody>
                <a:bodyPr wrap="square" lIns="108000" tIns="108000" rIns="108000" bIns="108000" rtlCol="0">
                  <a:spAutoFit/>
                </a:bodyPr>
                <a:lstStyle/>
                <a:p>
                  <a:r>
                    <a:rPr lang="en-GB" dirty="0"/>
                    <a:t>Disagree because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b="0" i="0" smtClean="0">
                              <a:solidFill>
                                <a:schemeClr val="bg1"/>
                              </a:solidFill>
                            </a:rPr>
                            <m:t>4</m:t>
                          </m:r>
                        </m:num>
                        <m:den>
                          <m:r>
                            <m:rPr>
                              <m:nor/>
                            </m:rPr>
                            <a:rPr lang="en-GB" sz="1400" b="0" i="0" smtClean="0">
                              <a:solidFill>
                                <a:schemeClr val="bg1"/>
                              </a:solidFill>
                            </a:rPr>
                            <m:t>10</m:t>
                          </m:r>
                        </m:den>
                      </m:f>
                    </m:oMath>
                  </a14:m>
                  <a:r>
                    <a:rPr lang="en-GB" dirty="0"/>
                    <a:t> is less than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a:solidFill>
                                <a:schemeClr val="bg1"/>
                              </a:solidFill>
                            </a:rPr>
                            <m:t>1</m:t>
                          </m:r>
                        </m:num>
                        <m:den>
                          <m:r>
                            <m:rPr>
                              <m:nor/>
                            </m:rPr>
                            <a:rPr lang="en-GB" sz="1400" b="0" i="0" smtClean="0">
                              <a:solidFill>
                                <a:schemeClr val="bg1"/>
                              </a:solidFill>
                            </a:rPr>
                            <m:t>2</m:t>
                          </m:r>
                        </m:den>
                      </m:f>
                    </m:oMath>
                  </a14:m>
                  <a:r>
                    <a:rPr lang="en-GB" dirty="0"/>
                    <a:t> . We know this because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b="0" i="0" smtClean="0">
                              <a:solidFill>
                                <a:schemeClr val="bg1"/>
                              </a:solidFill>
                            </a:rPr>
                            <m:t>5</m:t>
                          </m:r>
                        </m:num>
                        <m:den>
                          <m:r>
                            <m:rPr>
                              <m:nor/>
                            </m:rPr>
                            <a:rPr lang="en-GB" sz="1400" b="0" i="0" smtClean="0">
                              <a:solidFill>
                                <a:schemeClr val="bg1"/>
                              </a:solidFill>
                            </a:rPr>
                            <m:t>10</m:t>
                          </m:r>
                        </m:den>
                      </m:f>
                    </m:oMath>
                  </a14:m>
                  <a:r>
                    <a:rPr lang="en-GB" dirty="0"/>
                    <a:t> is equivalent to </a:t>
                  </a:r>
                  <a14:m>
                    <m:oMath xmlns:m="http://schemas.openxmlformats.org/officeDocument/2006/math">
                      <m:f>
                        <m:fPr>
                          <m:ctrlPr>
                            <a:rPr lang="en-GB" sz="1400" i="1" smtClean="0">
                              <a:solidFill>
                                <a:schemeClr val="bg1"/>
                              </a:solidFill>
                              <a:latin typeface="Cambria Math" panose="02040503050406030204" pitchFamily="18" charset="0"/>
                            </a:rPr>
                          </m:ctrlPr>
                        </m:fPr>
                        <m:num>
                          <m:r>
                            <m:rPr>
                              <m:nor/>
                            </m:rPr>
                            <a:rPr lang="en-GB" sz="1400">
                              <a:solidFill>
                                <a:schemeClr val="bg1"/>
                              </a:solidFill>
                            </a:rPr>
                            <m:t>1</m:t>
                          </m:r>
                        </m:num>
                        <m:den>
                          <m:r>
                            <m:rPr>
                              <m:nor/>
                            </m:rPr>
                            <a:rPr lang="en-GB" sz="1400">
                              <a:solidFill>
                                <a:schemeClr val="bg1"/>
                              </a:solidFill>
                            </a:rPr>
                            <m:t>2</m:t>
                          </m:r>
                        </m:den>
                      </m:f>
                    </m:oMath>
                  </a14:m>
                  <a:r>
                    <a:rPr lang="en-GB" dirty="0"/>
                    <a:t> .</a:t>
                  </a:r>
                  <a:endParaRPr lang="en-GB"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572000" y="3496237"/>
                  <a:ext cx="3816350" cy="1243903"/>
                </a:xfrm>
                <a:prstGeom prst="rect">
                  <a:avLst/>
                </a:prstGeom>
                <a:blipFill>
                  <a:blip r:embed="rId5"/>
                  <a:stretch>
                    <a:fillRect l="-634"/>
                  </a:stretch>
                </a:blipFill>
                <a:ln w="28575">
                  <a:solidFill>
                    <a:srgbClr val="00B050"/>
                  </a:solidFill>
                </a:ln>
              </p:spPr>
              <p:txBody>
                <a:bodyPr/>
                <a:lstStyle/>
                <a:p>
                  <a:r>
                    <a:rPr lang="en-GB">
                      <a:noFill/>
                    </a:rPr>
                    <a:t> </a:t>
                  </a:r>
                </a:p>
              </p:txBody>
            </p:sp>
          </mc:Fallback>
        </mc:AlternateContent>
        <p:grpSp>
          <p:nvGrpSpPr>
            <p:cNvPr id="30" name="Group 29"/>
            <p:cNvGrpSpPr/>
            <p:nvPr/>
          </p:nvGrpSpPr>
          <p:grpSpPr>
            <a:xfrm>
              <a:off x="7914950" y="3594289"/>
              <a:ext cx="123673" cy="430887"/>
              <a:chOff x="3364105" y="3358533"/>
              <a:chExt cx="123673" cy="430887"/>
            </a:xfrm>
          </p:grpSpPr>
          <p:sp>
            <p:nvSpPr>
              <p:cNvPr id="22" name="TextBox 21"/>
              <p:cNvSpPr txBox="1"/>
              <p:nvPr/>
            </p:nvSpPr>
            <p:spPr>
              <a:xfrm>
                <a:off x="3364105" y="3358533"/>
                <a:ext cx="123673" cy="430887"/>
              </a:xfrm>
              <a:prstGeom prst="rect">
                <a:avLst/>
              </a:prstGeom>
              <a:noFill/>
            </p:spPr>
            <p:txBody>
              <a:bodyPr wrap="square" lIns="0" tIns="0" rIns="0" bIns="0" rtlCol="0">
                <a:spAutoFit/>
              </a:bodyPr>
              <a:lstStyle/>
              <a:p>
                <a:pPr algn="ctr"/>
                <a:r>
                  <a:rPr lang="en-GB" sz="1400" dirty="0"/>
                  <a:t>1</a:t>
                </a:r>
              </a:p>
              <a:p>
                <a:pPr algn="ctr"/>
                <a:r>
                  <a:rPr lang="en-GB" sz="1400" dirty="0"/>
                  <a:t>2</a:t>
                </a:r>
              </a:p>
            </p:txBody>
          </p:sp>
          <p:cxnSp>
            <p:nvCxnSpPr>
              <p:cNvPr id="23" name="Straight Connector 22"/>
              <p:cNvCxnSpPr>
                <a:stCxn id="22" idx="1"/>
                <a:endCxn id="22" idx="3"/>
              </p:cNvCxnSpPr>
              <p:nvPr/>
            </p:nvCxnSpPr>
            <p:spPr>
              <a:xfrm>
                <a:off x="3364105" y="35739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451802" y="3594290"/>
              <a:ext cx="216812" cy="430887"/>
            </a:xfrm>
            <a:prstGeom prst="rect">
              <a:avLst/>
            </a:prstGeom>
            <a:noFill/>
          </p:spPr>
          <p:txBody>
            <a:bodyPr wrap="square" lIns="0" tIns="0" rIns="0" bIns="0" rtlCol="0">
              <a:spAutoFit/>
            </a:bodyPr>
            <a:lstStyle/>
            <a:p>
              <a:pPr algn="ctr"/>
              <a:r>
                <a:rPr lang="en-GB" sz="1400" dirty="0"/>
                <a:t>4</a:t>
              </a:r>
            </a:p>
            <a:p>
              <a:pPr algn="ctr"/>
              <a:r>
                <a:rPr lang="en-GB" sz="1400" dirty="0"/>
                <a:t>10</a:t>
              </a:r>
            </a:p>
          </p:txBody>
        </p:sp>
        <p:cxnSp>
          <p:nvCxnSpPr>
            <p:cNvPr id="26" name="Straight Connector 25"/>
            <p:cNvCxnSpPr>
              <a:stCxn id="25" idx="1"/>
              <a:endCxn id="25" idx="3"/>
            </p:cNvCxnSpPr>
            <p:nvPr/>
          </p:nvCxnSpPr>
          <p:spPr>
            <a:xfrm>
              <a:off x="6451802" y="3809734"/>
              <a:ext cx="2168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66432" y="3928911"/>
              <a:ext cx="214934" cy="430887"/>
            </a:xfrm>
            <a:prstGeom prst="rect">
              <a:avLst/>
            </a:prstGeom>
            <a:noFill/>
          </p:spPr>
          <p:txBody>
            <a:bodyPr wrap="square" lIns="0" tIns="0" rIns="0" bIns="0" rtlCol="0">
              <a:spAutoFit/>
            </a:bodyPr>
            <a:lstStyle/>
            <a:p>
              <a:pPr algn="ctr"/>
              <a:r>
                <a:rPr lang="en-GB" sz="1400" dirty="0"/>
                <a:t>5</a:t>
              </a:r>
            </a:p>
            <a:p>
              <a:pPr algn="ctr"/>
              <a:r>
                <a:rPr lang="en-GB" sz="1400" dirty="0"/>
                <a:t>10</a:t>
              </a:r>
            </a:p>
          </p:txBody>
        </p:sp>
        <p:cxnSp>
          <p:nvCxnSpPr>
            <p:cNvPr id="29" name="Straight Connector 28"/>
            <p:cNvCxnSpPr>
              <a:stCxn id="28" idx="1"/>
              <a:endCxn id="28" idx="3"/>
            </p:cNvCxnSpPr>
            <p:nvPr/>
          </p:nvCxnSpPr>
          <p:spPr>
            <a:xfrm>
              <a:off x="6966432" y="4144355"/>
              <a:ext cx="2149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6073450" y="4279273"/>
              <a:ext cx="123673" cy="430887"/>
              <a:chOff x="3364105" y="3358533"/>
              <a:chExt cx="123673" cy="430887"/>
            </a:xfrm>
          </p:grpSpPr>
          <p:sp>
            <p:nvSpPr>
              <p:cNvPr id="57" name="TextBox 56"/>
              <p:cNvSpPr txBox="1"/>
              <p:nvPr/>
            </p:nvSpPr>
            <p:spPr>
              <a:xfrm>
                <a:off x="3364105" y="3358533"/>
                <a:ext cx="123673" cy="430887"/>
              </a:xfrm>
              <a:prstGeom prst="rect">
                <a:avLst/>
              </a:prstGeom>
              <a:noFill/>
            </p:spPr>
            <p:txBody>
              <a:bodyPr wrap="square" lIns="0" tIns="0" rIns="0" bIns="0" rtlCol="0">
                <a:spAutoFit/>
              </a:bodyPr>
              <a:lstStyle/>
              <a:p>
                <a:pPr algn="ctr"/>
                <a:r>
                  <a:rPr lang="en-GB" sz="1400" dirty="0"/>
                  <a:t>1</a:t>
                </a:r>
              </a:p>
              <a:p>
                <a:pPr algn="ctr"/>
                <a:r>
                  <a:rPr lang="en-GB" sz="1400" dirty="0"/>
                  <a:t>2</a:t>
                </a:r>
              </a:p>
            </p:txBody>
          </p:sp>
          <p:cxnSp>
            <p:nvCxnSpPr>
              <p:cNvPr id="58" name="Straight Connector 57"/>
              <p:cNvCxnSpPr>
                <a:stCxn id="57" idx="1"/>
                <a:endCxn id="57" idx="3"/>
              </p:cNvCxnSpPr>
              <p:nvPr/>
            </p:nvCxnSpPr>
            <p:spPr>
              <a:xfrm>
                <a:off x="3364105" y="3573977"/>
                <a:ext cx="12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424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25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892</TotalTime>
  <Words>930</Words>
  <Application>Microsoft Office PowerPoint</Application>
  <PresentationFormat>On-screen Show (4:3)</PresentationFormat>
  <Paragraphs>368</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Cambria Math</vt:lpstr>
      <vt:lpstr>Tuffy</vt:lpstr>
      <vt:lpstr>Calibri</vt:lpstr>
      <vt:lpstr>Twinkl</vt:lpstr>
      <vt:lpstr>Tuffy-TTF</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Hall</dc:creator>
  <cp:lastModifiedBy>Maurice Stubbs</cp:lastModifiedBy>
  <cp:revision>53</cp:revision>
  <dcterms:created xsi:type="dcterms:W3CDTF">2020-01-08T09:30:25Z</dcterms:created>
  <dcterms:modified xsi:type="dcterms:W3CDTF">2020-03-07T09:30:42Z</dcterms:modified>
</cp:coreProperties>
</file>