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98" r:id="rId7"/>
    <p:sldId id="404" r:id="rId8"/>
    <p:sldId id="403" r:id="rId9"/>
    <p:sldId id="392" r:id="rId10"/>
    <p:sldId id="394" r:id="rId11"/>
    <p:sldId id="371" r:id="rId12"/>
    <p:sldId id="395" r:id="rId13"/>
    <p:sldId id="360" r:id="rId14"/>
    <p:sldId id="396" r:id="rId15"/>
    <p:sldId id="314" r:id="rId16"/>
    <p:sldId id="39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3FBF8D-6A0D-4180-8BD0-26FAB905E952}" v="33" dt="2020-01-31T13:59:12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98"/>
  </p:normalViewPr>
  <p:slideViewPr>
    <p:cSldViewPr snapToGrid="0">
      <p:cViewPr varScale="1">
        <p:scale>
          <a:sx n="60" d="100"/>
          <a:sy n="60" d="100"/>
        </p:scale>
        <p:origin x="13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4: Substitution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calculations using the values below.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= 10 and        = 0.25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EDBFEEF-8CED-3F44-8654-F811E2327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9603"/>
              </p:ext>
            </p:extLst>
          </p:nvPr>
        </p:nvGraphicFramePr>
        <p:xfrm>
          <a:off x="2745180" y="2494781"/>
          <a:ext cx="3628655" cy="2730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410">
                  <a:extLst>
                    <a:ext uri="{9D8B030D-6E8A-4147-A177-3AD203B41FA5}">
                      <a16:colId xmlns:a16="http://schemas.microsoft.com/office/drawing/2014/main" val="3093793482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3530930510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4273412060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3692802715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1387608571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2455132942"/>
                    </a:ext>
                  </a:extLst>
                </a:gridCol>
              </a:tblGrid>
              <a:tr h="1076881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253647"/>
                  </a:ext>
                </a:extLst>
              </a:tr>
              <a:tr h="82674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797406"/>
                  </a:ext>
                </a:extLst>
              </a:tr>
              <a:tr h="82674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092752"/>
                  </a:ext>
                </a:extLst>
              </a:tr>
            </a:tbl>
          </a:graphicData>
        </a:graphic>
      </p:graphicFrame>
      <p:sp>
        <p:nvSpPr>
          <p:cNvPr id="12" name="Diamond 11">
            <a:extLst>
              <a:ext uri="{FF2B5EF4-FFF2-40B4-BE49-F238E27FC236}">
                <a16:creationId xmlns:a16="http://schemas.microsoft.com/office/drawing/2014/main" id="{63F9F3D1-A5AC-0940-8377-ED409B95574C}"/>
              </a:ext>
            </a:extLst>
          </p:cNvPr>
          <p:cNvSpPr/>
          <p:nvPr/>
        </p:nvSpPr>
        <p:spPr>
          <a:xfrm>
            <a:off x="3422749" y="2825181"/>
            <a:ext cx="465567" cy="463016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E34722BF-54F9-F547-9C05-C60345465DFA}"/>
              </a:ext>
            </a:extLst>
          </p:cNvPr>
          <p:cNvSpPr/>
          <p:nvPr/>
        </p:nvSpPr>
        <p:spPr>
          <a:xfrm>
            <a:off x="4553130" y="2829065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84345059-5952-FC4B-8F8D-DD9DE03A7D7B}"/>
              </a:ext>
            </a:extLst>
          </p:cNvPr>
          <p:cNvSpPr/>
          <p:nvPr/>
        </p:nvSpPr>
        <p:spPr>
          <a:xfrm>
            <a:off x="5803570" y="2825181"/>
            <a:ext cx="465567" cy="463016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D01C9D3F-E05B-4848-BF10-15372D9096B0}"/>
              </a:ext>
            </a:extLst>
          </p:cNvPr>
          <p:cNvSpPr/>
          <p:nvPr/>
        </p:nvSpPr>
        <p:spPr>
          <a:xfrm>
            <a:off x="3416372" y="3699202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05784075-34B2-D94A-9724-320EB6177EAC}"/>
              </a:ext>
            </a:extLst>
          </p:cNvPr>
          <p:cNvSpPr/>
          <p:nvPr/>
        </p:nvSpPr>
        <p:spPr>
          <a:xfrm>
            <a:off x="4559507" y="4539069"/>
            <a:ext cx="465567" cy="463016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4735859B-EE55-5348-B5C9-6E53131E00C7}"/>
              </a:ext>
            </a:extLst>
          </p:cNvPr>
          <p:cNvSpPr/>
          <p:nvPr/>
        </p:nvSpPr>
        <p:spPr>
          <a:xfrm>
            <a:off x="4553130" y="3694960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BA88F909-42C5-6247-B5D5-A0BA2BE776CC}"/>
              </a:ext>
            </a:extLst>
          </p:cNvPr>
          <p:cNvSpPr/>
          <p:nvPr/>
        </p:nvSpPr>
        <p:spPr>
          <a:xfrm>
            <a:off x="5807018" y="3694960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A47A05D2-5731-074A-9DB6-CAD3EB9CB89E}"/>
              </a:ext>
            </a:extLst>
          </p:cNvPr>
          <p:cNvSpPr/>
          <p:nvPr/>
        </p:nvSpPr>
        <p:spPr>
          <a:xfrm>
            <a:off x="3416372" y="4530141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920034FC-CC5C-FB4B-B56A-8EF8B005D8CC}"/>
              </a:ext>
            </a:extLst>
          </p:cNvPr>
          <p:cNvSpPr/>
          <p:nvPr/>
        </p:nvSpPr>
        <p:spPr>
          <a:xfrm>
            <a:off x="5803570" y="4542648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4B3FC7ED-9425-4372-B337-5005310E211A}"/>
              </a:ext>
            </a:extLst>
          </p:cNvPr>
          <p:cNvSpPr/>
          <p:nvPr/>
        </p:nvSpPr>
        <p:spPr>
          <a:xfrm>
            <a:off x="4786195" y="1353790"/>
            <a:ext cx="465567" cy="463016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DACE888C-36B2-413B-8F12-D87A5755DB68}"/>
              </a:ext>
            </a:extLst>
          </p:cNvPr>
          <p:cNvSpPr/>
          <p:nvPr/>
        </p:nvSpPr>
        <p:spPr>
          <a:xfrm>
            <a:off x="3156710" y="1344862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calculations using the values below.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= 10 and        = 0.25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= 2.75; B = 30; C = 19.75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EDBFEEF-8CED-3F44-8654-F811E23270F6}"/>
              </a:ext>
            </a:extLst>
          </p:cNvPr>
          <p:cNvGraphicFramePr>
            <a:graphicFrameLocks noGrp="1"/>
          </p:cNvGraphicFramePr>
          <p:nvPr/>
        </p:nvGraphicFramePr>
        <p:xfrm>
          <a:off x="2745180" y="2494781"/>
          <a:ext cx="3628655" cy="2730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410">
                  <a:extLst>
                    <a:ext uri="{9D8B030D-6E8A-4147-A177-3AD203B41FA5}">
                      <a16:colId xmlns:a16="http://schemas.microsoft.com/office/drawing/2014/main" val="3093793482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3530930510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4273412060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3692802715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1387608571"/>
                    </a:ext>
                  </a:extLst>
                </a:gridCol>
                <a:gridCol w="613249">
                  <a:extLst>
                    <a:ext uri="{9D8B030D-6E8A-4147-A177-3AD203B41FA5}">
                      <a16:colId xmlns:a16="http://schemas.microsoft.com/office/drawing/2014/main" val="2455132942"/>
                    </a:ext>
                  </a:extLst>
                </a:gridCol>
              </a:tblGrid>
              <a:tr h="1076881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253647"/>
                  </a:ext>
                </a:extLst>
              </a:tr>
              <a:tr h="82674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797406"/>
                  </a:ext>
                </a:extLst>
              </a:tr>
              <a:tr h="82674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092752"/>
                  </a:ext>
                </a:extLst>
              </a:tr>
            </a:tbl>
          </a:graphicData>
        </a:graphic>
      </p:graphicFrame>
      <p:sp>
        <p:nvSpPr>
          <p:cNvPr id="12" name="Diamond 11">
            <a:extLst>
              <a:ext uri="{FF2B5EF4-FFF2-40B4-BE49-F238E27FC236}">
                <a16:creationId xmlns:a16="http://schemas.microsoft.com/office/drawing/2014/main" id="{63F9F3D1-A5AC-0940-8377-ED409B95574C}"/>
              </a:ext>
            </a:extLst>
          </p:cNvPr>
          <p:cNvSpPr/>
          <p:nvPr/>
        </p:nvSpPr>
        <p:spPr>
          <a:xfrm>
            <a:off x="3422749" y="2825181"/>
            <a:ext cx="465567" cy="463016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E34722BF-54F9-F547-9C05-C60345465DFA}"/>
              </a:ext>
            </a:extLst>
          </p:cNvPr>
          <p:cNvSpPr/>
          <p:nvPr/>
        </p:nvSpPr>
        <p:spPr>
          <a:xfrm>
            <a:off x="4553130" y="2829065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84345059-5952-FC4B-8F8D-DD9DE03A7D7B}"/>
              </a:ext>
            </a:extLst>
          </p:cNvPr>
          <p:cNvSpPr/>
          <p:nvPr/>
        </p:nvSpPr>
        <p:spPr>
          <a:xfrm>
            <a:off x="5803570" y="2825181"/>
            <a:ext cx="465567" cy="463016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D01C9D3F-E05B-4848-BF10-15372D9096B0}"/>
              </a:ext>
            </a:extLst>
          </p:cNvPr>
          <p:cNvSpPr/>
          <p:nvPr/>
        </p:nvSpPr>
        <p:spPr>
          <a:xfrm>
            <a:off x="3416372" y="3699202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05784075-34B2-D94A-9724-320EB6177EAC}"/>
              </a:ext>
            </a:extLst>
          </p:cNvPr>
          <p:cNvSpPr/>
          <p:nvPr/>
        </p:nvSpPr>
        <p:spPr>
          <a:xfrm>
            <a:off x="4559507" y="4539069"/>
            <a:ext cx="465567" cy="463016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4735859B-EE55-5348-B5C9-6E53131E00C7}"/>
              </a:ext>
            </a:extLst>
          </p:cNvPr>
          <p:cNvSpPr/>
          <p:nvPr/>
        </p:nvSpPr>
        <p:spPr>
          <a:xfrm>
            <a:off x="4553130" y="3694960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BA88F909-42C5-6247-B5D5-A0BA2BE776CC}"/>
              </a:ext>
            </a:extLst>
          </p:cNvPr>
          <p:cNvSpPr/>
          <p:nvPr/>
        </p:nvSpPr>
        <p:spPr>
          <a:xfrm>
            <a:off x="5807018" y="3694960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A47A05D2-5731-074A-9DB6-CAD3EB9CB89E}"/>
              </a:ext>
            </a:extLst>
          </p:cNvPr>
          <p:cNvSpPr/>
          <p:nvPr/>
        </p:nvSpPr>
        <p:spPr>
          <a:xfrm>
            <a:off x="3416372" y="4530141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920034FC-CC5C-FB4B-B56A-8EF8B005D8CC}"/>
              </a:ext>
            </a:extLst>
          </p:cNvPr>
          <p:cNvSpPr/>
          <p:nvPr/>
        </p:nvSpPr>
        <p:spPr>
          <a:xfrm>
            <a:off x="5803570" y="4542648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4B3FC7ED-9425-4372-B337-5005310E211A}"/>
              </a:ext>
            </a:extLst>
          </p:cNvPr>
          <p:cNvSpPr/>
          <p:nvPr/>
        </p:nvSpPr>
        <p:spPr>
          <a:xfrm>
            <a:off x="4786195" y="1353790"/>
            <a:ext cx="465567" cy="463016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Heart 23">
            <a:extLst>
              <a:ext uri="{FF2B5EF4-FFF2-40B4-BE49-F238E27FC236}">
                <a16:creationId xmlns:a16="http://schemas.microsoft.com/office/drawing/2014/main" id="{DACE888C-36B2-413B-8F12-D87A5755DB68}"/>
              </a:ext>
            </a:extLst>
          </p:cNvPr>
          <p:cNvSpPr/>
          <p:nvPr/>
        </p:nvSpPr>
        <p:spPr>
          <a:xfrm>
            <a:off x="3156710" y="1344862"/>
            <a:ext cx="471944" cy="471944"/>
          </a:xfrm>
          <a:prstGeom prst="hear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428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equation below to work out the value of 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= 3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+ 7</a:t>
            </a:r>
          </a:p>
          <a:p>
            <a:pPr algn="ctr"/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= 3 + 5 x </a:t>
            </a:r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A470B1B-6574-4826-B155-EF56800C8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730954"/>
              </p:ext>
            </p:extLst>
          </p:nvPr>
        </p:nvGraphicFramePr>
        <p:xfrm>
          <a:off x="5766701" y="2774947"/>
          <a:ext cx="360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299577709"/>
                    </a:ext>
                  </a:extLst>
                </a:gridCol>
              </a:tblGrid>
              <a:tr h="2988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984361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5190079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0CDEFD7-AA63-4E4A-939B-448B58A35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768845"/>
              </p:ext>
            </p:extLst>
          </p:nvPr>
        </p:nvGraphicFramePr>
        <p:xfrm>
          <a:off x="2571177" y="4358391"/>
          <a:ext cx="1720334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6167">
                  <a:extLst>
                    <a:ext uri="{9D8B030D-6E8A-4147-A177-3AD203B41FA5}">
                      <a16:colId xmlns:a16="http://schemas.microsoft.com/office/drawing/2014/main" val="2502880545"/>
                    </a:ext>
                  </a:extLst>
                </a:gridCol>
                <a:gridCol w="536167">
                  <a:extLst>
                    <a:ext uri="{9D8B030D-6E8A-4147-A177-3AD203B41FA5}">
                      <a16:colId xmlns:a16="http://schemas.microsoft.com/office/drawing/2014/main" val="152514136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112314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endParaRPr lang="en-GB" sz="36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=</a:t>
                      </a:r>
                      <a:endParaRPr lang="en-GB" sz="2800" b="1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39761"/>
                  </a:ext>
                </a:extLst>
              </a:tr>
            </a:tbl>
          </a:graphicData>
        </a:graphic>
      </p:graphicFrame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D55CA762-F578-4E67-A532-68215B72B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71635"/>
              </p:ext>
            </p:extLst>
          </p:nvPr>
        </p:nvGraphicFramePr>
        <p:xfrm>
          <a:off x="4981667" y="4358391"/>
          <a:ext cx="1720334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6167">
                  <a:extLst>
                    <a:ext uri="{9D8B030D-6E8A-4147-A177-3AD203B41FA5}">
                      <a16:colId xmlns:a16="http://schemas.microsoft.com/office/drawing/2014/main" val="2502880545"/>
                    </a:ext>
                  </a:extLst>
                </a:gridCol>
                <a:gridCol w="536167">
                  <a:extLst>
                    <a:ext uri="{9D8B030D-6E8A-4147-A177-3AD203B41FA5}">
                      <a16:colId xmlns:a16="http://schemas.microsoft.com/office/drawing/2014/main" val="152514136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112314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</a:t>
                      </a:r>
                      <a:endParaRPr lang="en-GB" sz="36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=</a:t>
                      </a:r>
                      <a:endParaRPr lang="en-GB" sz="2800" b="1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39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equation below to work out the value of 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= 3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+ 7</a:t>
            </a:r>
          </a:p>
          <a:p>
            <a:pPr algn="ctr"/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= 3 + 5 x </a:t>
            </a:r>
            <a:endParaRPr lang="en-GB" sz="48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0CDEFD7-AA63-4E4A-939B-448B58A35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650799"/>
              </p:ext>
            </p:extLst>
          </p:nvPr>
        </p:nvGraphicFramePr>
        <p:xfrm>
          <a:off x="2571177" y="4358391"/>
          <a:ext cx="1720334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6167">
                  <a:extLst>
                    <a:ext uri="{9D8B030D-6E8A-4147-A177-3AD203B41FA5}">
                      <a16:colId xmlns:a16="http://schemas.microsoft.com/office/drawing/2014/main" val="2502880545"/>
                    </a:ext>
                  </a:extLst>
                </a:gridCol>
                <a:gridCol w="536167">
                  <a:extLst>
                    <a:ext uri="{9D8B030D-6E8A-4147-A177-3AD203B41FA5}">
                      <a16:colId xmlns:a16="http://schemas.microsoft.com/office/drawing/2014/main" val="152514136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112314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endParaRPr lang="en-GB" sz="36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=</a:t>
                      </a:r>
                      <a:endParaRPr lang="en-GB" sz="2800" b="1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23.5</a:t>
                      </a:r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39761"/>
                  </a:ext>
                </a:extLst>
              </a:tr>
            </a:tbl>
          </a:graphicData>
        </a:graphic>
      </p:graphicFrame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D55CA762-F578-4E67-A532-68215B72B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90060"/>
              </p:ext>
            </p:extLst>
          </p:nvPr>
        </p:nvGraphicFramePr>
        <p:xfrm>
          <a:off x="4981667" y="4358391"/>
          <a:ext cx="1720334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6167">
                  <a:extLst>
                    <a:ext uri="{9D8B030D-6E8A-4147-A177-3AD203B41FA5}">
                      <a16:colId xmlns:a16="http://schemas.microsoft.com/office/drawing/2014/main" val="2502880545"/>
                    </a:ext>
                  </a:extLst>
                </a:gridCol>
                <a:gridCol w="536167">
                  <a:extLst>
                    <a:ext uri="{9D8B030D-6E8A-4147-A177-3AD203B41FA5}">
                      <a16:colId xmlns:a16="http://schemas.microsoft.com/office/drawing/2014/main" val="152514136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9112314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</a:t>
                      </a:r>
                      <a:endParaRPr lang="en-GB" sz="36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=</a:t>
                      </a:r>
                      <a:endParaRPr lang="en-GB" sz="2800" b="1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5.5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3976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CC7D37D-1F54-487C-AB53-21D72CE28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330361"/>
              </p:ext>
            </p:extLst>
          </p:nvPr>
        </p:nvGraphicFramePr>
        <p:xfrm>
          <a:off x="5766701" y="2774947"/>
          <a:ext cx="360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299577709"/>
                    </a:ext>
                  </a:extLst>
                </a:gridCol>
              </a:tblGrid>
              <a:tr h="2988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984361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5190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06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Write the output expression, using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for the input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for the function machine below.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     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0B8414D-B126-432B-9C47-46D72255604E}"/>
              </a:ext>
            </a:extLst>
          </p:cNvPr>
          <p:cNvSpPr/>
          <p:nvPr/>
        </p:nvSpPr>
        <p:spPr>
          <a:xfrm>
            <a:off x="1176950" y="2869948"/>
            <a:ext cx="1702052" cy="559051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INPUT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E41F62-8F42-4EF5-8B15-8C8EB3A2BF33}"/>
              </a:ext>
            </a:extLst>
          </p:cNvPr>
          <p:cNvSpPr/>
          <p:nvPr/>
        </p:nvSpPr>
        <p:spPr>
          <a:xfrm>
            <a:off x="6453271" y="2869948"/>
            <a:ext cx="1702052" cy="559051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OUTPUT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965BC3-CE7A-411C-A109-1C1D79B47AA4}"/>
              </a:ext>
            </a:extLst>
          </p:cNvPr>
          <p:cNvSpPr/>
          <p:nvPr/>
        </p:nvSpPr>
        <p:spPr>
          <a:xfrm>
            <a:off x="4208937" y="2692273"/>
            <a:ext cx="914400" cy="9144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÷ 4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DE7B0C-7E04-4186-8CC1-5D2490BC70DE}"/>
              </a:ext>
            </a:extLst>
          </p:cNvPr>
          <p:cNvCxnSpPr>
            <a:stCxn id="3" idx="3"/>
            <a:endCxn id="4" idx="1"/>
          </p:cNvCxnSpPr>
          <p:nvPr/>
        </p:nvCxnSpPr>
        <p:spPr>
          <a:xfrm flipV="1">
            <a:off x="2879002" y="3149473"/>
            <a:ext cx="1329935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BF2D3D-0ED6-41F7-B696-0519094F0C03}"/>
              </a:ext>
            </a:extLst>
          </p:cNvPr>
          <p:cNvCxnSpPr>
            <a:cxnSpLocks/>
            <a:stCxn id="4" idx="3"/>
            <a:endCxn id="14" idx="1"/>
          </p:cNvCxnSpPr>
          <p:nvPr/>
        </p:nvCxnSpPr>
        <p:spPr>
          <a:xfrm>
            <a:off x="5123337" y="3149473"/>
            <a:ext cx="1329934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Write the output expression, using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for the input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for the function machine below.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Output =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÷ 4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     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07296D-DAF1-4354-9BE9-33088BC8C9EA}"/>
              </a:ext>
            </a:extLst>
          </p:cNvPr>
          <p:cNvSpPr/>
          <p:nvPr/>
        </p:nvSpPr>
        <p:spPr>
          <a:xfrm>
            <a:off x="1176950" y="2869948"/>
            <a:ext cx="1702052" cy="559051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INPUT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A54879-5F21-4503-9C5A-43DEAE3B12D0}"/>
              </a:ext>
            </a:extLst>
          </p:cNvPr>
          <p:cNvSpPr/>
          <p:nvPr/>
        </p:nvSpPr>
        <p:spPr>
          <a:xfrm>
            <a:off x="6453271" y="2869948"/>
            <a:ext cx="1702052" cy="559051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OUTPUT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3DD2F0-DEDB-40A6-8E5B-36BB059FF388}"/>
              </a:ext>
            </a:extLst>
          </p:cNvPr>
          <p:cNvSpPr/>
          <p:nvPr/>
        </p:nvSpPr>
        <p:spPr>
          <a:xfrm>
            <a:off x="4208937" y="2692273"/>
            <a:ext cx="914400" cy="9144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÷ 4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A3A2A83-3E4E-483E-A22D-628E890A7B3F}"/>
              </a:ext>
            </a:extLst>
          </p:cNvPr>
          <p:cNvCxnSpPr>
            <a:stCxn id="11" idx="3"/>
            <a:endCxn id="13" idx="1"/>
          </p:cNvCxnSpPr>
          <p:nvPr/>
        </p:nvCxnSpPr>
        <p:spPr>
          <a:xfrm flipV="1">
            <a:off x="2879002" y="3149473"/>
            <a:ext cx="1329935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D935EFA-E7D0-47D8-AF84-3A203BD79247}"/>
              </a:ext>
            </a:extLst>
          </p:cNvPr>
          <p:cNvCxnSpPr>
            <a:cxnSpLocks/>
            <a:stCxn id="13" idx="3"/>
            <a:endCxn id="12" idx="1"/>
          </p:cNvCxnSpPr>
          <p:nvPr/>
        </p:nvCxnSpPr>
        <p:spPr>
          <a:xfrm>
            <a:off x="5123337" y="3149473"/>
            <a:ext cx="1329934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638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E22AC7-67B8-4367-B5F7-37372FBC1A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5399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940FBC56-AE47-4562-A2DF-A9E5944F2082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children’s calculations to their correct answers if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5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3.5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B46820C-5C71-4883-B31B-517B9B95D342}"/>
              </a:ext>
            </a:extLst>
          </p:cNvPr>
          <p:cNvGrpSpPr/>
          <p:nvPr/>
        </p:nvGrpSpPr>
        <p:grpSpPr>
          <a:xfrm>
            <a:off x="2241959" y="1991720"/>
            <a:ext cx="5002915" cy="3064200"/>
            <a:chOff x="1326555" y="1991720"/>
            <a:chExt cx="5002915" cy="30642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91944CE-D868-4FE3-B77A-392CB076C450}"/>
                </a:ext>
              </a:extLst>
            </p:cNvPr>
            <p:cNvGrpSpPr/>
            <p:nvPr/>
          </p:nvGrpSpPr>
          <p:grpSpPr>
            <a:xfrm>
              <a:off x="5642467" y="1991720"/>
              <a:ext cx="687003" cy="2899024"/>
              <a:chOff x="8159323" y="1933621"/>
              <a:chExt cx="687003" cy="2899024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0D6E9AF-2220-4265-9E8A-BC00587729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59323" y="1933621"/>
                <a:ext cx="687003" cy="687003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30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E09C6FE-00F8-4E5B-8A84-16BFADD220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59323" y="3039632"/>
                <a:ext cx="687003" cy="687003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17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376FBB1-592A-47FE-A44E-E8AD92EEA9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59323" y="4145642"/>
                <a:ext cx="687003" cy="687003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35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08063EF-E80C-49E7-8A9D-6F79F8FE7EA8}"/>
                </a:ext>
              </a:extLst>
            </p:cNvPr>
            <p:cNvGrpSpPr/>
            <p:nvPr/>
          </p:nvGrpSpPr>
          <p:grpSpPr>
            <a:xfrm>
              <a:off x="1326555" y="2068380"/>
              <a:ext cx="2777320" cy="2987540"/>
              <a:chOff x="1326555" y="2068380"/>
              <a:chExt cx="2777320" cy="2987540"/>
            </a:xfrm>
          </p:grpSpPr>
          <p:sp>
            <p:nvSpPr>
              <p:cNvPr id="25" name="Rounded Rectangular Callout 11">
                <a:extLst>
                  <a:ext uri="{FF2B5EF4-FFF2-40B4-BE49-F238E27FC236}">
                    <a16:creationId xmlns:a16="http://schemas.microsoft.com/office/drawing/2014/main" id="{C876CAD2-D020-4AD3-BDAD-877E4094C979}"/>
                  </a:ext>
                </a:extLst>
              </p:cNvPr>
              <p:cNvSpPr/>
              <p:nvPr/>
            </p:nvSpPr>
            <p:spPr>
              <a:xfrm>
                <a:off x="2437549" y="2068380"/>
                <a:ext cx="1666326" cy="850909"/>
              </a:xfrm>
              <a:prstGeom prst="wedgeRoundRectCallout">
                <a:avLst>
                  <a:gd name="adj1" fmla="val -69428"/>
                  <a:gd name="adj2" fmla="val 32641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2</a:t>
                </a:r>
                <a:r>
                  <a:rPr lang="en-GB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+ 2</a:t>
                </a:r>
                <a:r>
                  <a:rPr lang="en-GB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GB" sz="20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Rounded Rectangular Callout 12">
                <a:extLst>
                  <a:ext uri="{FF2B5EF4-FFF2-40B4-BE49-F238E27FC236}">
                    <a16:creationId xmlns:a16="http://schemas.microsoft.com/office/drawing/2014/main" id="{6E356D8B-3645-491F-B4C1-162855A268A5}"/>
                  </a:ext>
                </a:extLst>
              </p:cNvPr>
              <p:cNvSpPr/>
              <p:nvPr/>
            </p:nvSpPr>
            <p:spPr>
              <a:xfrm>
                <a:off x="2437549" y="3667206"/>
                <a:ext cx="1666326" cy="850909"/>
              </a:xfrm>
              <a:prstGeom prst="wedgeRoundRectCallout">
                <a:avLst>
                  <a:gd name="adj1" fmla="val -67713"/>
                  <a:gd name="adj2" fmla="val 28929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2</a:t>
                </a:r>
                <a:r>
                  <a:rPr lang="en-GB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0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x </a:t>
                </a:r>
                <a:r>
                  <a:rPr lang="en-GB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GB" sz="20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6FD999E-807D-42E7-8D67-4A9195262F70}"/>
                  </a:ext>
                </a:extLst>
              </p:cNvPr>
              <p:cNvSpPr txBox="1"/>
              <p:nvPr/>
            </p:nvSpPr>
            <p:spPr>
              <a:xfrm>
                <a:off x="1326555" y="3059639"/>
                <a:ext cx="6735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b="1" dirty="0">
                    <a:latin typeface="Century Gothic" panose="020B0502020202020204" pitchFamily="34" charset="0"/>
                  </a:rPr>
                  <a:t>Sam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04B2E40-A0CC-4F78-87CD-11F5C0F41BE6}"/>
                  </a:ext>
                </a:extLst>
              </p:cNvPr>
              <p:cNvSpPr txBox="1"/>
              <p:nvPr/>
            </p:nvSpPr>
            <p:spPr>
              <a:xfrm>
                <a:off x="1363187" y="4686588"/>
                <a:ext cx="5822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b="1" dirty="0">
                    <a:latin typeface="Century Gothic" panose="020B0502020202020204" pitchFamily="34" charset="0"/>
                  </a:rPr>
                  <a:t>Jay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12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E22AC7-67B8-4367-B5F7-37372FBC1A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5399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940FBC56-AE47-4562-A2DF-A9E5944F2082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children’s calculations to their correct answers if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5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3.5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08063EF-E80C-49E7-8A9D-6F79F8FE7EA8}"/>
              </a:ext>
            </a:extLst>
          </p:cNvPr>
          <p:cNvGrpSpPr/>
          <p:nvPr/>
        </p:nvGrpSpPr>
        <p:grpSpPr>
          <a:xfrm>
            <a:off x="2241959" y="2068380"/>
            <a:ext cx="2777320" cy="2987540"/>
            <a:chOff x="1326555" y="2068380"/>
            <a:chExt cx="2777320" cy="2987540"/>
          </a:xfrm>
        </p:grpSpPr>
        <p:sp>
          <p:nvSpPr>
            <p:cNvPr id="25" name="Rounded Rectangular Callout 11">
              <a:extLst>
                <a:ext uri="{FF2B5EF4-FFF2-40B4-BE49-F238E27FC236}">
                  <a16:creationId xmlns:a16="http://schemas.microsoft.com/office/drawing/2014/main" id="{C876CAD2-D020-4AD3-BDAD-877E4094C979}"/>
                </a:ext>
              </a:extLst>
            </p:cNvPr>
            <p:cNvSpPr/>
            <p:nvPr/>
          </p:nvSpPr>
          <p:spPr>
            <a:xfrm>
              <a:off x="2437549" y="2068380"/>
              <a:ext cx="1666326" cy="850909"/>
            </a:xfrm>
            <a:prstGeom prst="wedgeRoundRectCallout">
              <a:avLst>
                <a:gd name="adj1" fmla="val -69428"/>
                <a:gd name="adj2" fmla="val 32641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  <a:r>
                <a:rPr lang="en-GB" sz="24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+ 2</a:t>
              </a:r>
              <a:r>
                <a:rPr lang="en-GB" sz="24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ounded Rectangular Callout 12">
              <a:extLst>
                <a:ext uri="{FF2B5EF4-FFF2-40B4-BE49-F238E27FC236}">
                  <a16:creationId xmlns:a16="http://schemas.microsoft.com/office/drawing/2014/main" id="{6E356D8B-3645-491F-B4C1-162855A268A5}"/>
                </a:ext>
              </a:extLst>
            </p:cNvPr>
            <p:cNvSpPr/>
            <p:nvPr/>
          </p:nvSpPr>
          <p:spPr>
            <a:xfrm>
              <a:off x="2437549" y="3667206"/>
              <a:ext cx="1666326" cy="850909"/>
            </a:xfrm>
            <a:prstGeom prst="wedgeRoundRectCallout">
              <a:avLst>
                <a:gd name="adj1" fmla="val -67713"/>
                <a:gd name="adj2" fmla="val 28929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  <a:r>
                <a:rPr lang="en-GB" sz="24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x </a:t>
              </a:r>
              <a:r>
                <a:rPr lang="en-GB" sz="24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6FD999E-807D-42E7-8D67-4A9195262F70}"/>
                </a:ext>
              </a:extLst>
            </p:cNvPr>
            <p:cNvSpPr txBox="1"/>
            <p:nvPr/>
          </p:nvSpPr>
          <p:spPr>
            <a:xfrm>
              <a:off x="1326555" y="3059639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>
                  <a:latin typeface="Century Gothic" panose="020B0502020202020204" pitchFamily="34" charset="0"/>
                </a:rPr>
                <a:t>Sam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04B2E40-A0CC-4F78-87CD-11F5C0F41BE6}"/>
                </a:ext>
              </a:extLst>
            </p:cNvPr>
            <p:cNvSpPr txBox="1"/>
            <p:nvPr/>
          </p:nvSpPr>
          <p:spPr>
            <a:xfrm>
              <a:off x="1363187" y="4686588"/>
              <a:ext cx="5822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>
                  <a:latin typeface="Century Gothic" panose="020B0502020202020204" pitchFamily="34" charset="0"/>
                </a:rPr>
                <a:t>Jay</a:t>
              </a: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914FC36E-028F-49C1-AD7E-7BCC1BE15290}"/>
              </a:ext>
            </a:extLst>
          </p:cNvPr>
          <p:cNvSpPr>
            <a:spLocks noChangeAspect="1"/>
          </p:cNvSpPr>
          <p:nvPr/>
        </p:nvSpPr>
        <p:spPr>
          <a:xfrm>
            <a:off x="6557871" y="1991720"/>
            <a:ext cx="687003" cy="68700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30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2374729-3FCA-4142-903F-0B49E4A73AEB}"/>
              </a:ext>
            </a:extLst>
          </p:cNvPr>
          <p:cNvSpPr>
            <a:spLocks noChangeAspect="1"/>
          </p:cNvSpPr>
          <p:nvPr/>
        </p:nvSpPr>
        <p:spPr>
          <a:xfrm>
            <a:off x="6557871" y="3097731"/>
            <a:ext cx="687003" cy="68700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17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D68ACF-423D-45E3-BD5D-AA182D8BCE66}"/>
              </a:ext>
            </a:extLst>
          </p:cNvPr>
          <p:cNvSpPr>
            <a:spLocks noChangeAspect="1"/>
          </p:cNvSpPr>
          <p:nvPr/>
        </p:nvSpPr>
        <p:spPr>
          <a:xfrm>
            <a:off x="6557871" y="4203741"/>
            <a:ext cx="687003" cy="68700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35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965C3D3-9478-45AE-AE02-E478823C1DCA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5019279" y="2493835"/>
            <a:ext cx="1538592" cy="9473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AEFBE0C-6F72-4AE1-8D6C-68A47813E609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5019279" y="4092661"/>
            <a:ext cx="1538592" cy="4545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72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correct answer.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    ,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10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7.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(8</a:t>
            </a:r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x </a:t>
            </a:r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06B2DF2-8A16-46A9-B2BC-DC067ADD2A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139422"/>
              </p:ext>
            </p:extLst>
          </p:nvPr>
        </p:nvGraphicFramePr>
        <p:xfrm>
          <a:off x="3702511" y="1656320"/>
          <a:ext cx="21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299577709"/>
                    </a:ext>
                  </a:extLst>
                </a:gridCol>
              </a:tblGrid>
              <a:tr h="2988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984361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519007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A12B5FEA-114F-4D0D-B687-F2A9459AA260}"/>
              </a:ext>
            </a:extLst>
          </p:cNvPr>
          <p:cNvGrpSpPr/>
          <p:nvPr/>
        </p:nvGrpSpPr>
        <p:grpSpPr>
          <a:xfrm>
            <a:off x="2403742" y="4203739"/>
            <a:ext cx="4336517" cy="687003"/>
            <a:chOff x="2456387" y="4203739"/>
            <a:chExt cx="4336517" cy="68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3C97C36-6BB0-48E1-B9D5-B7A856C543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56387" y="4203739"/>
              <a:ext cx="687003" cy="687003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84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42FFD74-3C8F-4FBB-A9ED-FC4F798343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81144" y="4203739"/>
              <a:ext cx="687003" cy="687003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90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224B46-6218-4690-A950-FD440BDDA7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05901" y="4203739"/>
              <a:ext cx="687003" cy="687003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87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995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correct answer.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    ,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10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7.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(8</a:t>
            </a:r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x </a:t>
            </a:r>
            <a:r>
              <a:rPr lang="en-GB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12B5FEA-114F-4D0D-B687-F2A9459AA260}"/>
              </a:ext>
            </a:extLst>
          </p:cNvPr>
          <p:cNvGrpSpPr/>
          <p:nvPr/>
        </p:nvGrpSpPr>
        <p:grpSpPr>
          <a:xfrm>
            <a:off x="2403742" y="4203739"/>
            <a:ext cx="4336517" cy="687003"/>
            <a:chOff x="2456387" y="4203739"/>
            <a:chExt cx="4336517" cy="68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3C97C36-6BB0-48E1-B9D5-B7A856C543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56387" y="4203739"/>
              <a:ext cx="687003" cy="6870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bg1">
                      <a:lumMod val="65000"/>
                    </a:schemeClr>
                  </a:solidFill>
                  <a:latin typeface="Century Gothic" panose="020B0502020202020204" pitchFamily="34" charset="0"/>
                </a:rPr>
                <a:t>84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42FFD74-3C8F-4FBB-A9ED-FC4F798343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81144" y="4203739"/>
              <a:ext cx="687003" cy="6870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90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224B46-6218-4690-A950-FD440BDDA7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05901" y="4203739"/>
              <a:ext cx="687003" cy="6870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bg1">
                      <a:lumMod val="65000"/>
                    </a:schemeClr>
                  </a:solidFill>
                  <a:latin typeface="Century Gothic" panose="020B0502020202020204" pitchFamily="34" charset="0"/>
                </a:rPr>
                <a:t>87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DBCD63A3-97E4-44B0-8619-D84A0861E166}"/>
              </a:ext>
            </a:extLst>
          </p:cNvPr>
          <p:cNvSpPr>
            <a:spLocks noChangeAspect="1"/>
          </p:cNvSpPr>
          <p:nvPr/>
        </p:nvSpPr>
        <p:spPr>
          <a:xfrm>
            <a:off x="4018788" y="3994028"/>
            <a:ext cx="1106424" cy="110642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390C992-13FE-42A1-A910-6C7FA01A2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97009"/>
              </p:ext>
            </p:extLst>
          </p:nvPr>
        </p:nvGraphicFramePr>
        <p:xfrm>
          <a:off x="3702511" y="1656320"/>
          <a:ext cx="21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299577709"/>
                    </a:ext>
                  </a:extLst>
                </a:gridCol>
              </a:tblGrid>
              <a:tr h="2988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4984361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5190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77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latin typeface="Century Gothic" panose="020B0502020202020204" pitchFamily="34" charset="0"/>
              </a:rPr>
              <a:t>.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substitution used for this expression if the value is 4.</a:t>
            </a:r>
            <a:r>
              <a:rPr lang="en-GB" sz="1600" b="1" dirty="0">
                <a:latin typeface="Century Gothic" panose="020B0502020202020204" pitchFamily="34" charset="0"/>
              </a:rPr>
              <a:t>.</a:t>
            </a:r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2F473B1-B10A-F442-AFCC-A58C8DD425AC}"/>
              </a:ext>
            </a:extLst>
          </p:cNvPr>
          <p:cNvSpPr/>
          <p:nvPr/>
        </p:nvSpPr>
        <p:spPr>
          <a:xfrm>
            <a:off x="3678316" y="1602350"/>
            <a:ext cx="1787368" cy="432000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(2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b="1" dirty="0">
                <a:latin typeface="Century Gothic" panose="020B0502020202020204" pitchFamily="34" charset="0"/>
              </a:rPr>
              <a:t> – 2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1" dirty="0">
                <a:latin typeface="Century Gothic" panose="020B0502020202020204" pitchFamily="34" charset="0"/>
              </a:rPr>
              <a:t>) ÷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767A8A0-8192-694A-85DE-5FF843DDC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795869"/>
              </p:ext>
            </p:extLst>
          </p:nvPr>
        </p:nvGraphicFramePr>
        <p:xfrm>
          <a:off x="2528447" y="2524882"/>
          <a:ext cx="4087107" cy="299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0984">
                  <a:extLst>
                    <a:ext uri="{9D8B030D-6E8A-4147-A177-3AD203B41FA5}">
                      <a16:colId xmlns:a16="http://schemas.microsoft.com/office/drawing/2014/main" val="489521781"/>
                    </a:ext>
                  </a:extLst>
                </a:gridCol>
                <a:gridCol w="370123">
                  <a:extLst>
                    <a:ext uri="{9D8B030D-6E8A-4147-A177-3AD203B41FA5}">
                      <a16:colId xmlns:a16="http://schemas.microsoft.com/office/drawing/2014/main" val="177672466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428489864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0.5, 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2.5, 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08943"/>
                  </a:ext>
                </a:extLst>
              </a:tr>
              <a:tr h="381880">
                <a:tc>
                  <a:txBody>
                    <a:bodyPr/>
                    <a:lstStyle/>
                    <a:p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139072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0.5,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2.5,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88515"/>
                  </a:ext>
                </a:extLst>
              </a:tr>
              <a:tr h="3816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83362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0.5,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2.5,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52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74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latin typeface="Century Gothic" panose="020B0502020202020204" pitchFamily="34" charset="0"/>
              </a:rPr>
              <a:t>.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substitution used for this expression if the value is 4.</a:t>
            </a:r>
            <a:r>
              <a:rPr lang="en-GB" sz="1600" b="1" dirty="0">
                <a:latin typeface="Century Gothic" panose="020B0502020202020204" pitchFamily="34" charset="0"/>
              </a:rPr>
              <a:t>.</a:t>
            </a:r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2F473B1-B10A-F442-AFCC-A58C8DD425AC}"/>
              </a:ext>
            </a:extLst>
          </p:cNvPr>
          <p:cNvSpPr/>
          <p:nvPr/>
        </p:nvSpPr>
        <p:spPr>
          <a:xfrm>
            <a:off x="3678316" y="1602350"/>
            <a:ext cx="1787368" cy="432000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(2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b="1" dirty="0">
                <a:latin typeface="Century Gothic" panose="020B0502020202020204" pitchFamily="34" charset="0"/>
              </a:rPr>
              <a:t> – 2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1" dirty="0">
                <a:latin typeface="Century Gothic" panose="020B0502020202020204" pitchFamily="34" charset="0"/>
              </a:rPr>
              <a:t>) ÷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767A8A0-8192-694A-85DE-5FF843DDC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539966"/>
              </p:ext>
            </p:extLst>
          </p:nvPr>
        </p:nvGraphicFramePr>
        <p:xfrm>
          <a:off x="2528447" y="2524882"/>
          <a:ext cx="4087107" cy="299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0984">
                  <a:extLst>
                    <a:ext uri="{9D8B030D-6E8A-4147-A177-3AD203B41FA5}">
                      <a16:colId xmlns:a16="http://schemas.microsoft.com/office/drawing/2014/main" val="489521781"/>
                    </a:ext>
                  </a:extLst>
                </a:gridCol>
                <a:gridCol w="370123">
                  <a:extLst>
                    <a:ext uri="{9D8B030D-6E8A-4147-A177-3AD203B41FA5}">
                      <a16:colId xmlns:a16="http://schemas.microsoft.com/office/drawing/2014/main" val="177672466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428489864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0.5, 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2.5, 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08943"/>
                  </a:ext>
                </a:extLst>
              </a:tr>
              <a:tr h="381880">
                <a:tc>
                  <a:txBody>
                    <a:bodyPr/>
                    <a:lstStyle/>
                    <a:p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139072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= 0.5, </a:t>
                      </a:r>
                      <a:r>
                        <a:rPr lang="en-US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= 2.5, </a:t>
                      </a:r>
                      <a:r>
                        <a:rPr lang="en-US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= 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sym typeface="Wingdings 2" panose="05020102010507070707" pitchFamily="18" charset="2"/>
                        </a:rPr>
                        <a:t></a:t>
                      </a:r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88515"/>
                  </a:ext>
                </a:extLst>
              </a:tr>
              <a:tr h="3816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83362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0.5,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2.5, 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000" b="1" dirty="0">
                          <a:latin typeface="Century Gothic" panose="020B0502020202020204" pitchFamily="34" charset="0"/>
                        </a:rPr>
                        <a:t> = 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52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424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6144f90-c7b6-48d0-aae5-f5e9e48cc3df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0f0ae0ff-29c4-4766-b250-c1a9bee8d43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69A8AC6-0330-4732-A446-5CF487CD05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1734</TotalTime>
  <Words>519</Words>
  <Application>Microsoft Office PowerPoint</Application>
  <PresentationFormat>On-screen Show (4:3)</PresentationFormat>
  <Paragraphs>214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57</cp:revision>
  <dcterms:created xsi:type="dcterms:W3CDTF">2018-03-17T10:08:43Z</dcterms:created>
  <dcterms:modified xsi:type="dcterms:W3CDTF">2021-02-01T12:09:25Z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3072">
    <vt:lpwstr>183</vt:lpwstr>
  </property>
</Properties>
</file>