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7" r:id="rId3"/>
    <p:sldId id="258" r:id="rId4"/>
    <p:sldId id="326" r:id="rId5"/>
    <p:sldId id="327" r:id="rId6"/>
    <p:sldId id="328" r:id="rId7"/>
    <p:sldId id="340" r:id="rId8"/>
    <p:sldId id="341" r:id="rId9"/>
    <p:sldId id="316" r:id="rId10"/>
    <p:sldId id="336" r:id="rId11"/>
    <p:sldId id="329" r:id="rId12"/>
    <p:sldId id="338" r:id="rId13"/>
    <p:sldId id="342" r:id="rId14"/>
    <p:sldId id="334" r:id="rId15"/>
    <p:sldId id="335" r:id="rId16"/>
    <p:sldId id="323" r:id="rId17"/>
    <p:sldId id="31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3886-1111-490F-81D7-55D868DAC5F0}" type="datetimeFigureOut">
              <a:rPr lang="en-GB" smtClean="0"/>
              <a:t>12/11/2020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8341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3886-1111-490F-81D7-55D868DAC5F0}" type="datetimeFigureOut">
              <a:rPr lang="en-GB" smtClean="0"/>
              <a:t>12/11/2020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64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3886-1111-490F-81D7-55D868DAC5F0}" type="datetimeFigureOut">
              <a:rPr lang="en-GB" smtClean="0"/>
              <a:t>12/11/2020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01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3886-1111-490F-81D7-55D868DAC5F0}" type="datetimeFigureOut">
              <a:rPr lang="en-GB" smtClean="0"/>
              <a:t>12/11/2020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752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3886-1111-490F-81D7-55D868DAC5F0}" type="datetimeFigureOut">
              <a:rPr lang="en-GB" smtClean="0"/>
              <a:t>12/11/2020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7098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3886-1111-490F-81D7-55D868DAC5F0}" type="datetimeFigureOut">
              <a:rPr lang="en-GB" smtClean="0"/>
              <a:t>12/11/2020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781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3886-1111-490F-81D7-55D868DAC5F0}" type="datetimeFigureOut">
              <a:rPr lang="en-GB" smtClean="0"/>
              <a:t>12/11/2020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355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3886-1111-490F-81D7-55D868DAC5F0}" type="datetimeFigureOut">
              <a:rPr lang="en-GB" smtClean="0"/>
              <a:t>12/11/2020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959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3886-1111-490F-81D7-55D868DAC5F0}" type="datetimeFigureOut">
              <a:rPr lang="en-GB" smtClean="0"/>
              <a:t>12/11/2020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4571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3886-1111-490F-81D7-55D868DAC5F0}" type="datetimeFigureOut">
              <a:rPr lang="en-GB" smtClean="0"/>
              <a:t>12/11/2020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512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3886-1111-490F-81D7-55D868DAC5F0}" type="datetimeFigureOut">
              <a:rPr lang="en-GB" smtClean="0"/>
              <a:t>12/11/2020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485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18000">
              <a:schemeClr val="accent4">
                <a:lumMod val="60000"/>
                <a:lumOff val="40000"/>
              </a:schemeClr>
            </a:gs>
            <a:gs pos="26000">
              <a:schemeClr val="accent4">
                <a:lumMod val="60000"/>
                <a:lumOff val="40000"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D3886-1111-490F-81D7-55D868DAC5F0}" type="datetimeFigureOut">
              <a:rPr lang="en-GB" smtClean="0"/>
              <a:t>12/11/2020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502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3334" y="172619"/>
            <a:ext cx="11732654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2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Date: Thursday 12</a:t>
            </a:r>
            <a:r>
              <a:rPr lang="en-US" sz="3200" b="0" u="sng" cap="none" spc="0" baseline="30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th</a:t>
            </a:r>
            <a:r>
              <a:rPr lang="en-US" sz="32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October 2020</a:t>
            </a:r>
          </a:p>
          <a:p>
            <a:endParaRPr lang="en-US" sz="3200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n-US" sz="3200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en-US" sz="32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BIDMAS</a:t>
            </a:r>
          </a:p>
          <a:p>
            <a:pPr algn="ctr"/>
            <a:endParaRPr lang="en-US" sz="3200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3200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3200" b="0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434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93184" y="297404"/>
            <a:ext cx="11835684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Practise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Answers: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30 – 2 x 6=  30-12 =18</a:t>
            </a: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 x 6 ÷ 2= 30 ÷ 2  = 15</a:t>
            </a: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 x 5 – 12 x 2 = 25 – 24 = 1 </a:t>
            </a:r>
          </a:p>
          <a:p>
            <a:pPr algn="ctr"/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6" name="Speech Bubble: Rectangle with Corners Rounded 15"/>
          <p:cNvSpPr/>
          <p:nvPr/>
        </p:nvSpPr>
        <p:spPr>
          <a:xfrm>
            <a:off x="399245" y="5293217"/>
            <a:ext cx="3747752" cy="1155535"/>
          </a:xfrm>
          <a:prstGeom prst="wedgeRoundRectCallout">
            <a:avLst>
              <a:gd name="adj1" fmla="val -42613"/>
              <a:gd name="adj2" fmla="val 68937"/>
              <a:gd name="adj3" fmla="val 16667"/>
            </a:avLst>
          </a:prstGeom>
          <a:solidFill>
            <a:srgbClr val="FDCFD7"/>
          </a:solidFill>
          <a:ln w="38100">
            <a:solidFill>
              <a:schemeClr val="tx1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BIDMAS</a:t>
            </a:r>
          </a:p>
          <a:p>
            <a:r>
              <a:rPr lang="en-US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Use your triangle to support you in the order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7315200" y="5061397"/>
            <a:ext cx="4494728" cy="1574103"/>
          </a:xfrm>
          <a:prstGeom prst="wedgeEllipseCallout">
            <a:avLst>
              <a:gd name="adj1" fmla="val 51152"/>
              <a:gd name="adj2" fmla="val 46562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What mistake might people make on the final question? Why does this matter?</a:t>
            </a:r>
          </a:p>
        </p:txBody>
      </p:sp>
    </p:spTree>
    <p:extLst>
      <p:ext uri="{BB962C8B-B14F-4D97-AF65-F5344CB8AC3E}">
        <p14:creationId xmlns:p14="http://schemas.microsoft.com/office/powerpoint/2010/main" val="2718428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93184" y="297404"/>
            <a:ext cx="11835684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Practise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2 (slightly harder!):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 + (10 – 3) x 5 =</a:t>
            </a: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16 + (4 + 7) x 3 = </a:t>
            </a: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6" name="Speech Bubble: Rectangle with Corners Rounded 15"/>
          <p:cNvSpPr/>
          <p:nvPr/>
        </p:nvSpPr>
        <p:spPr>
          <a:xfrm>
            <a:off x="399245" y="5293217"/>
            <a:ext cx="3747752" cy="1155535"/>
          </a:xfrm>
          <a:prstGeom prst="wedgeRoundRectCallout">
            <a:avLst>
              <a:gd name="adj1" fmla="val -42613"/>
              <a:gd name="adj2" fmla="val 68937"/>
              <a:gd name="adj3" fmla="val 16667"/>
            </a:avLst>
          </a:prstGeom>
          <a:solidFill>
            <a:srgbClr val="FDCFD7"/>
          </a:solidFill>
          <a:ln w="38100">
            <a:solidFill>
              <a:schemeClr val="tx1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BIDMAS</a:t>
            </a:r>
          </a:p>
          <a:p>
            <a:r>
              <a:rPr lang="en-US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Use your triangle to support you in the order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7315200" y="5061397"/>
            <a:ext cx="4494728" cy="1574103"/>
          </a:xfrm>
          <a:prstGeom prst="wedgeEllipseCallout">
            <a:avLst>
              <a:gd name="adj1" fmla="val 51152"/>
              <a:gd name="adj2" fmla="val 46562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Why is the placement of brackets important?</a:t>
            </a:r>
          </a:p>
        </p:txBody>
      </p:sp>
    </p:spTree>
    <p:extLst>
      <p:ext uri="{BB962C8B-B14F-4D97-AF65-F5344CB8AC3E}">
        <p14:creationId xmlns:p14="http://schemas.microsoft.com/office/powerpoint/2010/main" val="3154062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93184" y="297404"/>
            <a:ext cx="11835684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Practice 2 (slightly harder!) Answers: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 + (10 – 3) x 5 = 5 + 7 x 5 = 5 + 35 = 40</a:t>
            </a: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16 + (4 + 7) x 3 = 16 + 11 x 3 = 16 + 33 = 49</a:t>
            </a: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6" name="Speech Bubble: Rectangle with Corners Rounded 15"/>
          <p:cNvSpPr/>
          <p:nvPr/>
        </p:nvSpPr>
        <p:spPr>
          <a:xfrm>
            <a:off x="399245" y="5293217"/>
            <a:ext cx="3747752" cy="1155535"/>
          </a:xfrm>
          <a:prstGeom prst="wedgeRoundRectCallout">
            <a:avLst>
              <a:gd name="adj1" fmla="val -42613"/>
              <a:gd name="adj2" fmla="val 68937"/>
              <a:gd name="adj3" fmla="val 16667"/>
            </a:avLst>
          </a:prstGeom>
          <a:solidFill>
            <a:srgbClr val="FDCFD7"/>
          </a:solidFill>
          <a:ln w="38100">
            <a:solidFill>
              <a:schemeClr val="tx1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BIDMAS</a:t>
            </a:r>
          </a:p>
          <a:p>
            <a:r>
              <a:rPr lang="en-US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Use your triangle to support you in the order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7315200" y="5061397"/>
            <a:ext cx="4494728" cy="1574103"/>
          </a:xfrm>
          <a:prstGeom prst="wedgeEllipseCallout">
            <a:avLst>
              <a:gd name="adj1" fmla="val 51152"/>
              <a:gd name="adj2" fmla="val 46562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Why is the placement of brackets important?</a:t>
            </a:r>
          </a:p>
        </p:txBody>
      </p:sp>
    </p:spTree>
    <p:extLst>
      <p:ext uri="{BB962C8B-B14F-4D97-AF65-F5344CB8AC3E}">
        <p14:creationId xmlns:p14="http://schemas.microsoft.com/office/powerpoint/2010/main" val="1734004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920D6-25D8-4E71-BB39-4F27DE107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Activity- TYM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46C9B-4D2A-43B8-9C74-27316B739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07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93184" y="297404"/>
            <a:ext cx="11835684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Practice: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 x 3 + 4 - 5</a:t>
            </a: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27 ÷ (3 + 6)</a:t>
            </a: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10 + 2 x 9</a:t>
            </a:r>
          </a:p>
          <a:p>
            <a:pPr algn="ctr"/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6" name="Speech Bubble: Rectangle with Corners Rounded 15"/>
          <p:cNvSpPr/>
          <p:nvPr/>
        </p:nvSpPr>
        <p:spPr>
          <a:xfrm>
            <a:off x="399245" y="5293217"/>
            <a:ext cx="3747752" cy="1155535"/>
          </a:xfrm>
          <a:prstGeom prst="wedgeRoundRectCallout">
            <a:avLst>
              <a:gd name="adj1" fmla="val -42613"/>
              <a:gd name="adj2" fmla="val 68937"/>
              <a:gd name="adj3" fmla="val 16667"/>
            </a:avLst>
          </a:prstGeom>
          <a:solidFill>
            <a:srgbClr val="FDCFD7"/>
          </a:solidFill>
          <a:ln w="38100">
            <a:solidFill>
              <a:schemeClr val="tx1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BIDMAS</a:t>
            </a:r>
          </a:p>
          <a:p>
            <a:r>
              <a:rPr lang="en-US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Use your triangle to support you in the order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7315200" y="5061397"/>
            <a:ext cx="4494728" cy="1574103"/>
          </a:xfrm>
          <a:prstGeom prst="wedgeEllipseCallout">
            <a:avLst>
              <a:gd name="adj1" fmla="val 51152"/>
              <a:gd name="adj2" fmla="val 46562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John gets the answer 15 for question 2. Explain his mistake.</a:t>
            </a:r>
          </a:p>
        </p:txBody>
      </p:sp>
    </p:spTree>
    <p:extLst>
      <p:ext uri="{BB962C8B-B14F-4D97-AF65-F5344CB8AC3E}">
        <p14:creationId xmlns:p14="http://schemas.microsoft.com/office/powerpoint/2010/main" val="2534581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93184" y="297404"/>
            <a:ext cx="11835684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Practice 2: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12 ÷ 2 + 4 x 3</a:t>
            </a: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9 + 8 – 7 + 6</a:t>
            </a: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6" name="Speech Bubble: Rectangle with Corners Rounded 15"/>
          <p:cNvSpPr/>
          <p:nvPr/>
        </p:nvSpPr>
        <p:spPr>
          <a:xfrm>
            <a:off x="399245" y="5293217"/>
            <a:ext cx="3747752" cy="1155535"/>
          </a:xfrm>
          <a:prstGeom prst="wedgeRoundRectCallout">
            <a:avLst>
              <a:gd name="adj1" fmla="val -42613"/>
              <a:gd name="adj2" fmla="val 68937"/>
              <a:gd name="adj3" fmla="val 16667"/>
            </a:avLst>
          </a:prstGeom>
          <a:solidFill>
            <a:srgbClr val="FDCFD7"/>
          </a:solidFill>
          <a:ln w="38100">
            <a:solidFill>
              <a:schemeClr val="tx1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BIDMAS</a:t>
            </a:r>
          </a:p>
          <a:p>
            <a:r>
              <a:rPr lang="en-US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Use your triangle to support you in the order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7315200" y="5061397"/>
            <a:ext cx="4494728" cy="1574103"/>
          </a:xfrm>
          <a:prstGeom prst="wedgeEllipseCallout">
            <a:avLst>
              <a:gd name="adj1" fmla="val 51152"/>
              <a:gd name="adj2" fmla="val 46562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Place brackets in question 2 to create the answer 4</a:t>
            </a:r>
          </a:p>
        </p:txBody>
      </p:sp>
    </p:spTree>
    <p:extLst>
      <p:ext uri="{BB962C8B-B14F-4D97-AF65-F5344CB8AC3E}">
        <p14:creationId xmlns:p14="http://schemas.microsoft.com/office/powerpoint/2010/main" val="586264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942" y="187822"/>
            <a:ext cx="11578106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Variation:</a:t>
            </a:r>
          </a:p>
          <a:p>
            <a:endParaRPr lang="en-US" sz="2800" dirty="0">
              <a:ln w="0"/>
              <a:latin typeface="Century Gothic" panose="020B0502020202020204" pitchFamily="34" charset="0"/>
            </a:endParaRPr>
          </a:p>
        </p:txBody>
      </p:sp>
      <p:sp>
        <p:nvSpPr>
          <p:cNvPr id="5" name="Speech Bubble: Rectangle with Corners Rounded 15"/>
          <p:cNvSpPr/>
          <p:nvPr/>
        </p:nvSpPr>
        <p:spPr>
          <a:xfrm>
            <a:off x="502277" y="5357611"/>
            <a:ext cx="3593203" cy="1091141"/>
          </a:xfrm>
          <a:prstGeom prst="wedgeRoundRectCallout">
            <a:avLst>
              <a:gd name="adj1" fmla="val -42613"/>
              <a:gd name="adj2" fmla="val 68937"/>
              <a:gd name="adj3" fmla="val 16667"/>
            </a:avLst>
          </a:prstGeom>
          <a:solidFill>
            <a:srgbClr val="FDCFD7"/>
          </a:solidFill>
          <a:ln w="38100">
            <a:solidFill>
              <a:schemeClr val="tx1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BIDMAS</a:t>
            </a:r>
          </a:p>
          <a:p>
            <a:r>
              <a:rPr lang="en-US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Use your triangle to support you in the order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7551312" y="4886287"/>
            <a:ext cx="4258615" cy="1749214"/>
          </a:xfrm>
          <a:prstGeom prst="wedgeEllipseCallout">
            <a:avLst>
              <a:gd name="adj1" fmla="val 51152"/>
              <a:gd name="adj2" fmla="val 46562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Does it make a difference if we change the order of operations? Why/ why not?</a:t>
            </a: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878" y="1141929"/>
            <a:ext cx="6830396" cy="236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003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942" y="187822"/>
            <a:ext cx="1157810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Activity</a:t>
            </a:r>
          </a:p>
        </p:txBody>
      </p:sp>
    </p:spTree>
    <p:extLst>
      <p:ext uri="{BB962C8B-B14F-4D97-AF65-F5344CB8AC3E}">
        <p14:creationId xmlns:p14="http://schemas.microsoft.com/office/powerpoint/2010/main" val="3483018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E8C69-686B-4EF6-8C9B-C017299C3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Let’s look at this question:</a:t>
            </a:r>
            <a:br>
              <a:rPr lang="en-GB" dirty="0"/>
            </a:b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74B010-FB1A-4AF6-8E1B-C957B5D8D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600" dirty="0"/>
              <a:t>5 + 3 x 2 </a:t>
            </a:r>
            <a:r>
              <a:rPr lang="en-GB" dirty="0"/>
              <a:t>= </a:t>
            </a:r>
          </a:p>
          <a:p>
            <a:pPr marL="0" indent="0">
              <a:buNone/>
            </a:pPr>
            <a:r>
              <a:rPr lang="en-GB" dirty="0"/>
              <a:t>We could solve this in different ways and get different answers…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This could be 5 + 3 x 2 = 8 x 2 = 16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5 + 3 x  2 = 5 + 6 = 11</a:t>
            </a:r>
          </a:p>
        </p:txBody>
      </p:sp>
    </p:spTree>
    <p:extLst>
      <p:ext uri="{BB962C8B-B14F-4D97-AF65-F5344CB8AC3E}">
        <p14:creationId xmlns:p14="http://schemas.microsoft.com/office/powerpoint/2010/main" val="192334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547" y="193183"/>
            <a:ext cx="11822806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Vocabulary</a:t>
            </a:r>
          </a:p>
          <a:p>
            <a:pPr algn="ctr"/>
            <a:endParaRPr lang="en-US" sz="2800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2800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Brackets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Indices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Division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Multiplication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Addition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Subtraction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65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01" y="323244"/>
            <a:ext cx="6908994" cy="5525204"/>
          </a:xfrm>
          <a:prstGeom prst="rect">
            <a:avLst/>
          </a:prstGeom>
        </p:spPr>
      </p:pic>
      <p:sp>
        <p:nvSpPr>
          <p:cNvPr id="5" name="Oval Callout 4"/>
          <p:cNvSpPr/>
          <p:nvPr/>
        </p:nvSpPr>
        <p:spPr>
          <a:xfrm>
            <a:off x="7315200" y="5061397"/>
            <a:ext cx="4494728" cy="1574103"/>
          </a:xfrm>
          <a:prstGeom prst="wedgeEllipseCallout">
            <a:avLst>
              <a:gd name="adj1" fmla="val 51152"/>
              <a:gd name="adj2" fmla="val 46562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What does the triangle tell us about the order of operations?</a:t>
            </a:r>
          </a:p>
        </p:txBody>
      </p:sp>
      <p:sp>
        <p:nvSpPr>
          <p:cNvPr id="6" name="Rectangle 5"/>
          <p:cNvSpPr/>
          <p:nvPr/>
        </p:nvSpPr>
        <p:spPr>
          <a:xfrm>
            <a:off x="231819" y="587687"/>
            <a:ext cx="2949262" cy="47358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Brackets</a:t>
            </a:r>
          </a:p>
          <a:p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Indices</a:t>
            </a:r>
          </a:p>
          <a:p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Division</a:t>
            </a:r>
          </a:p>
          <a:p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Multiplication</a:t>
            </a:r>
          </a:p>
          <a:p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Addition </a:t>
            </a:r>
          </a:p>
          <a:p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Subtraction</a:t>
            </a:r>
          </a:p>
        </p:txBody>
      </p:sp>
    </p:spTree>
    <p:extLst>
      <p:ext uri="{BB962C8B-B14F-4D97-AF65-F5344CB8AC3E}">
        <p14:creationId xmlns:p14="http://schemas.microsoft.com/office/powerpoint/2010/main" val="2841571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sosceles Triangle 5"/>
          <p:cNvSpPr/>
          <p:nvPr/>
        </p:nvSpPr>
        <p:spPr>
          <a:xfrm>
            <a:off x="3135698" y="-361264"/>
            <a:ext cx="5712087" cy="473914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5241702" y="838519"/>
            <a:ext cx="146819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6" idx="1"/>
            <a:endCxn id="6" idx="5"/>
          </p:cNvCxnSpPr>
          <p:nvPr/>
        </p:nvCxnSpPr>
        <p:spPr>
          <a:xfrm>
            <a:off x="4563720" y="2008306"/>
            <a:ext cx="285604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57440" y="3335627"/>
            <a:ext cx="44335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725576" y="204849"/>
            <a:ext cx="4972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( )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527119" y="1189153"/>
                <a:ext cx="89416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GB" sz="3200" b="0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7119" y="1189153"/>
                <a:ext cx="894165" cy="5847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5241702" y="2365459"/>
            <a:ext cx="13003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÷     x</a:t>
            </a:r>
            <a:endParaRPr lang="en-GB" sz="3600" dirty="0"/>
          </a:p>
        </p:txBody>
      </p:sp>
      <p:sp>
        <p:nvSpPr>
          <p:cNvPr id="13" name="Rectangle 12"/>
          <p:cNvSpPr/>
          <p:nvPr/>
        </p:nvSpPr>
        <p:spPr>
          <a:xfrm>
            <a:off x="5241702" y="3523703"/>
            <a:ext cx="12602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+     -</a:t>
            </a:r>
            <a:endParaRPr lang="en-GB" sz="3600" dirty="0"/>
          </a:p>
        </p:txBody>
      </p:sp>
      <p:sp>
        <p:nvSpPr>
          <p:cNvPr id="15" name="Rectangle 14"/>
          <p:cNvSpPr/>
          <p:nvPr/>
        </p:nvSpPr>
        <p:spPr>
          <a:xfrm>
            <a:off x="3271235" y="-361265"/>
            <a:ext cx="5576550" cy="36968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218940" y="4505412"/>
            <a:ext cx="1151371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If we are operatin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g within the same section, then we can just work from left to right.</a:t>
            </a:r>
          </a:p>
          <a:p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e.g.</a:t>
            </a:r>
          </a:p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 + 10 – 7 + 3</a:t>
            </a:r>
          </a:p>
          <a:p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 + 10 = 15 – 7 = 8 + 3 = 11</a:t>
            </a:r>
          </a:p>
        </p:txBody>
      </p:sp>
    </p:spTree>
    <p:extLst>
      <p:ext uri="{BB962C8B-B14F-4D97-AF65-F5344CB8AC3E}">
        <p14:creationId xmlns:p14="http://schemas.microsoft.com/office/powerpoint/2010/main" val="3753827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87133" y="300433"/>
            <a:ext cx="2949262" cy="47358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694362" y="297154"/>
            <a:ext cx="2942033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Brackets</a:t>
            </a:r>
          </a:p>
          <a:p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Indices</a:t>
            </a:r>
          </a:p>
          <a:p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Division</a:t>
            </a:r>
          </a:p>
          <a:p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Multiplication</a:t>
            </a:r>
          </a:p>
          <a:p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Addition </a:t>
            </a:r>
          </a:p>
          <a:p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Subtraction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5685715" y="0"/>
            <a:ext cx="5712087" cy="473914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791719" y="1199783"/>
            <a:ext cx="146819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6" idx="1"/>
            <a:endCxn id="6" idx="5"/>
          </p:cNvCxnSpPr>
          <p:nvPr/>
        </p:nvCxnSpPr>
        <p:spPr>
          <a:xfrm>
            <a:off x="7113737" y="2369570"/>
            <a:ext cx="285604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307457" y="3696891"/>
            <a:ext cx="44335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275593" y="566113"/>
            <a:ext cx="4972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( )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8077136" y="1550417"/>
                <a:ext cx="89416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GB" sz="3200" b="0" i="1" smtClean="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136" y="1550417"/>
                <a:ext cx="894165" cy="5847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7791719" y="2726723"/>
            <a:ext cx="13003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÷     x</a:t>
            </a:r>
            <a:endParaRPr lang="en-GB" sz="3600" dirty="0"/>
          </a:p>
        </p:txBody>
      </p:sp>
      <p:sp>
        <p:nvSpPr>
          <p:cNvPr id="13" name="Rectangle 12"/>
          <p:cNvSpPr/>
          <p:nvPr/>
        </p:nvSpPr>
        <p:spPr>
          <a:xfrm>
            <a:off x="7791719" y="3884967"/>
            <a:ext cx="12602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+     -</a:t>
            </a:r>
            <a:endParaRPr lang="en-GB" sz="3600" dirty="0"/>
          </a:p>
        </p:txBody>
      </p:sp>
      <p:sp>
        <p:nvSpPr>
          <p:cNvPr id="14" name="Rectangle 13"/>
          <p:cNvSpPr/>
          <p:nvPr/>
        </p:nvSpPr>
        <p:spPr>
          <a:xfrm>
            <a:off x="1694362" y="297154"/>
            <a:ext cx="2942033" cy="16997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7136832" y="0"/>
            <a:ext cx="2942033" cy="2369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15910" y="5058517"/>
            <a:ext cx="1151371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If we are operatin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g within different sections, we work from the higher end downwards.</a:t>
            </a:r>
          </a:p>
          <a:p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e.g. 7 + 5 x 5</a:t>
            </a:r>
          </a:p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7 + 25 = 32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455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93184" y="297404"/>
            <a:ext cx="11835684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Practise</a:t>
            </a: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12 x 3 + 7 =</a:t>
            </a: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60 – 20 ÷ 5 =</a:t>
            </a: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10 x 2 + 4 x 3 = </a:t>
            </a:r>
          </a:p>
          <a:p>
            <a:pPr algn="ctr"/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6" name="Speech Bubble: Rectangle with Corners Rounded 15"/>
          <p:cNvSpPr/>
          <p:nvPr/>
        </p:nvSpPr>
        <p:spPr>
          <a:xfrm>
            <a:off x="399245" y="5293217"/>
            <a:ext cx="3747752" cy="1155535"/>
          </a:xfrm>
          <a:prstGeom prst="wedgeRoundRectCallout">
            <a:avLst>
              <a:gd name="adj1" fmla="val -42613"/>
              <a:gd name="adj2" fmla="val 68937"/>
              <a:gd name="adj3" fmla="val 16667"/>
            </a:avLst>
          </a:prstGeom>
          <a:solidFill>
            <a:srgbClr val="FDCFD7"/>
          </a:solidFill>
          <a:ln w="38100">
            <a:solidFill>
              <a:schemeClr val="tx1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BIDMAS</a:t>
            </a:r>
          </a:p>
          <a:p>
            <a:r>
              <a:rPr lang="en-US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Use your triangle to support you in the order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7315200" y="5061397"/>
            <a:ext cx="4494728" cy="1574103"/>
          </a:xfrm>
          <a:prstGeom prst="wedgeEllipseCallout">
            <a:avLst>
              <a:gd name="adj1" fmla="val 51152"/>
              <a:gd name="adj2" fmla="val 46562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What mistake might people make on the final question? Why does this matter?</a:t>
            </a:r>
          </a:p>
        </p:txBody>
      </p:sp>
    </p:spTree>
    <p:extLst>
      <p:ext uri="{BB962C8B-B14F-4D97-AF65-F5344CB8AC3E}">
        <p14:creationId xmlns:p14="http://schemas.microsoft.com/office/powerpoint/2010/main" val="2402774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93184" y="297404"/>
            <a:ext cx="11835684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Practise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answers: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12 x 3 + 7 = 36 + 7 =43</a:t>
            </a: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60 – 20 ÷ 5 = 60 – 4 = 56</a:t>
            </a: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10 x 2 + 4 x 3 = 20 + 12 = 32</a:t>
            </a:r>
          </a:p>
          <a:p>
            <a:pPr algn="ctr"/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6" name="Speech Bubble: Rectangle with Corners Rounded 15"/>
          <p:cNvSpPr/>
          <p:nvPr/>
        </p:nvSpPr>
        <p:spPr>
          <a:xfrm>
            <a:off x="399245" y="5293217"/>
            <a:ext cx="3747752" cy="1155535"/>
          </a:xfrm>
          <a:prstGeom prst="wedgeRoundRectCallout">
            <a:avLst>
              <a:gd name="adj1" fmla="val -42613"/>
              <a:gd name="adj2" fmla="val 68937"/>
              <a:gd name="adj3" fmla="val 16667"/>
            </a:avLst>
          </a:prstGeom>
          <a:solidFill>
            <a:srgbClr val="FDCFD7"/>
          </a:solidFill>
          <a:ln w="38100">
            <a:solidFill>
              <a:schemeClr val="tx1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BIDMAS</a:t>
            </a:r>
          </a:p>
          <a:p>
            <a:r>
              <a:rPr lang="en-US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Use your triangle to support you in the order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7315200" y="5061397"/>
            <a:ext cx="4494728" cy="1574103"/>
          </a:xfrm>
          <a:prstGeom prst="wedgeEllipseCallout">
            <a:avLst>
              <a:gd name="adj1" fmla="val 51152"/>
              <a:gd name="adj2" fmla="val 46562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What mistake might people make on the final question? Why does this matter?</a:t>
            </a:r>
          </a:p>
        </p:txBody>
      </p:sp>
    </p:spTree>
    <p:extLst>
      <p:ext uri="{BB962C8B-B14F-4D97-AF65-F5344CB8AC3E}">
        <p14:creationId xmlns:p14="http://schemas.microsoft.com/office/powerpoint/2010/main" val="2987211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93184" y="297404"/>
            <a:ext cx="11835684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Practise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: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30 – 2 x 6 =</a:t>
            </a: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 x 6 ÷ 2 =</a:t>
            </a: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457200" indent="-457200">
              <a:buAutoNum type="arabicParenR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 x 5 – 12 x 2 =</a:t>
            </a:r>
          </a:p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6" name="Speech Bubble: Rectangle with Corners Rounded 15"/>
          <p:cNvSpPr/>
          <p:nvPr/>
        </p:nvSpPr>
        <p:spPr>
          <a:xfrm>
            <a:off x="399245" y="5293217"/>
            <a:ext cx="3747752" cy="1155535"/>
          </a:xfrm>
          <a:prstGeom prst="wedgeRoundRectCallout">
            <a:avLst>
              <a:gd name="adj1" fmla="val -42613"/>
              <a:gd name="adj2" fmla="val 68937"/>
              <a:gd name="adj3" fmla="val 16667"/>
            </a:avLst>
          </a:prstGeom>
          <a:solidFill>
            <a:srgbClr val="FDCFD7"/>
          </a:solidFill>
          <a:ln w="38100">
            <a:solidFill>
              <a:schemeClr val="tx1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BIDMAS</a:t>
            </a:r>
          </a:p>
          <a:p>
            <a:r>
              <a:rPr lang="en-US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Use your triangle to support you in the order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7315200" y="5061397"/>
            <a:ext cx="4494728" cy="1574103"/>
          </a:xfrm>
          <a:prstGeom prst="wedgeEllipseCallout">
            <a:avLst>
              <a:gd name="adj1" fmla="val 51152"/>
              <a:gd name="adj2" fmla="val 46562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What mistake might people make on the final question? Why does this matter?</a:t>
            </a:r>
          </a:p>
        </p:txBody>
      </p:sp>
    </p:spTree>
    <p:extLst>
      <p:ext uri="{BB962C8B-B14F-4D97-AF65-F5344CB8AC3E}">
        <p14:creationId xmlns:p14="http://schemas.microsoft.com/office/powerpoint/2010/main" val="2708046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621</Words>
  <Application>Microsoft Office PowerPoint</Application>
  <PresentationFormat>Widescreen</PresentationFormat>
  <Paragraphs>172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Century Gothic</vt:lpstr>
      <vt:lpstr>Office Theme</vt:lpstr>
      <vt:lpstr>PowerPoint Presentation</vt:lpstr>
      <vt:lpstr>Let’s look at this question: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Activity- TYM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 Gregory</dc:creator>
  <cp:lastModifiedBy>Rosanna Harries</cp:lastModifiedBy>
  <cp:revision>78</cp:revision>
  <dcterms:created xsi:type="dcterms:W3CDTF">2019-02-17T17:20:15Z</dcterms:created>
  <dcterms:modified xsi:type="dcterms:W3CDTF">2020-11-12T10:29:02Z</dcterms:modified>
</cp:coreProperties>
</file>