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59" r:id="rId5"/>
    <p:sldId id="260" r:id="rId6"/>
    <p:sldId id="261" r:id="rId7"/>
    <p:sldId id="265" r:id="rId8"/>
    <p:sldId id="271" r:id="rId9"/>
    <p:sldId id="263" r:id="rId10"/>
    <p:sldId id="264" r:id="rId11"/>
    <p:sldId id="266" r:id="rId12"/>
    <p:sldId id="267" r:id="rId13"/>
    <p:sldId id="268" r:id="rId14"/>
    <p:sldId id="269" r:id="rId15"/>
    <p:sldId id="273" r:id="rId16"/>
    <p:sldId id="272" r:id="rId17"/>
    <p:sldId id="270"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144"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97613E1-FB5F-C949-B993-B11335C0130E}" type="datetimeFigureOut">
              <a:rPr lang="en-US" smtClean="0"/>
              <a:t>30/01/21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34968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97613E1-FB5F-C949-B993-B11335C0130E}" type="datetimeFigureOut">
              <a:rPr lang="en-US" smtClean="0"/>
              <a:t>30/01/21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200266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97613E1-FB5F-C949-B993-B11335C0130E}" type="datetimeFigureOut">
              <a:rPr lang="en-US" smtClean="0"/>
              <a:t>30/01/21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2752477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97613E1-FB5F-C949-B993-B11335C0130E}" type="datetimeFigureOut">
              <a:rPr lang="en-US" smtClean="0"/>
              <a:t>30/01/21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324759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97613E1-FB5F-C949-B993-B11335C0130E}" type="datetimeFigureOut">
              <a:rPr lang="en-US" smtClean="0"/>
              <a:t>30/01/21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3888042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97613E1-FB5F-C949-B993-B11335C0130E}" type="datetimeFigureOut">
              <a:rPr lang="en-US" smtClean="0"/>
              <a:t>30/01/21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60254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97613E1-FB5F-C949-B993-B11335C0130E}" type="datetimeFigureOut">
              <a:rPr lang="en-US" smtClean="0"/>
              <a:t>30/01/21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414125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97613E1-FB5F-C949-B993-B11335C0130E}" type="datetimeFigureOut">
              <a:rPr lang="en-US" smtClean="0"/>
              <a:t>30/01/21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27314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613E1-FB5F-C949-B993-B11335C0130E}" type="datetimeFigureOut">
              <a:rPr lang="en-US" smtClean="0"/>
              <a:t>30/01/21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305714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97613E1-FB5F-C949-B993-B11335C0130E}" type="datetimeFigureOut">
              <a:rPr lang="en-US" smtClean="0"/>
              <a:t>30/01/21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183467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97613E1-FB5F-C949-B993-B11335C0130E}" type="datetimeFigureOut">
              <a:rPr lang="en-US" smtClean="0"/>
              <a:t>30/01/21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85683-0135-C749-AF18-A99C54DB6412}" type="slidenum">
              <a:rPr lang="en-US" smtClean="0"/>
              <a:t>‹#›</a:t>
            </a:fld>
            <a:endParaRPr lang="en-US"/>
          </a:p>
        </p:txBody>
      </p:sp>
    </p:spTree>
    <p:extLst>
      <p:ext uri="{BB962C8B-B14F-4D97-AF65-F5344CB8AC3E}">
        <p14:creationId xmlns:p14="http://schemas.microsoft.com/office/powerpoint/2010/main" val="4372577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613E1-FB5F-C949-B993-B11335C0130E}" type="datetimeFigureOut">
              <a:rPr lang="en-US" smtClean="0"/>
              <a:t>30/01/21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85683-0135-C749-AF18-A99C54DB6412}" type="slidenum">
              <a:rPr lang="en-US" smtClean="0"/>
              <a:t>‹#›</a:t>
            </a:fld>
            <a:endParaRPr lang="en-US"/>
          </a:p>
        </p:txBody>
      </p:sp>
    </p:spTree>
    <p:extLst>
      <p:ext uri="{BB962C8B-B14F-4D97-AF65-F5344CB8AC3E}">
        <p14:creationId xmlns:p14="http://schemas.microsoft.com/office/powerpoint/2010/main" val="185106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s://www.youtube.com/watch?v=qgWk6BmkA3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s://www.youtube.com/watch?v=qgWk6BmkA3Q"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2613"/>
            <a:ext cx="7772400" cy="1470025"/>
          </a:xfrm>
        </p:spPr>
        <p:txBody>
          <a:bodyPr>
            <a:normAutofit/>
          </a:bodyPr>
          <a:lstStyle/>
          <a:p>
            <a:r>
              <a:rPr lang="en-US" sz="8000" dirty="0" smtClean="0"/>
              <a:t>Year One - English</a:t>
            </a:r>
            <a:endParaRPr lang="en-US" sz="8000" dirty="0"/>
          </a:p>
        </p:txBody>
      </p:sp>
      <p:sp>
        <p:nvSpPr>
          <p:cNvPr id="3" name="Subtitle 2"/>
          <p:cNvSpPr>
            <a:spLocks noGrp="1"/>
          </p:cNvSpPr>
          <p:nvPr>
            <p:ph type="subTitle" idx="1"/>
          </p:nvPr>
        </p:nvSpPr>
        <p:spPr>
          <a:xfrm>
            <a:off x="1371600" y="4972464"/>
            <a:ext cx="6400800" cy="1752600"/>
          </a:xfrm>
        </p:spPr>
        <p:txBody>
          <a:bodyPr>
            <a:normAutofit fontScale="92500" lnSpcReduction="20000"/>
          </a:bodyPr>
          <a:lstStyle/>
          <a:p>
            <a:r>
              <a:rPr lang="en-US" dirty="0" smtClean="0">
                <a:solidFill>
                  <a:srgbClr val="000000"/>
                </a:solidFill>
              </a:rPr>
              <a:t>Week 5 (Week commencing Monday 1</a:t>
            </a:r>
            <a:r>
              <a:rPr lang="en-US" baseline="30000" dirty="0" smtClean="0">
                <a:solidFill>
                  <a:srgbClr val="000000"/>
                </a:solidFill>
              </a:rPr>
              <a:t>st</a:t>
            </a:r>
            <a:r>
              <a:rPr lang="en-US" dirty="0" smtClean="0">
                <a:solidFill>
                  <a:srgbClr val="000000"/>
                </a:solidFill>
              </a:rPr>
              <a:t> February)</a:t>
            </a:r>
          </a:p>
          <a:p>
            <a:r>
              <a:rPr lang="en-US" dirty="0" smtClean="0">
                <a:solidFill>
                  <a:srgbClr val="000000"/>
                </a:solidFill>
                <a:hlinkClick r:id="rId2"/>
              </a:rPr>
              <a:t>https://www.youtube.com/watch?v=qgWk6BmkA3Q</a:t>
            </a:r>
            <a:endParaRPr lang="en-US" dirty="0" smtClean="0">
              <a:solidFill>
                <a:srgbClr val="000000"/>
              </a:solidFill>
            </a:endParaRPr>
          </a:p>
          <a:p>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1511833" y="1719938"/>
            <a:ext cx="2527300" cy="3213100"/>
          </a:xfrm>
          <a:prstGeom prst="rect">
            <a:avLst/>
          </a:prstGeom>
        </p:spPr>
      </p:pic>
      <p:pic>
        <p:nvPicPr>
          <p:cNvPr id="5" name="Picture 4"/>
          <p:cNvPicPr>
            <a:picLocks noChangeAspect="1"/>
          </p:cNvPicPr>
          <p:nvPr/>
        </p:nvPicPr>
        <p:blipFill>
          <a:blip r:embed="rId4"/>
          <a:stretch>
            <a:fillRect/>
          </a:stretch>
        </p:blipFill>
        <p:spPr>
          <a:xfrm>
            <a:off x="4816755" y="1719938"/>
            <a:ext cx="2540000" cy="3200400"/>
          </a:xfrm>
          <a:prstGeom prst="rect">
            <a:avLst/>
          </a:prstGeom>
        </p:spPr>
      </p:pic>
    </p:spTree>
    <p:extLst>
      <p:ext uri="{BB962C8B-B14F-4D97-AF65-F5344CB8AC3E}">
        <p14:creationId xmlns:p14="http://schemas.microsoft.com/office/powerpoint/2010/main" val="1297521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659"/>
            <a:ext cx="8229600" cy="1143000"/>
          </a:xfrm>
        </p:spPr>
        <p:txBody>
          <a:bodyPr/>
          <a:lstStyle/>
          <a:p>
            <a:r>
              <a:rPr lang="en-US" u="sng" dirty="0" smtClean="0"/>
              <a:t>Wednesday</a:t>
            </a:r>
            <a:endParaRPr lang="en-US" u="sng" dirty="0"/>
          </a:p>
        </p:txBody>
      </p:sp>
      <p:sp>
        <p:nvSpPr>
          <p:cNvPr id="13" name="TextBox 12"/>
          <p:cNvSpPr txBox="1"/>
          <p:nvPr/>
        </p:nvSpPr>
        <p:spPr>
          <a:xfrm>
            <a:off x="244809" y="678047"/>
            <a:ext cx="7573780" cy="553998"/>
          </a:xfrm>
          <a:prstGeom prst="rect">
            <a:avLst/>
          </a:prstGeom>
          <a:noFill/>
        </p:spPr>
        <p:txBody>
          <a:bodyPr wrap="square" rtlCol="0">
            <a:spAutoFit/>
          </a:bodyPr>
          <a:lstStyle/>
          <a:p>
            <a:r>
              <a:rPr lang="en-US" sz="3000" b="1" u="sng" dirty="0" smtClean="0"/>
              <a:t>OLI: to write about what makes you happy</a:t>
            </a:r>
            <a:r>
              <a:rPr lang="en-US" sz="3000" dirty="0" smtClean="0"/>
              <a:t>.</a:t>
            </a:r>
            <a:endParaRPr lang="en-US" sz="3000" dirty="0"/>
          </a:p>
        </p:txBody>
      </p:sp>
      <p:pic>
        <p:nvPicPr>
          <p:cNvPr id="4" name="Picture 3" descr="Screen Shot 2021-01-30 at 19.55.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274" y="1232045"/>
            <a:ext cx="4111362" cy="5431326"/>
          </a:xfrm>
          <a:prstGeom prst="rect">
            <a:avLst/>
          </a:prstGeom>
        </p:spPr>
      </p:pic>
    </p:spTree>
    <p:extLst>
      <p:ext uri="{BB962C8B-B14F-4D97-AF65-F5344CB8AC3E}">
        <p14:creationId xmlns:p14="http://schemas.microsoft.com/office/powerpoint/2010/main" val="46834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Thursday</a:t>
            </a:r>
            <a:endParaRPr lang="en-US" u="sng" dirty="0"/>
          </a:p>
        </p:txBody>
      </p:sp>
      <p:sp>
        <p:nvSpPr>
          <p:cNvPr id="3" name="Content Placeholder 2"/>
          <p:cNvSpPr>
            <a:spLocks noGrp="1"/>
          </p:cNvSpPr>
          <p:nvPr>
            <p:ph idx="1"/>
          </p:nvPr>
        </p:nvSpPr>
        <p:spPr>
          <a:xfrm>
            <a:off x="457200" y="937859"/>
            <a:ext cx="8229600" cy="4525963"/>
          </a:xfrm>
        </p:spPr>
        <p:txBody>
          <a:bodyPr/>
          <a:lstStyle/>
          <a:p>
            <a:pPr marL="0" indent="0">
              <a:buNone/>
            </a:pPr>
            <a:r>
              <a:rPr lang="en-US" b="1" u="sng" dirty="0" smtClean="0"/>
              <a:t>OLI: to describe a setting. </a:t>
            </a:r>
          </a:p>
          <a:p>
            <a:pPr marL="0" indent="0">
              <a:buNone/>
            </a:pPr>
            <a:r>
              <a:rPr lang="en-GB" sz="2000" dirty="0" smtClean="0"/>
              <a:t>The story says: Ruby </a:t>
            </a:r>
            <a:r>
              <a:rPr lang="en-GB" sz="2000" dirty="0"/>
              <a:t>loved to explore wild, faraway places. </a:t>
            </a:r>
            <a:endParaRPr lang="en-GB" sz="2000" dirty="0" smtClean="0"/>
          </a:p>
          <a:p>
            <a:pPr marL="0" indent="0">
              <a:buNone/>
            </a:pPr>
            <a:r>
              <a:rPr lang="en-GB" sz="2000" dirty="0" smtClean="0"/>
              <a:t>Imagine </a:t>
            </a:r>
            <a:r>
              <a:rPr lang="en-GB" sz="2000" dirty="0"/>
              <a:t>one of her favourite places and describe </a:t>
            </a:r>
            <a:r>
              <a:rPr lang="en-GB" sz="2000" dirty="0" smtClean="0"/>
              <a:t>it and draw it. </a:t>
            </a:r>
          </a:p>
          <a:p>
            <a:pPr marL="0" indent="0">
              <a:buNone/>
            </a:pPr>
            <a:r>
              <a:rPr lang="en-GB" sz="2000" dirty="0" smtClean="0"/>
              <a:t>Use </a:t>
            </a:r>
            <a:r>
              <a:rPr lang="en-GB" sz="2000" dirty="0"/>
              <a:t>adjectives! </a:t>
            </a:r>
            <a:endParaRPr lang="en-GB" sz="2000" dirty="0" smtClean="0"/>
          </a:p>
          <a:p>
            <a:pPr marL="0" indent="0">
              <a:buNone/>
            </a:pPr>
            <a:r>
              <a:rPr lang="en-GB" sz="2000" dirty="0" smtClean="0"/>
              <a:t>Don’t forget capital letters and full stops. </a:t>
            </a:r>
            <a:endParaRPr lang="en-GB" sz="2000" dirty="0" smtClean="0"/>
          </a:p>
          <a:p>
            <a:pPr marL="0" indent="0">
              <a:buNone/>
            </a:pPr>
            <a:r>
              <a:rPr lang="en-GB" sz="2000" dirty="0" smtClean="0"/>
              <a:t>Challenge</a:t>
            </a:r>
            <a:r>
              <a:rPr lang="en-GB" sz="2000" dirty="0"/>
              <a:t>: use similes. </a:t>
            </a:r>
            <a:endParaRPr lang="en-GB" sz="2000" dirty="0" smtClean="0"/>
          </a:p>
        </p:txBody>
      </p:sp>
      <p:pic>
        <p:nvPicPr>
          <p:cNvPr id="4" name="Picture 3" descr="Screen Shot 2021-01-30 at 18.32.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390" y="3488285"/>
            <a:ext cx="4268858" cy="3232019"/>
          </a:xfrm>
          <a:prstGeom prst="rect">
            <a:avLst/>
          </a:prstGeom>
        </p:spPr>
      </p:pic>
      <p:sp>
        <p:nvSpPr>
          <p:cNvPr id="5" name="TextBox 4"/>
          <p:cNvSpPr txBox="1"/>
          <p:nvPr/>
        </p:nvSpPr>
        <p:spPr>
          <a:xfrm>
            <a:off x="7099462" y="4348541"/>
            <a:ext cx="1587338" cy="1200329"/>
          </a:xfrm>
          <a:prstGeom prst="rect">
            <a:avLst/>
          </a:prstGeom>
          <a:noFill/>
        </p:spPr>
        <p:txBody>
          <a:bodyPr wrap="square" rtlCol="0">
            <a:spAutoFit/>
          </a:bodyPr>
          <a:lstStyle/>
          <a:p>
            <a:r>
              <a:rPr lang="en-US" dirty="0" smtClean="0"/>
              <a:t>Look at the next slide for some magical places!</a:t>
            </a:r>
            <a:endParaRPr lang="en-US" dirty="0"/>
          </a:p>
        </p:txBody>
      </p:sp>
    </p:spTree>
    <p:extLst>
      <p:ext uri="{BB962C8B-B14F-4D97-AF65-F5344CB8AC3E}">
        <p14:creationId xmlns:p14="http://schemas.microsoft.com/office/powerpoint/2010/main" val="4026897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Thursday</a:t>
            </a:r>
            <a:endParaRPr lang="en-US" u="sng" dirty="0"/>
          </a:p>
        </p:txBody>
      </p:sp>
      <p:sp>
        <p:nvSpPr>
          <p:cNvPr id="3" name="Content Placeholder 2"/>
          <p:cNvSpPr>
            <a:spLocks noGrp="1"/>
          </p:cNvSpPr>
          <p:nvPr>
            <p:ph idx="1"/>
          </p:nvPr>
        </p:nvSpPr>
        <p:spPr>
          <a:xfrm>
            <a:off x="457200" y="937859"/>
            <a:ext cx="8229600" cy="4525963"/>
          </a:xfrm>
        </p:spPr>
        <p:txBody>
          <a:bodyPr/>
          <a:lstStyle/>
          <a:p>
            <a:pPr marL="0" indent="0">
              <a:buNone/>
            </a:pPr>
            <a:r>
              <a:rPr lang="en-US" b="1" u="sng" dirty="0" smtClean="0"/>
              <a:t>OLI: to describe a setting. </a:t>
            </a:r>
          </a:p>
        </p:txBody>
      </p:sp>
      <p:pic>
        <p:nvPicPr>
          <p:cNvPr id="6" name="Picture 5"/>
          <p:cNvPicPr>
            <a:picLocks noChangeAspect="1"/>
          </p:cNvPicPr>
          <p:nvPr/>
        </p:nvPicPr>
        <p:blipFill>
          <a:blip r:embed="rId2"/>
          <a:stretch>
            <a:fillRect/>
          </a:stretch>
        </p:blipFill>
        <p:spPr>
          <a:xfrm>
            <a:off x="1254646" y="1698465"/>
            <a:ext cx="6747550" cy="4517037"/>
          </a:xfrm>
          <a:prstGeom prst="rect">
            <a:avLst/>
          </a:prstGeom>
        </p:spPr>
      </p:pic>
    </p:spTree>
    <p:extLst>
      <p:ext uri="{BB962C8B-B14F-4D97-AF65-F5344CB8AC3E}">
        <p14:creationId xmlns:p14="http://schemas.microsoft.com/office/powerpoint/2010/main" val="403207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Thursday</a:t>
            </a:r>
            <a:endParaRPr lang="en-US" u="sng" dirty="0"/>
          </a:p>
        </p:txBody>
      </p:sp>
      <p:sp>
        <p:nvSpPr>
          <p:cNvPr id="3" name="Content Placeholder 2"/>
          <p:cNvSpPr>
            <a:spLocks noGrp="1"/>
          </p:cNvSpPr>
          <p:nvPr>
            <p:ph idx="1"/>
          </p:nvPr>
        </p:nvSpPr>
        <p:spPr>
          <a:xfrm>
            <a:off x="457200" y="937859"/>
            <a:ext cx="8229600" cy="4525963"/>
          </a:xfrm>
        </p:spPr>
        <p:txBody>
          <a:bodyPr/>
          <a:lstStyle/>
          <a:p>
            <a:pPr marL="0" indent="0">
              <a:buNone/>
            </a:pPr>
            <a:r>
              <a:rPr lang="en-US" b="1" u="sng" dirty="0" smtClean="0"/>
              <a:t>OLI: to describe a setting. </a:t>
            </a:r>
          </a:p>
        </p:txBody>
      </p:sp>
      <p:pic>
        <p:nvPicPr>
          <p:cNvPr id="7" name="Picture 6"/>
          <p:cNvPicPr>
            <a:picLocks noChangeAspect="1"/>
          </p:cNvPicPr>
          <p:nvPr/>
        </p:nvPicPr>
        <p:blipFill>
          <a:blip r:embed="rId2"/>
          <a:stretch>
            <a:fillRect/>
          </a:stretch>
        </p:blipFill>
        <p:spPr>
          <a:xfrm>
            <a:off x="4640308" y="1666518"/>
            <a:ext cx="4503692" cy="3063173"/>
          </a:xfrm>
          <a:prstGeom prst="rect">
            <a:avLst/>
          </a:prstGeom>
        </p:spPr>
      </p:pic>
      <p:pic>
        <p:nvPicPr>
          <p:cNvPr id="4" name="Picture 3"/>
          <p:cNvPicPr>
            <a:picLocks noChangeAspect="1"/>
          </p:cNvPicPr>
          <p:nvPr/>
        </p:nvPicPr>
        <p:blipFill>
          <a:blip r:embed="rId3"/>
          <a:stretch>
            <a:fillRect/>
          </a:stretch>
        </p:blipFill>
        <p:spPr>
          <a:xfrm>
            <a:off x="347707" y="3472986"/>
            <a:ext cx="5737023" cy="3180827"/>
          </a:xfrm>
          <a:prstGeom prst="rect">
            <a:avLst/>
          </a:prstGeom>
        </p:spPr>
      </p:pic>
    </p:spTree>
    <p:extLst>
      <p:ext uri="{BB962C8B-B14F-4D97-AF65-F5344CB8AC3E}">
        <p14:creationId xmlns:p14="http://schemas.microsoft.com/office/powerpoint/2010/main" val="1035208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Thursday</a:t>
            </a:r>
            <a:endParaRPr lang="en-US" u="sng" dirty="0"/>
          </a:p>
        </p:txBody>
      </p:sp>
      <p:sp>
        <p:nvSpPr>
          <p:cNvPr id="3" name="Content Placeholder 2"/>
          <p:cNvSpPr>
            <a:spLocks noGrp="1"/>
          </p:cNvSpPr>
          <p:nvPr>
            <p:ph idx="1"/>
          </p:nvPr>
        </p:nvSpPr>
        <p:spPr>
          <a:xfrm>
            <a:off x="457200" y="937859"/>
            <a:ext cx="8229600" cy="4525963"/>
          </a:xfrm>
        </p:spPr>
        <p:txBody>
          <a:bodyPr/>
          <a:lstStyle/>
          <a:p>
            <a:pPr marL="0" indent="0">
              <a:buNone/>
            </a:pPr>
            <a:r>
              <a:rPr lang="en-US" b="1" u="sng" dirty="0" smtClean="0"/>
              <a:t>OLI: to describe a setting. </a:t>
            </a:r>
          </a:p>
        </p:txBody>
      </p:sp>
      <p:pic>
        <p:nvPicPr>
          <p:cNvPr id="4" name="Picture 3"/>
          <p:cNvPicPr>
            <a:picLocks noChangeAspect="1"/>
          </p:cNvPicPr>
          <p:nvPr/>
        </p:nvPicPr>
        <p:blipFill>
          <a:blip r:embed="rId2"/>
          <a:stretch>
            <a:fillRect/>
          </a:stretch>
        </p:blipFill>
        <p:spPr>
          <a:xfrm>
            <a:off x="457200" y="2103685"/>
            <a:ext cx="8063398" cy="3991382"/>
          </a:xfrm>
          <a:prstGeom prst="rect">
            <a:avLst/>
          </a:prstGeom>
        </p:spPr>
      </p:pic>
    </p:spTree>
    <p:extLst>
      <p:ext uri="{BB962C8B-B14F-4D97-AF65-F5344CB8AC3E}">
        <p14:creationId xmlns:p14="http://schemas.microsoft.com/office/powerpoint/2010/main" val="1504654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Thursday</a:t>
            </a:r>
            <a:endParaRPr lang="en-US" u="sng" dirty="0"/>
          </a:p>
        </p:txBody>
      </p:sp>
      <p:sp>
        <p:nvSpPr>
          <p:cNvPr id="3" name="Content Placeholder 2"/>
          <p:cNvSpPr>
            <a:spLocks noGrp="1"/>
          </p:cNvSpPr>
          <p:nvPr>
            <p:ph idx="1"/>
          </p:nvPr>
        </p:nvSpPr>
        <p:spPr>
          <a:xfrm>
            <a:off x="457200" y="937859"/>
            <a:ext cx="8229600" cy="4525963"/>
          </a:xfrm>
        </p:spPr>
        <p:txBody>
          <a:bodyPr/>
          <a:lstStyle/>
          <a:p>
            <a:pPr marL="0" indent="0">
              <a:buNone/>
            </a:pPr>
            <a:r>
              <a:rPr lang="en-US" b="1" u="sng" dirty="0" smtClean="0"/>
              <a:t>OLI: to describe a setting. </a:t>
            </a:r>
          </a:p>
        </p:txBody>
      </p:sp>
      <p:sp>
        <p:nvSpPr>
          <p:cNvPr id="5" name="Text Box 7"/>
          <p:cNvSpPr txBox="1"/>
          <p:nvPr/>
        </p:nvSpPr>
        <p:spPr>
          <a:xfrm>
            <a:off x="457200" y="1820640"/>
            <a:ext cx="8686800" cy="474284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2000" b="1" dirty="0">
                <a:effectLst/>
                <a:latin typeface="Twinkl"/>
                <a:ea typeface="ＭＳ 明朝"/>
                <a:cs typeface="Times New Roman"/>
              </a:rPr>
              <a:t>Steps To Success: </a:t>
            </a:r>
            <a:endParaRPr lang="en-GB" sz="2000" b="1" dirty="0" smtClean="0">
              <a:effectLst/>
              <a:latin typeface="Twinkl"/>
              <a:ea typeface="ＭＳ 明朝"/>
              <a:cs typeface="Times New Roman"/>
            </a:endParaRPr>
          </a:p>
          <a:p>
            <a:pPr>
              <a:spcAft>
                <a:spcPts val="0"/>
              </a:spcAft>
            </a:pPr>
            <a:endParaRPr lang="en-GB" sz="2000" dirty="0">
              <a:effectLst/>
              <a:ea typeface="ＭＳ 明朝"/>
              <a:cs typeface="Times New Roman"/>
            </a:endParaRPr>
          </a:p>
          <a:p>
            <a:pPr>
              <a:spcAft>
                <a:spcPts val="0"/>
              </a:spcAft>
            </a:pPr>
            <a:r>
              <a:rPr lang="en-GB" sz="2000" dirty="0">
                <a:effectLst/>
                <a:latin typeface="Twinkl"/>
                <a:ea typeface="ＭＳ 明朝"/>
                <a:cs typeface="Times New Roman"/>
              </a:rPr>
              <a:t>- I can say my sentence out loud before writing it. </a:t>
            </a:r>
            <a:endParaRPr lang="en-GB" sz="2000" dirty="0">
              <a:effectLst/>
              <a:ea typeface="ＭＳ 明朝"/>
              <a:cs typeface="Times New Roman"/>
            </a:endParaRPr>
          </a:p>
          <a:p>
            <a:pPr>
              <a:spcAft>
                <a:spcPts val="0"/>
              </a:spcAft>
            </a:pPr>
            <a:r>
              <a:rPr lang="en-GB" sz="2000" dirty="0">
                <a:effectLst/>
                <a:latin typeface="Twinkl"/>
                <a:ea typeface="ＭＳ 明朝"/>
                <a:cs typeface="Times New Roman"/>
              </a:rPr>
              <a:t>- I can re-read my sentence to check it makes sense. </a:t>
            </a:r>
            <a:endParaRPr lang="en-GB" sz="2000" dirty="0">
              <a:effectLst/>
              <a:ea typeface="ＭＳ 明朝"/>
              <a:cs typeface="Times New Roman"/>
            </a:endParaRPr>
          </a:p>
          <a:p>
            <a:pPr>
              <a:spcAft>
                <a:spcPts val="0"/>
              </a:spcAft>
            </a:pPr>
            <a:r>
              <a:rPr lang="en-GB" sz="2000" dirty="0">
                <a:effectLst/>
                <a:latin typeface="Twinkl"/>
                <a:ea typeface="ＭＳ 明朝"/>
                <a:cs typeface="Times New Roman"/>
              </a:rPr>
              <a:t>- I can use my phonics knowledge to help me sound out words.</a:t>
            </a:r>
            <a:endParaRPr lang="en-GB" sz="2000" dirty="0">
              <a:effectLst/>
              <a:ea typeface="ＭＳ 明朝"/>
              <a:cs typeface="Times New Roman"/>
            </a:endParaRPr>
          </a:p>
          <a:p>
            <a:pPr>
              <a:spcAft>
                <a:spcPts val="0"/>
              </a:spcAft>
            </a:pPr>
            <a:r>
              <a:rPr lang="en-GB" sz="2000" dirty="0">
                <a:effectLst/>
                <a:latin typeface="Twinkl"/>
                <a:ea typeface="ＭＳ 明朝"/>
                <a:cs typeface="Times New Roman"/>
              </a:rPr>
              <a:t>- </a:t>
            </a:r>
            <a:r>
              <a:rPr lang="en-GB" sz="2000" b="1" dirty="0">
                <a:effectLst/>
                <a:latin typeface="Twinkl"/>
                <a:ea typeface="ＭＳ 明朝"/>
                <a:cs typeface="Times New Roman"/>
              </a:rPr>
              <a:t>ABC</a:t>
            </a:r>
            <a:r>
              <a:rPr lang="en-GB" sz="2000" dirty="0">
                <a:effectLst/>
                <a:latin typeface="Twinkl"/>
                <a:ea typeface="ＭＳ 明朝"/>
                <a:cs typeface="Times New Roman"/>
              </a:rPr>
              <a:t> (capital letters) and   </a:t>
            </a:r>
            <a:r>
              <a:rPr lang="en-US" sz="2000" dirty="0">
                <a:effectLst/>
                <a:latin typeface="Twinkl"/>
                <a:ea typeface="ＭＳ 明朝"/>
                <a:cs typeface="Times New Roman"/>
              </a:rPr>
              <a:t> </a:t>
            </a:r>
            <a:r>
              <a:rPr lang="en-GB" sz="2000" dirty="0">
                <a:effectLst/>
                <a:latin typeface="Twinkl"/>
                <a:ea typeface="ＭＳ 明朝"/>
                <a:cs typeface="Times New Roman"/>
              </a:rPr>
              <a:t>(full stops).</a:t>
            </a:r>
            <a:endParaRPr lang="en-GB" sz="2000" dirty="0">
              <a:effectLst/>
              <a:ea typeface="ＭＳ 明朝"/>
              <a:cs typeface="Times New Roman"/>
            </a:endParaRPr>
          </a:p>
          <a:p>
            <a:pPr>
              <a:spcAft>
                <a:spcPts val="0"/>
              </a:spcAft>
            </a:pPr>
            <a:r>
              <a:rPr lang="en-GB" sz="2000" dirty="0">
                <a:effectLst/>
                <a:latin typeface="Twinkl"/>
                <a:ea typeface="ＭＳ 明朝"/>
                <a:cs typeface="Times New Roman"/>
              </a:rPr>
              <a:t>- Finger spaces</a:t>
            </a:r>
            <a:r>
              <a:rPr lang="en-US" sz="2000" dirty="0">
                <a:effectLst/>
                <a:latin typeface="Twinkl"/>
                <a:ea typeface="ＭＳ 明朝"/>
                <a:cs typeface="Times New Roman"/>
              </a:rPr>
              <a:t> </a:t>
            </a:r>
            <a:endParaRPr lang="en-GB" sz="2000" dirty="0">
              <a:effectLst/>
              <a:ea typeface="ＭＳ 明朝"/>
              <a:cs typeface="Times New Roman"/>
            </a:endParaRPr>
          </a:p>
          <a:p>
            <a:pPr>
              <a:spcAft>
                <a:spcPts val="0"/>
              </a:spcAft>
            </a:pPr>
            <a:r>
              <a:rPr lang="en-GB" sz="2000" dirty="0">
                <a:effectLst/>
                <a:latin typeface="Twinkl"/>
                <a:ea typeface="ＭＳ 明朝"/>
                <a:cs typeface="Times New Roman"/>
              </a:rPr>
              <a:t>- I can use adjectives. </a:t>
            </a:r>
            <a:endParaRPr lang="en-GB" sz="2000" dirty="0">
              <a:effectLst/>
              <a:ea typeface="ＭＳ 明朝"/>
              <a:cs typeface="Times New Roman"/>
            </a:endParaRPr>
          </a:p>
          <a:p>
            <a:pPr>
              <a:spcAft>
                <a:spcPts val="0"/>
              </a:spcAft>
            </a:pPr>
            <a:endParaRPr lang="en-GB" sz="2000" b="1" dirty="0" smtClean="0">
              <a:effectLst/>
              <a:latin typeface="Twinkl"/>
              <a:ea typeface="ＭＳ 明朝"/>
              <a:cs typeface="Times New Roman"/>
            </a:endParaRPr>
          </a:p>
          <a:p>
            <a:pPr>
              <a:spcAft>
                <a:spcPts val="0"/>
              </a:spcAft>
            </a:pPr>
            <a:r>
              <a:rPr lang="en-GB" sz="2000" b="1" dirty="0" smtClean="0">
                <a:effectLst/>
                <a:latin typeface="Twinkl"/>
                <a:ea typeface="ＭＳ 明朝"/>
                <a:cs typeface="Times New Roman"/>
              </a:rPr>
              <a:t>Challenge</a:t>
            </a:r>
            <a:r>
              <a:rPr lang="en-GB" sz="2000" b="1" dirty="0">
                <a:effectLst/>
                <a:latin typeface="Twinkl"/>
                <a:ea typeface="ＭＳ 明朝"/>
                <a:cs typeface="Times New Roman"/>
              </a:rPr>
              <a:t>:</a:t>
            </a:r>
            <a:r>
              <a:rPr lang="en-GB" sz="2000" dirty="0">
                <a:effectLst/>
                <a:latin typeface="Twinkl"/>
                <a:ea typeface="ＭＳ 明朝"/>
                <a:cs typeface="Times New Roman"/>
              </a:rPr>
              <a:t> I can use similes. (The trees were </a:t>
            </a:r>
            <a:r>
              <a:rPr lang="en-GB" sz="2000" b="1" dirty="0">
                <a:effectLst/>
                <a:latin typeface="Twinkl"/>
                <a:ea typeface="ＭＳ 明朝"/>
                <a:cs typeface="Times New Roman"/>
              </a:rPr>
              <a:t>as</a:t>
            </a:r>
            <a:r>
              <a:rPr lang="en-GB" sz="2000" dirty="0">
                <a:effectLst/>
                <a:latin typeface="Twinkl"/>
                <a:ea typeface="ＭＳ 明朝"/>
                <a:cs typeface="Times New Roman"/>
              </a:rPr>
              <a:t> tall </a:t>
            </a:r>
            <a:r>
              <a:rPr lang="en-GB" sz="2000" b="1" dirty="0">
                <a:effectLst/>
                <a:latin typeface="Twinkl"/>
                <a:ea typeface="ＭＳ 明朝"/>
                <a:cs typeface="Times New Roman"/>
              </a:rPr>
              <a:t>as a</a:t>
            </a:r>
            <a:r>
              <a:rPr lang="en-GB" sz="2000" dirty="0">
                <a:effectLst/>
                <a:latin typeface="Twinkl"/>
                <a:ea typeface="ＭＳ 明朝"/>
                <a:cs typeface="Times New Roman"/>
              </a:rPr>
              <a:t> mountain.) </a:t>
            </a:r>
            <a:endParaRPr lang="en-GB" sz="2000" dirty="0">
              <a:effectLst/>
              <a:ea typeface="ＭＳ 明朝"/>
              <a:cs typeface="Times New Roman"/>
            </a:endParaRPr>
          </a:p>
          <a:p>
            <a:pPr>
              <a:spcAft>
                <a:spcPts val="0"/>
              </a:spcAft>
              <a:tabLst>
                <a:tab pos="270510" algn="l"/>
              </a:tabLst>
            </a:pPr>
            <a:r>
              <a:rPr lang="en-GB" sz="2000" dirty="0">
                <a:effectLst/>
                <a:latin typeface="Twinkl"/>
                <a:ea typeface="ＭＳ 明朝"/>
                <a:cs typeface="Times New Roman"/>
              </a:rPr>
              <a:t>(The towering trees stood </a:t>
            </a:r>
            <a:r>
              <a:rPr lang="en-GB" sz="2000" b="1" dirty="0">
                <a:effectLst/>
                <a:latin typeface="Twinkl"/>
                <a:ea typeface="ＭＳ 明朝"/>
                <a:cs typeface="Times New Roman"/>
              </a:rPr>
              <a:t>like</a:t>
            </a:r>
            <a:r>
              <a:rPr lang="en-GB" sz="2000" dirty="0">
                <a:effectLst/>
                <a:latin typeface="Twinkl"/>
                <a:ea typeface="ＭＳ 明朝"/>
                <a:cs typeface="Times New Roman"/>
              </a:rPr>
              <a:t> silent guards.)</a:t>
            </a:r>
            <a:endParaRPr lang="en-GB" sz="2000" dirty="0">
              <a:effectLst/>
              <a:ea typeface="ＭＳ 明朝"/>
              <a:cs typeface="Times New Roman"/>
            </a:endParaRPr>
          </a:p>
          <a:p>
            <a:pPr>
              <a:spcAft>
                <a:spcPts val="0"/>
              </a:spcAft>
            </a:pPr>
            <a:r>
              <a:rPr lang="en-GB" sz="2500" b="1" dirty="0">
                <a:effectLst/>
                <a:latin typeface="Twinkl"/>
                <a:ea typeface="ＭＳ 明朝"/>
                <a:cs typeface="Times New Roman"/>
              </a:rPr>
              <a:t> </a:t>
            </a:r>
            <a:endParaRPr lang="en-GB" sz="2500" dirty="0">
              <a:effectLst/>
              <a:ea typeface="ＭＳ 明朝"/>
              <a:cs typeface="Times New Roman"/>
            </a:endParaRPr>
          </a:p>
          <a:p>
            <a:pPr>
              <a:spcAft>
                <a:spcPts val="0"/>
              </a:spcAft>
            </a:pPr>
            <a:r>
              <a:rPr lang="en-GB" sz="2500" b="1" dirty="0">
                <a:effectLst/>
                <a:latin typeface="Twinkl"/>
                <a:ea typeface="ＭＳ 明朝"/>
                <a:cs typeface="Times New Roman"/>
              </a:rPr>
              <a:t> </a:t>
            </a:r>
            <a:endParaRPr lang="en-GB" sz="2500" dirty="0">
              <a:effectLst/>
              <a:ea typeface="ＭＳ 明朝"/>
              <a:cs typeface="Times New Roman"/>
            </a:endParaRPr>
          </a:p>
          <a:p>
            <a:pPr>
              <a:spcAft>
                <a:spcPts val="0"/>
              </a:spcAft>
            </a:pPr>
            <a:r>
              <a:rPr lang="en-GB" sz="2500" dirty="0">
                <a:effectLst/>
                <a:latin typeface="Twinkl"/>
                <a:ea typeface="ＭＳ 明朝"/>
                <a:cs typeface="Times New Roman"/>
              </a:rPr>
              <a:t> </a:t>
            </a:r>
            <a:endParaRPr lang="en-GB" sz="2500" dirty="0">
              <a:effectLst/>
              <a:ea typeface="ＭＳ 明朝"/>
              <a:cs typeface="Times New Roman"/>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3565032" y="3488280"/>
            <a:ext cx="149718" cy="187921"/>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324100" y="3727450"/>
            <a:ext cx="255587" cy="274637"/>
          </a:xfrm>
          <a:prstGeom prst="rect">
            <a:avLst/>
          </a:prstGeom>
          <a:noFill/>
          <a:ln>
            <a:noFill/>
          </a:ln>
        </p:spPr>
      </p:pic>
    </p:spTree>
    <p:extLst>
      <p:ext uri="{BB962C8B-B14F-4D97-AF65-F5344CB8AC3E}">
        <p14:creationId xmlns:p14="http://schemas.microsoft.com/office/powerpoint/2010/main" val="2621674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example!</a:t>
            </a:r>
            <a:endParaRPr lang="en-US" dirty="0"/>
          </a:p>
        </p:txBody>
      </p:sp>
      <p:sp>
        <p:nvSpPr>
          <p:cNvPr id="3" name="Content Placeholder 2"/>
          <p:cNvSpPr>
            <a:spLocks noGrp="1"/>
          </p:cNvSpPr>
          <p:nvPr>
            <p:ph idx="1"/>
          </p:nvPr>
        </p:nvSpPr>
        <p:spPr/>
        <p:txBody>
          <a:bodyPr>
            <a:normAutofit/>
          </a:bodyPr>
          <a:lstStyle/>
          <a:p>
            <a:pPr marL="0" indent="0" algn="just">
              <a:buNone/>
            </a:pPr>
            <a:r>
              <a:rPr lang="en-US" dirty="0" smtClean="0"/>
              <a:t>On the damp </a:t>
            </a:r>
            <a:r>
              <a:rPr lang="en-US" dirty="0"/>
              <a:t>forest floor a cool stream snaked past the towering </a:t>
            </a:r>
            <a:r>
              <a:rPr lang="en-US" dirty="0" smtClean="0"/>
              <a:t>trees. The trees stood </a:t>
            </a:r>
            <a:r>
              <a:rPr lang="en-US" dirty="0"/>
              <a:t>like silent </a:t>
            </a:r>
            <a:r>
              <a:rPr lang="en-US" dirty="0" smtClean="0"/>
              <a:t>guards. They were as tall as a mountain. </a:t>
            </a:r>
            <a:r>
              <a:rPr lang="en-US" dirty="0"/>
              <a:t>Huge </a:t>
            </a:r>
            <a:r>
              <a:rPr lang="en-US" dirty="0" smtClean="0"/>
              <a:t>rocks </a:t>
            </a:r>
            <a:r>
              <a:rPr lang="en-US" dirty="0"/>
              <a:t>lay </a:t>
            </a:r>
            <a:r>
              <a:rPr lang="en-US" dirty="0" smtClean="0"/>
              <a:t>sleeping. </a:t>
            </a:r>
            <a:r>
              <a:rPr lang="en-US" dirty="0"/>
              <a:t>M</a:t>
            </a:r>
            <a:r>
              <a:rPr lang="en-US" dirty="0" smtClean="0"/>
              <a:t>oss </a:t>
            </a:r>
            <a:r>
              <a:rPr lang="en-US" dirty="0"/>
              <a:t>grew over them like a soft green blanket. </a:t>
            </a:r>
            <a:r>
              <a:rPr lang="en-US" dirty="0" smtClean="0"/>
              <a:t>The </a:t>
            </a:r>
            <a:r>
              <a:rPr lang="en-US" dirty="0"/>
              <a:t>air was warm and filled with the orchestra of a thousand colourful birds and </a:t>
            </a:r>
            <a:r>
              <a:rPr lang="en-US" dirty="0" smtClean="0"/>
              <a:t>insects. The animals were very loud but they could not be seen. They were hiding under umbrella</a:t>
            </a:r>
            <a:r>
              <a:rPr lang="en-US" dirty="0"/>
              <a:t>-like leaves. </a:t>
            </a:r>
            <a:endParaRPr lang="en-US" dirty="0" smtClean="0"/>
          </a:p>
          <a:p>
            <a:endParaRPr lang="en-US" dirty="0"/>
          </a:p>
        </p:txBody>
      </p:sp>
    </p:spTree>
    <p:extLst>
      <p:ext uri="{BB962C8B-B14F-4D97-AF65-F5344CB8AC3E}">
        <p14:creationId xmlns:p14="http://schemas.microsoft.com/office/powerpoint/2010/main" val="124941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Friday</a:t>
            </a:r>
            <a:endParaRPr lang="en-US" u="sng" dirty="0"/>
          </a:p>
        </p:txBody>
      </p:sp>
      <p:sp>
        <p:nvSpPr>
          <p:cNvPr id="3" name="Content Placeholder 2"/>
          <p:cNvSpPr>
            <a:spLocks noGrp="1"/>
          </p:cNvSpPr>
          <p:nvPr>
            <p:ph idx="1"/>
          </p:nvPr>
        </p:nvSpPr>
        <p:spPr/>
        <p:txBody>
          <a:bodyPr/>
          <a:lstStyle/>
          <a:p>
            <a:pPr marL="0" indent="0">
              <a:buNone/>
            </a:pPr>
            <a:r>
              <a:rPr lang="en-US" b="1" u="sng" dirty="0" smtClean="0"/>
              <a:t>Spelling Test time</a:t>
            </a:r>
          </a:p>
          <a:p>
            <a:pPr marL="0" indent="0">
              <a:buNone/>
            </a:pPr>
            <a:endParaRPr lang="en-US" dirty="0"/>
          </a:p>
          <a:p>
            <a:pPr marL="0" indent="0">
              <a:buNone/>
            </a:pPr>
            <a:r>
              <a:rPr lang="en-US" dirty="0" smtClean="0"/>
              <a:t>You have been learning the sounds:</a:t>
            </a:r>
          </a:p>
          <a:p>
            <a:pPr marL="0" indent="0">
              <a:buNone/>
            </a:pPr>
            <a:endParaRPr lang="en-US" dirty="0"/>
          </a:p>
          <a:p>
            <a:pPr marL="0" indent="0" algn="ctr">
              <a:buNone/>
            </a:pPr>
            <a:r>
              <a:rPr lang="en-US" sz="10000" dirty="0"/>
              <a:t>a</a:t>
            </a:r>
            <a:r>
              <a:rPr lang="en-US" sz="10000" dirty="0" smtClean="0"/>
              <a:t>y				</a:t>
            </a:r>
            <a:r>
              <a:rPr lang="en-US" sz="10000" dirty="0" err="1" smtClean="0"/>
              <a:t>ou</a:t>
            </a:r>
            <a:r>
              <a:rPr lang="en-US" sz="10000" dirty="0" smtClean="0"/>
              <a:t> </a:t>
            </a:r>
            <a:endParaRPr lang="en-US" sz="10000" dirty="0"/>
          </a:p>
        </p:txBody>
      </p:sp>
    </p:spTree>
    <p:extLst>
      <p:ext uri="{BB962C8B-B14F-4D97-AF65-F5344CB8AC3E}">
        <p14:creationId xmlns:p14="http://schemas.microsoft.com/office/powerpoint/2010/main" val="530016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8738"/>
            <a:ext cx="8229600" cy="1143000"/>
          </a:xfrm>
        </p:spPr>
        <p:txBody>
          <a:bodyPr/>
          <a:lstStyle/>
          <a:p>
            <a:r>
              <a:rPr lang="en-US" dirty="0" smtClean="0"/>
              <a:t>Well done! </a:t>
            </a:r>
            <a:endParaRPr lang="en-US" dirty="0"/>
          </a:p>
        </p:txBody>
      </p:sp>
    </p:spTree>
    <p:extLst>
      <p:ext uri="{BB962C8B-B14F-4D97-AF65-F5344CB8AC3E}">
        <p14:creationId xmlns:p14="http://schemas.microsoft.com/office/powerpoint/2010/main" val="120522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598"/>
            <a:ext cx="7772400" cy="3595381"/>
          </a:xfrm>
        </p:spPr>
        <p:txBody>
          <a:bodyPr>
            <a:noAutofit/>
          </a:bodyPr>
          <a:lstStyle/>
          <a:p>
            <a:r>
              <a:rPr lang="en-GB" sz="3000" dirty="0"/>
              <a:t>This week is Children’s Mental Health Week. This week’s story is</a:t>
            </a:r>
            <a:r>
              <a:rPr lang="en-GB" sz="3000" i="1" dirty="0"/>
              <a:t> Ruby’s Worry </a:t>
            </a:r>
            <a:r>
              <a:rPr lang="en-GB" sz="3000" dirty="0"/>
              <a:t>(also </a:t>
            </a:r>
            <a:r>
              <a:rPr lang="en-GB" sz="3000" i="1" dirty="0"/>
              <a:t>called Ruby Finds a Worry</a:t>
            </a:r>
            <a:r>
              <a:rPr lang="en-GB" sz="3000" dirty="0"/>
              <a:t>)</a:t>
            </a:r>
            <a:r>
              <a:rPr lang="en-GB" sz="3000" i="1" dirty="0"/>
              <a:t> </a:t>
            </a:r>
            <a:r>
              <a:rPr lang="en-GB" sz="3000" dirty="0"/>
              <a:t>by Tom Percival. Read and listen to the </a:t>
            </a:r>
            <a:r>
              <a:rPr lang="en-GB" sz="3000" dirty="0" smtClean="0"/>
              <a:t>story </a:t>
            </a:r>
            <a:r>
              <a:rPr lang="en-GB" sz="3000" u="sng" dirty="0" smtClean="0">
                <a:hlinkClick r:id="rId2"/>
              </a:rPr>
              <a:t>here</a:t>
            </a:r>
            <a:r>
              <a:rPr lang="en-GB" sz="3000" dirty="0"/>
              <a:t>. It’s is about dealing with worries, and how talking to </a:t>
            </a:r>
            <a:r>
              <a:rPr lang="en-GB" sz="3000" dirty="0" smtClean="0"/>
              <a:t>someone </a:t>
            </a:r>
            <a:r>
              <a:rPr lang="en-GB" sz="3000" dirty="0"/>
              <a:t>about them, helps them to go away! </a:t>
            </a:r>
            <a:endParaRPr lang="en-US" sz="3000" dirty="0"/>
          </a:p>
        </p:txBody>
      </p:sp>
      <p:pic>
        <p:nvPicPr>
          <p:cNvPr id="4" name="Picture 3"/>
          <p:cNvPicPr>
            <a:picLocks noChangeAspect="1"/>
          </p:cNvPicPr>
          <p:nvPr/>
        </p:nvPicPr>
        <p:blipFill>
          <a:blip r:embed="rId3"/>
          <a:stretch>
            <a:fillRect/>
          </a:stretch>
        </p:blipFill>
        <p:spPr>
          <a:xfrm>
            <a:off x="1037516" y="3454083"/>
            <a:ext cx="2527300" cy="3213100"/>
          </a:xfrm>
          <a:prstGeom prst="rect">
            <a:avLst/>
          </a:prstGeom>
        </p:spPr>
      </p:pic>
      <p:pic>
        <p:nvPicPr>
          <p:cNvPr id="5" name="Picture 4"/>
          <p:cNvPicPr>
            <a:picLocks noChangeAspect="1"/>
          </p:cNvPicPr>
          <p:nvPr/>
        </p:nvPicPr>
        <p:blipFill>
          <a:blip r:embed="rId4"/>
          <a:stretch>
            <a:fillRect/>
          </a:stretch>
        </p:blipFill>
        <p:spPr>
          <a:xfrm>
            <a:off x="5153368" y="3466783"/>
            <a:ext cx="2540000" cy="3200400"/>
          </a:xfrm>
          <a:prstGeom prst="rect">
            <a:avLst/>
          </a:prstGeom>
        </p:spPr>
      </p:pic>
    </p:spTree>
    <p:extLst>
      <p:ext uri="{BB962C8B-B14F-4D97-AF65-F5344CB8AC3E}">
        <p14:creationId xmlns:p14="http://schemas.microsoft.com/office/powerpoint/2010/main" val="114037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46"/>
            <a:ext cx="8229600" cy="1143000"/>
          </a:xfrm>
        </p:spPr>
        <p:txBody>
          <a:bodyPr/>
          <a:lstStyle/>
          <a:p>
            <a:r>
              <a:rPr lang="en-US" u="sng" dirty="0" smtClean="0"/>
              <a:t>Monday </a:t>
            </a:r>
            <a:endParaRPr lang="en-US" u="sng" dirty="0"/>
          </a:p>
        </p:txBody>
      </p:sp>
      <p:sp>
        <p:nvSpPr>
          <p:cNvPr id="3" name="Content Placeholder 2"/>
          <p:cNvSpPr>
            <a:spLocks noGrp="1"/>
          </p:cNvSpPr>
          <p:nvPr>
            <p:ph idx="1"/>
          </p:nvPr>
        </p:nvSpPr>
        <p:spPr>
          <a:xfrm>
            <a:off x="242992" y="896424"/>
            <a:ext cx="8229600" cy="3387436"/>
          </a:xfrm>
        </p:spPr>
        <p:txBody>
          <a:bodyPr/>
          <a:lstStyle/>
          <a:p>
            <a:pPr marL="0" indent="0">
              <a:buNone/>
            </a:pPr>
            <a:r>
              <a:rPr lang="en-US" u="sng" dirty="0" smtClean="0"/>
              <a:t>OLI: to write speech bubbles. </a:t>
            </a:r>
            <a:endParaRPr lang="en-US" u="sng" dirty="0"/>
          </a:p>
          <a:p>
            <a:pPr marL="0" indent="0">
              <a:buNone/>
            </a:pPr>
            <a:r>
              <a:rPr lang="en-US" sz="2000" dirty="0" smtClean="0"/>
              <a:t>Ruby met a boy who also had a worry and he felt sad. She asked the boy what was on his mind and, as he told her, his worry began to shrink!</a:t>
            </a:r>
          </a:p>
          <a:p>
            <a:pPr marL="0" indent="0">
              <a:buNone/>
            </a:pPr>
            <a:endParaRPr lang="en-US" sz="2000" dirty="0"/>
          </a:p>
          <a:p>
            <a:pPr marL="0" indent="0">
              <a:buNone/>
            </a:pPr>
            <a:r>
              <a:rPr lang="en-US" sz="2000" dirty="0" smtClean="0"/>
              <a:t>Imagine you are Ruby, what would you say to the boy? Fill in the speech bubble, telling me what you would say to help the boy. What do you think the boy says in return? </a:t>
            </a:r>
            <a:endParaRPr lang="en-US" sz="2000" dirty="0"/>
          </a:p>
        </p:txBody>
      </p:sp>
      <p:pic>
        <p:nvPicPr>
          <p:cNvPr id="4" name="Picture 3" descr="Screen Shot 2021-01-30 at 18.26.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192" y="3331489"/>
            <a:ext cx="2474771" cy="3256921"/>
          </a:xfrm>
          <a:prstGeom prst="rect">
            <a:avLst/>
          </a:prstGeom>
        </p:spPr>
      </p:pic>
      <p:pic>
        <p:nvPicPr>
          <p:cNvPr id="5" name="Picture 4" descr="Screen Shot 2021-01-30 at 18.33.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08" y="3763677"/>
            <a:ext cx="4110868" cy="2574140"/>
          </a:xfrm>
          <a:prstGeom prst="rect">
            <a:avLst/>
          </a:prstGeom>
        </p:spPr>
      </p:pic>
    </p:spTree>
    <p:extLst>
      <p:ext uri="{BB962C8B-B14F-4D97-AF65-F5344CB8AC3E}">
        <p14:creationId xmlns:p14="http://schemas.microsoft.com/office/powerpoint/2010/main" val="261799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46"/>
            <a:ext cx="8229600" cy="1143000"/>
          </a:xfrm>
        </p:spPr>
        <p:txBody>
          <a:bodyPr/>
          <a:lstStyle/>
          <a:p>
            <a:r>
              <a:rPr lang="en-US" u="sng" dirty="0" smtClean="0"/>
              <a:t>Monday </a:t>
            </a:r>
            <a:endParaRPr lang="en-US" u="sng" dirty="0"/>
          </a:p>
        </p:txBody>
      </p:sp>
      <p:sp>
        <p:nvSpPr>
          <p:cNvPr id="3" name="Content Placeholder 2"/>
          <p:cNvSpPr>
            <a:spLocks noGrp="1"/>
          </p:cNvSpPr>
          <p:nvPr>
            <p:ph idx="1"/>
          </p:nvPr>
        </p:nvSpPr>
        <p:spPr>
          <a:xfrm>
            <a:off x="242992" y="896424"/>
            <a:ext cx="8229600" cy="3387436"/>
          </a:xfrm>
        </p:spPr>
        <p:txBody>
          <a:bodyPr/>
          <a:lstStyle/>
          <a:p>
            <a:pPr marL="0" indent="0">
              <a:buNone/>
            </a:pPr>
            <a:r>
              <a:rPr lang="en-US" b="1" u="sng" dirty="0" smtClean="0"/>
              <a:t>OLI: to write speech bubbles. </a:t>
            </a:r>
            <a:endParaRPr lang="en-US" b="1" u="sng" dirty="0"/>
          </a:p>
        </p:txBody>
      </p:sp>
      <p:pic>
        <p:nvPicPr>
          <p:cNvPr id="6" name="Picture 5" descr="Screen Shot 2021-01-30 at 18.33.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4812"/>
            <a:ext cx="9144000" cy="4953303"/>
          </a:xfrm>
          <a:prstGeom prst="rect">
            <a:avLst/>
          </a:prstGeom>
        </p:spPr>
      </p:pic>
    </p:spTree>
    <p:extLst>
      <p:ext uri="{BB962C8B-B14F-4D97-AF65-F5344CB8AC3E}">
        <p14:creationId xmlns:p14="http://schemas.microsoft.com/office/powerpoint/2010/main" val="310561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46"/>
            <a:ext cx="8229600" cy="1143000"/>
          </a:xfrm>
        </p:spPr>
        <p:txBody>
          <a:bodyPr/>
          <a:lstStyle/>
          <a:p>
            <a:r>
              <a:rPr lang="en-US" u="sng" dirty="0" smtClean="0"/>
              <a:t>My example! </a:t>
            </a:r>
            <a:endParaRPr lang="en-US" u="sng" dirty="0"/>
          </a:p>
        </p:txBody>
      </p:sp>
      <p:sp>
        <p:nvSpPr>
          <p:cNvPr id="3" name="Content Placeholder 2"/>
          <p:cNvSpPr>
            <a:spLocks noGrp="1"/>
          </p:cNvSpPr>
          <p:nvPr>
            <p:ph idx="1"/>
          </p:nvPr>
        </p:nvSpPr>
        <p:spPr>
          <a:xfrm>
            <a:off x="242992" y="896424"/>
            <a:ext cx="8229600" cy="3387436"/>
          </a:xfrm>
        </p:spPr>
        <p:txBody>
          <a:bodyPr/>
          <a:lstStyle/>
          <a:p>
            <a:pPr marL="0" indent="0">
              <a:buNone/>
            </a:pPr>
            <a:r>
              <a:rPr lang="en-US" b="1" u="sng" dirty="0" smtClean="0"/>
              <a:t>OLI: to write speech bubbles. </a:t>
            </a:r>
            <a:endParaRPr lang="en-US" b="1" u="sng" dirty="0"/>
          </a:p>
        </p:txBody>
      </p:sp>
      <p:pic>
        <p:nvPicPr>
          <p:cNvPr id="4" name="Picture 3" descr="Screen Shot 2021-01-30 at 18.5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92" y="1772415"/>
            <a:ext cx="8443808" cy="4686300"/>
          </a:xfrm>
          <a:prstGeom prst="rect">
            <a:avLst/>
          </a:prstGeom>
        </p:spPr>
      </p:pic>
      <p:sp>
        <p:nvSpPr>
          <p:cNvPr id="5" name="TextBox 4"/>
          <p:cNvSpPr txBox="1"/>
          <p:nvPr/>
        </p:nvSpPr>
        <p:spPr>
          <a:xfrm>
            <a:off x="703826" y="2370350"/>
            <a:ext cx="2065577" cy="830997"/>
          </a:xfrm>
          <a:prstGeom prst="rect">
            <a:avLst/>
          </a:prstGeom>
          <a:noFill/>
        </p:spPr>
        <p:txBody>
          <a:bodyPr wrap="square" rtlCol="0">
            <a:spAutoFit/>
          </a:bodyPr>
          <a:lstStyle/>
          <a:p>
            <a:r>
              <a:rPr lang="en-US" sz="2400" dirty="0" smtClean="0">
                <a:solidFill>
                  <a:srgbClr val="0000FF"/>
                </a:solidFill>
                <a:latin typeface="Twinkl"/>
                <a:cs typeface="Twinkl"/>
              </a:rPr>
              <a:t>I am sorry to</a:t>
            </a:r>
          </a:p>
          <a:p>
            <a:r>
              <a:rPr lang="en-US" sz="2400" dirty="0">
                <a:solidFill>
                  <a:srgbClr val="0000FF"/>
                </a:solidFill>
                <a:latin typeface="Twinkl"/>
                <a:cs typeface="Twinkl"/>
              </a:rPr>
              <a:t>h</a:t>
            </a:r>
            <a:r>
              <a:rPr lang="en-US" sz="2400" dirty="0" smtClean="0">
                <a:solidFill>
                  <a:srgbClr val="0000FF"/>
                </a:solidFill>
                <a:latin typeface="Twinkl"/>
                <a:cs typeface="Twinkl"/>
              </a:rPr>
              <a:t>ear that you</a:t>
            </a:r>
          </a:p>
        </p:txBody>
      </p:sp>
      <p:sp>
        <p:nvSpPr>
          <p:cNvPr id="7" name="TextBox 6"/>
          <p:cNvSpPr txBox="1"/>
          <p:nvPr/>
        </p:nvSpPr>
        <p:spPr>
          <a:xfrm>
            <a:off x="703826" y="3201347"/>
            <a:ext cx="2187981" cy="830997"/>
          </a:xfrm>
          <a:prstGeom prst="rect">
            <a:avLst/>
          </a:prstGeom>
          <a:noFill/>
        </p:spPr>
        <p:txBody>
          <a:bodyPr wrap="square" rtlCol="0">
            <a:spAutoFit/>
          </a:bodyPr>
          <a:lstStyle/>
          <a:p>
            <a:r>
              <a:rPr lang="en-US" sz="2400" dirty="0">
                <a:solidFill>
                  <a:srgbClr val="0000FF"/>
                </a:solidFill>
                <a:latin typeface="Twinkl"/>
                <a:cs typeface="Twinkl"/>
              </a:rPr>
              <a:t>a</a:t>
            </a:r>
            <a:r>
              <a:rPr lang="en-US" sz="2400" dirty="0" smtClean="0">
                <a:solidFill>
                  <a:srgbClr val="0000FF"/>
                </a:solidFill>
                <a:latin typeface="Twinkl"/>
                <a:cs typeface="Twinkl"/>
              </a:rPr>
              <a:t>re worried. If</a:t>
            </a:r>
          </a:p>
          <a:p>
            <a:r>
              <a:rPr lang="en-US" sz="2400" dirty="0">
                <a:solidFill>
                  <a:srgbClr val="0000FF"/>
                </a:solidFill>
                <a:latin typeface="Twinkl"/>
                <a:cs typeface="Twinkl"/>
              </a:rPr>
              <a:t>y</a:t>
            </a:r>
            <a:r>
              <a:rPr lang="en-US" sz="2400" dirty="0" smtClean="0">
                <a:solidFill>
                  <a:srgbClr val="0000FF"/>
                </a:solidFill>
                <a:latin typeface="Twinkl"/>
                <a:cs typeface="Twinkl"/>
              </a:rPr>
              <a:t>ou talk about</a:t>
            </a:r>
          </a:p>
        </p:txBody>
      </p:sp>
      <p:sp>
        <p:nvSpPr>
          <p:cNvPr id="8" name="TextBox 7"/>
          <p:cNvSpPr txBox="1"/>
          <p:nvPr/>
        </p:nvSpPr>
        <p:spPr>
          <a:xfrm>
            <a:off x="612022" y="4032344"/>
            <a:ext cx="2065577" cy="830997"/>
          </a:xfrm>
          <a:prstGeom prst="rect">
            <a:avLst/>
          </a:prstGeom>
          <a:noFill/>
        </p:spPr>
        <p:txBody>
          <a:bodyPr wrap="square" rtlCol="0">
            <a:spAutoFit/>
          </a:bodyPr>
          <a:lstStyle/>
          <a:p>
            <a:r>
              <a:rPr lang="en-US" sz="2400" dirty="0">
                <a:solidFill>
                  <a:srgbClr val="0000FF"/>
                </a:solidFill>
                <a:latin typeface="Twinkl"/>
                <a:cs typeface="Twinkl"/>
              </a:rPr>
              <a:t>i</a:t>
            </a:r>
            <a:r>
              <a:rPr lang="en-US" sz="2400" dirty="0" smtClean="0">
                <a:solidFill>
                  <a:srgbClr val="0000FF"/>
                </a:solidFill>
                <a:latin typeface="Twinkl"/>
                <a:cs typeface="Twinkl"/>
              </a:rPr>
              <a:t>t, it makes it</a:t>
            </a:r>
          </a:p>
          <a:p>
            <a:r>
              <a:rPr lang="en-US" sz="2400" dirty="0">
                <a:solidFill>
                  <a:srgbClr val="0000FF"/>
                </a:solidFill>
                <a:latin typeface="Twinkl"/>
                <a:cs typeface="Twinkl"/>
              </a:rPr>
              <a:t>b</a:t>
            </a:r>
            <a:r>
              <a:rPr lang="en-US" sz="2400" dirty="0" smtClean="0">
                <a:solidFill>
                  <a:srgbClr val="0000FF"/>
                </a:solidFill>
                <a:latin typeface="Twinkl"/>
                <a:cs typeface="Twinkl"/>
              </a:rPr>
              <a:t>etter. I want</a:t>
            </a:r>
          </a:p>
        </p:txBody>
      </p:sp>
      <p:sp>
        <p:nvSpPr>
          <p:cNvPr id="9" name="TextBox 8"/>
          <p:cNvSpPr txBox="1"/>
          <p:nvPr/>
        </p:nvSpPr>
        <p:spPr>
          <a:xfrm>
            <a:off x="612022" y="4861442"/>
            <a:ext cx="2402189" cy="830997"/>
          </a:xfrm>
          <a:prstGeom prst="rect">
            <a:avLst/>
          </a:prstGeom>
          <a:noFill/>
        </p:spPr>
        <p:txBody>
          <a:bodyPr wrap="square" rtlCol="0">
            <a:spAutoFit/>
          </a:bodyPr>
          <a:lstStyle/>
          <a:p>
            <a:r>
              <a:rPr lang="en-US" sz="2400" dirty="0">
                <a:solidFill>
                  <a:srgbClr val="0000FF"/>
                </a:solidFill>
                <a:latin typeface="Twinkl"/>
                <a:cs typeface="Twinkl"/>
              </a:rPr>
              <a:t>t</a:t>
            </a:r>
            <a:r>
              <a:rPr lang="en-US" sz="2400" dirty="0" smtClean="0">
                <a:solidFill>
                  <a:srgbClr val="0000FF"/>
                </a:solidFill>
                <a:latin typeface="Twinkl"/>
                <a:cs typeface="Twinkl"/>
              </a:rPr>
              <a:t>o help you to be happy again! </a:t>
            </a:r>
          </a:p>
        </p:txBody>
      </p:sp>
      <p:sp>
        <p:nvSpPr>
          <p:cNvPr id="10" name="TextBox 9"/>
          <p:cNvSpPr txBox="1"/>
          <p:nvPr/>
        </p:nvSpPr>
        <p:spPr>
          <a:xfrm>
            <a:off x="5875417" y="2247416"/>
            <a:ext cx="2279784" cy="830997"/>
          </a:xfrm>
          <a:prstGeom prst="rect">
            <a:avLst/>
          </a:prstGeom>
          <a:noFill/>
        </p:spPr>
        <p:txBody>
          <a:bodyPr wrap="square" rtlCol="0">
            <a:spAutoFit/>
          </a:bodyPr>
          <a:lstStyle/>
          <a:p>
            <a:r>
              <a:rPr lang="en-US" sz="2400" dirty="0" smtClean="0">
                <a:solidFill>
                  <a:srgbClr val="0000FF"/>
                </a:solidFill>
                <a:latin typeface="Twinkl"/>
                <a:cs typeface="Twinkl"/>
              </a:rPr>
              <a:t>Thank you for</a:t>
            </a:r>
          </a:p>
          <a:p>
            <a:r>
              <a:rPr lang="en-US" sz="2400" dirty="0">
                <a:solidFill>
                  <a:srgbClr val="0000FF"/>
                </a:solidFill>
                <a:latin typeface="Twinkl"/>
                <a:cs typeface="Twinkl"/>
              </a:rPr>
              <a:t>h</a:t>
            </a:r>
            <a:r>
              <a:rPr lang="en-US" sz="2400" dirty="0" smtClean="0">
                <a:solidFill>
                  <a:srgbClr val="0000FF"/>
                </a:solidFill>
                <a:latin typeface="Twinkl"/>
                <a:cs typeface="Twinkl"/>
              </a:rPr>
              <a:t>elping me!</a:t>
            </a:r>
          </a:p>
        </p:txBody>
      </p:sp>
      <p:sp>
        <p:nvSpPr>
          <p:cNvPr id="11" name="TextBox 10"/>
          <p:cNvSpPr txBox="1"/>
          <p:nvPr/>
        </p:nvSpPr>
        <p:spPr>
          <a:xfrm>
            <a:off x="5875417" y="3078413"/>
            <a:ext cx="2279784" cy="830997"/>
          </a:xfrm>
          <a:prstGeom prst="rect">
            <a:avLst/>
          </a:prstGeom>
          <a:noFill/>
        </p:spPr>
        <p:txBody>
          <a:bodyPr wrap="square" rtlCol="0">
            <a:spAutoFit/>
          </a:bodyPr>
          <a:lstStyle/>
          <a:p>
            <a:r>
              <a:rPr lang="en-US" sz="2400" dirty="0" smtClean="0">
                <a:solidFill>
                  <a:srgbClr val="0000FF"/>
                </a:solidFill>
                <a:latin typeface="Twinkl"/>
                <a:cs typeface="Twinkl"/>
              </a:rPr>
              <a:t>Talking to someone makes</a:t>
            </a:r>
          </a:p>
        </p:txBody>
      </p:sp>
      <p:sp>
        <p:nvSpPr>
          <p:cNvPr id="12" name="TextBox 11"/>
          <p:cNvSpPr txBox="1"/>
          <p:nvPr/>
        </p:nvSpPr>
        <p:spPr>
          <a:xfrm>
            <a:off x="5875417" y="3923637"/>
            <a:ext cx="2279784" cy="461665"/>
          </a:xfrm>
          <a:prstGeom prst="rect">
            <a:avLst/>
          </a:prstGeom>
          <a:noFill/>
        </p:spPr>
        <p:txBody>
          <a:bodyPr wrap="square" rtlCol="0">
            <a:spAutoFit/>
          </a:bodyPr>
          <a:lstStyle/>
          <a:p>
            <a:r>
              <a:rPr lang="en-US" sz="2400" dirty="0">
                <a:solidFill>
                  <a:srgbClr val="0000FF"/>
                </a:solidFill>
                <a:latin typeface="Twinkl"/>
                <a:cs typeface="Twinkl"/>
              </a:rPr>
              <a:t>i</a:t>
            </a:r>
            <a:r>
              <a:rPr lang="en-US" sz="2400" dirty="0" smtClean="0">
                <a:solidFill>
                  <a:srgbClr val="0000FF"/>
                </a:solidFill>
                <a:latin typeface="Twinkl"/>
                <a:cs typeface="Twinkl"/>
              </a:rPr>
              <a:t>t much better!</a:t>
            </a:r>
          </a:p>
        </p:txBody>
      </p:sp>
      <p:sp>
        <p:nvSpPr>
          <p:cNvPr id="13" name="TextBox 12"/>
          <p:cNvSpPr txBox="1"/>
          <p:nvPr/>
        </p:nvSpPr>
        <p:spPr>
          <a:xfrm>
            <a:off x="3014211" y="5813410"/>
            <a:ext cx="2815304" cy="646331"/>
          </a:xfrm>
          <a:prstGeom prst="rect">
            <a:avLst/>
          </a:prstGeom>
          <a:noFill/>
        </p:spPr>
        <p:txBody>
          <a:bodyPr wrap="square" rtlCol="0">
            <a:spAutoFit/>
          </a:bodyPr>
          <a:lstStyle/>
          <a:p>
            <a:r>
              <a:rPr lang="en-US" dirty="0" smtClean="0"/>
              <a:t>Don’t forget to use ‘I’. You are imagining you are them. </a:t>
            </a:r>
            <a:endParaRPr lang="en-US" dirty="0"/>
          </a:p>
        </p:txBody>
      </p:sp>
    </p:spTree>
    <p:extLst>
      <p:ext uri="{BB962C8B-B14F-4D97-AF65-F5344CB8AC3E}">
        <p14:creationId xmlns:p14="http://schemas.microsoft.com/office/powerpoint/2010/main" val="1626468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Tuesday</a:t>
            </a:r>
            <a:endParaRPr lang="en-US" u="sng" dirty="0"/>
          </a:p>
        </p:txBody>
      </p:sp>
      <p:sp>
        <p:nvSpPr>
          <p:cNvPr id="3" name="Content Placeholder 2"/>
          <p:cNvSpPr>
            <a:spLocks noGrp="1"/>
          </p:cNvSpPr>
          <p:nvPr>
            <p:ph idx="1"/>
          </p:nvPr>
        </p:nvSpPr>
        <p:spPr>
          <a:xfrm>
            <a:off x="457200" y="979168"/>
            <a:ext cx="8229600" cy="5146995"/>
          </a:xfrm>
        </p:spPr>
        <p:txBody>
          <a:bodyPr>
            <a:normAutofit/>
          </a:bodyPr>
          <a:lstStyle/>
          <a:p>
            <a:pPr marL="0" indent="0">
              <a:buNone/>
            </a:pPr>
            <a:r>
              <a:rPr lang="en-US" sz="2000" b="1" u="sng" dirty="0" smtClean="0"/>
              <a:t>OLI: to explain your worry </a:t>
            </a:r>
          </a:p>
          <a:p>
            <a:pPr marL="0" indent="0">
              <a:buNone/>
            </a:pPr>
            <a:r>
              <a:rPr lang="en-US" sz="2000" dirty="0" smtClean="0"/>
              <a:t>The story tells us: </a:t>
            </a:r>
            <a:endParaRPr lang="en-US" sz="2000" dirty="0"/>
          </a:p>
          <a:p>
            <a:pPr marL="0" indent="0">
              <a:buNone/>
            </a:pPr>
            <a:r>
              <a:rPr lang="en-GB" sz="2000" dirty="0"/>
              <a:t>Ruby did the best </a:t>
            </a:r>
            <a:r>
              <a:rPr lang="en-GB" sz="2000" dirty="0" smtClean="0"/>
              <a:t>thing </a:t>
            </a:r>
            <a:r>
              <a:rPr lang="en-GB" sz="2000" dirty="0"/>
              <a:t>you can ever do if you have a worry … talk about it! </a:t>
            </a:r>
            <a:endParaRPr lang="en-GB" sz="2000" dirty="0" smtClean="0"/>
          </a:p>
          <a:p>
            <a:pPr marL="0" indent="0">
              <a:buNone/>
            </a:pPr>
            <a:r>
              <a:rPr lang="en-GB" sz="2000" dirty="0" smtClean="0"/>
              <a:t>As the words tumbled out, Ruby’s worry began to shrink until it was barely there at all! Soon, both of their worries were gone. </a:t>
            </a:r>
            <a:endParaRPr lang="en-US" sz="2000" dirty="0"/>
          </a:p>
        </p:txBody>
      </p:sp>
      <p:pic>
        <p:nvPicPr>
          <p:cNvPr id="5" name="Picture 4" descr="Screen Shot 2021-01-30 at 19.53.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261" y="3517790"/>
            <a:ext cx="4569131" cy="3128786"/>
          </a:xfrm>
          <a:prstGeom prst="rect">
            <a:avLst/>
          </a:prstGeom>
        </p:spPr>
      </p:pic>
      <p:pic>
        <p:nvPicPr>
          <p:cNvPr id="4" name="Picture 3" descr="Screen Shot 2021-01-30 at 19.03.01.png"/>
          <p:cNvPicPr>
            <a:picLocks noChangeAspect="1"/>
          </p:cNvPicPr>
          <p:nvPr/>
        </p:nvPicPr>
        <p:blipFill rotWithShape="1">
          <a:blip r:embed="rId3">
            <a:extLst>
              <a:ext uri="{28A0092B-C50C-407E-A947-70E740481C1C}">
                <a14:useLocalDpi xmlns:a14="http://schemas.microsoft.com/office/drawing/2010/main" val="0"/>
              </a:ext>
            </a:extLst>
          </a:blip>
          <a:srcRect t="10425"/>
          <a:stretch/>
        </p:blipFill>
        <p:spPr>
          <a:xfrm>
            <a:off x="579605" y="2891604"/>
            <a:ext cx="4515484" cy="2234831"/>
          </a:xfrm>
          <a:prstGeom prst="rect">
            <a:avLst/>
          </a:prstGeom>
        </p:spPr>
      </p:pic>
    </p:spTree>
    <p:extLst>
      <p:ext uri="{BB962C8B-B14F-4D97-AF65-F5344CB8AC3E}">
        <p14:creationId xmlns:p14="http://schemas.microsoft.com/office/powerpoint/2010/main" val="145091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Tuesday</a:t>
            </a:r>
            <a:endParaRPr lang="en-US" u="sng" dirty="0"/>
          </a:p>
        </p:txBody>
      </p:sp>
      <p:sp>
        <p:nvSpPr>
          <p:cNvPr id="3" name="Content Placeholder 2"/>
          <p:cNvSpPr>
            <a:spLocks noGrp="1"/>
          </p:cNvSpPr>
          <p:nvPr>
            <p:ph idx="1"/>
          </p:nvPr>
        </p:nvSpPr>
        <p:spPr>
          <a:xfrm>
            <a:off x="457200" y="979168"/>
            <a:ext cx="8229600" cy="5146995"/>
          </a:xfrm>
        </p:spPr>
        <p:txBody>
          <a:bodyPr>
            <a:normAutofit/>
          </a:bodyPr>
          <a:lstStyle/>
          <a:p>
            <a:pPr marL="0" indent="0">
              <a:buNone/>
            </a:pPr>
            <a:r>
              <a:rPr lang="en-US" sz="2000" b="1" u="sng" dirty="0" smtClean="0"/>
              <a:t>OLI: to explain your worry and how someone could help you.  </a:t>
            </a:r>
          </a:p>
          <a:p>
            <a:pPr marL="0" indent="0">
              <a:buNone/>
            </a:pPr>
            <a:r>
              <a:rPr lang="en-GB" sz="2000" dirty="0"/>
              <a:t>Ruby did the best thing you can ever do if you have a worry … talk about it! </a:t>
            </a:r>
          </a:p>
          <a:p>
            <a:pPr marL="0" indent="0">
              <a:buNone/>
            </a:pPr>
            <a:endParaRPr lang="en-GB" sz="2000" dirty="0" smtClean="0"/>
          </a:p>
          <a:p>
            <a:pPr marL="0" indent="0">
              <a:buNone/>
            </a:pPr>
            <a:r>
              <a:rPr lang="en-GB" sz="2000" dirty="0" smtClean="0"/>
              <a:t>Today</a:t>
            </a:r>
            <a:r>
              <a:rPr lang="en-GB" sz="2000" dirty="0"/>
              <a:t>, write a worry you have or have had. Then draw a person who you have told your worry to or would like to tell your worry to. What would they say to make you feel better? </a:t>
            </a:r>
            <a:endParaRPr lang="en-US" sz="2000" b="1" u="sng" dirty="0" smtClean="0"/>
          </a:p>
        </p:txBody>
      </p:sp>
      <p:pic>
        <p:nvPicPr>
          <p:cNvPr id="4" name="Picture 3" descr="Screen Shot 2021-01-30 at 19.03.01.png"/>
          <p:cNvPicPr>
            <a:picLocks noChangeAspect="1"/>
          </p:cNvPicPr>
          <p:nvPr/>
        </p:nvPicPr>
        <p:blipFill rotWithShape="1">
          <a:blip r:embed="rId2">
            <a:extLst>
              <a:ext uri="{28A0092B-C50C-407E-A947-70E740481C1C}">
                <a14:useLocalDpi xmlns:a14="http://schemas.microsoft.com/office/drawing/2010/main" val="0"/>
              </a:ext>
            </a:extLst>
          </a:blip>
          <a:srcRect t="10425"/>
          <a:stretch/>
        </p:blipFill>
        <p:spPr>
          <a:xfrm>
            <a:off x="2371586" y="3505753"/>
            <a:ext cx="4515484" cy="2234831"/>
          </a:xfrm>
          <a:prstGeom prst="rect">
            <a:avLst/>
          </a:prstGeom>
        </p:spPr>
      </p:pic>
    </p:spTree>
    <p:extLst>
      <p:ext uri="{BB962C8B-B14F-4D97-AF65-F5344CB8AC3E}">
        <p14:creationId xmlns:p14="http://schemas.microsoft.com/office/powerpoint/2010/main" val="2465850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Tuesday</a:t>
            </a:r>
            <a:endParaRPr lang="en-US" u="sng" dirty="0"/>
          </a:p>
        </p:txBody>
      </p:sp>
      <p:sp>
        <p:nvSpPr>
          <p:cNvPr id="3" name="Content Placeholder 2"/>
          <p:cNvSpPr>
            <a:spLocks noGrp="1"/>
          </p:cNvSpPr>
          <p:nvPr>
            <p:ph idx="1"/>
          </p:nvPr>
        </p:nvSpPr>
        <p:spPr>
          <a:xfrm>
            <a:off x="457200" y="979168"/>
            <a:ext cx="8229600" cy="872071"/>
          </a:xfrm>
        </p:spPr>
        <p:txBody>
          <a:bodyPr>
            <a:normAutofit/>
          </a:bodyPr>
          <a:lstStyle/>
          <a:p>
            <a:pPr marL="0" indent="0">
              <a:buNone/>
            </a:pPr>
            <a:r>
              <a:rPr lang="en-US" sz="2000" b="1" u="sng" dirty="0" smtClean="0"/>
              <a:t>OLI: to explain your worry and how someone could help you.  </a:t>
            </a:r>
          </a:p>
          <a:p>
            <a:pPr marL="0" indent="0">
              <a:buNone/>
            </a:pPr>
            <a:r>
              <a:rPr lang="en-GB" sz="2000" dirty="0"/>
              <a:t>Ruby did the best thing you can ever do if you have a worry … talk about it</a:t>
            </a:r>
            <a:r>
              <a:rPr lang="en-GB" sz="2000" dirty="0" smtClean="0"/>
              <a:t>!</a:t>
            </a:r>
            <a:endParaRPr lang="en-GB" sz="2000" dirty="0"/>
          </a:p>
        </p:txBody>
      </p:sp>
      <p:pic>
        <p:nvPicPr>
          <p:cNvPr id="5" name="Picture 4" descr="Screen Shot 2021-01-30 at 21.22.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51239"/>
            <a:ext cx="8292906" cy="4609680"/>
          </a:xfrm>
          <a:prstGeom prst="rect">
            <a:avLst/>
          </a:prstGeom>
        </p:spPr>
      </p:pic>
    </p:spTree>
    <p:extLst>
      <p:ext uri="{BB962C8B-B14F-4D97-AF65-F5344CB8AC3E}">
        <p14:creationId xmlns:p14="http://schemas.microsoft.com/office/powerpoint/2010/main" val="36922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67"/>
            <a:ext cx="8229600" cy="1143000"/>
          </a:xfrm>
        </p:spPr>
        <p:txBody>
          <a:bodyPr/>
          <a:lstStyle/>
          <a:p>
            <a:r>
              <a:rPr lang="en-US" u="sng" dirty="0" smtClean="0"/>
              <a:t>Wednesday</a:t>
            </a:r>
            <a:endParaRPr lang="en-US" u="sng" dirty="0"/>
          </a:p>
        </p:txBody>
      </p:sp>
      <p:sp>
        <p:nvSpPr>
          <p:cNvPr id="7" name="TextBox 6"/>
          <p:cNvSpPr txBox="1"/>
          <p:nvPr/>
        </p:nvSpPr>
        <p:spPr>
          <a:xfrm>
            <a:off x="244809" y="5293627"/>
            <a:ext cx="8727657" cy="923330"/>
          </a:xfrm>
          <a:prstGeom prst="rect">
            <a:avLst/>
          </a:prstGeom>
          <a:noFill/>
        </p:spPr>
        <p:txBody>
          <a:bodyPr wrap="square" rtlCol="0">
            <a:spAutoFit/>
          </a:bodyPr>
          <a:lstStyle/>
          <a:p>
            <a:r>
              <a:rPr lang="en-US" dirty="0" smtClean="0"/>
              <a:t>Ruby loved being Ruby. The story tells us some of the things that she loved to do and that made her happy. See the pictures above. </a:t>
            </a:r>
          </a:p>
          <a:p>
            <a:r>
              <a:rPr lang="en-US" dirty="0" smtClean="0"/>
              <a:t>What makes you happy? Write them in your jar of happiness! </a:t>
            </a:r>
            <a:endParaRPr lang="en-US" dirty="0"/>
          </a:p>
        </p:txBody>
      </p:sp>
      <p:pic>
        <p:nvPicPr>
          <p:cNvPr id="3" name="Picture 2" descr="Screen Shot 2021-01-30 at 19.06.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485" y="2209249"/>
            <a:ext cx="2676335" cy="2635340"/>
          </a:xfrm>
          <a:prstGeom prst="rect">
            <a:avLst/>
          </a:prstGeom>
        </p:spPr>
      </p:pic>
      <p:sp>
        <p:nvSpPr>
          <p:cNvPr id="8" name="TextBox 7"/>
          <p:cNvSpPr txBox="1"/>
          <p:nvPr/>
        </p:nvSpPr>
        <p:spPr>
          <a:xfrm>
            <a:off x="3191485" y="1870576"/>
            <a:ext cx="2572312" cy="646331"/>
          </a:xfrm>
          <a:prstGeom prst="rect">
            <a:avLst/>
          </a:prstGeom>
          <a:noFill/>
        </p:spPr>
        <p:txBody>
          <a:bodyPr wrap="square" rtlCol="0">
            <a:spAutoFit/>
          </a:bodyPr>
          <a:lstStyle/>
          <a:p>
            <a:pPr algn="ctr"/>
            <a:r>
              <a:rPr lang="en-US" dirty="0" smtClean="0"/>
              <a:t>Ruby loved being </a:t>
            </a:r>
          </a:p>
          <a:p>
            <a:pPr algn="ctr"/>
            <a:r>
              <a:rPr lang="en-US" b="1" dirty="0" smtClean="0"/>
              <a:t>Ruby</a:t>
            </a:r>
            <a:endParaRPr lang="en-US" b="1" dirty="0"/>
          </a:p>
        </p:txBody>
      </p:sp>
      <p:pic>
        <p:nvPicPr>
          <p:cNvPr id="10" name="Picture 9" descr="Screen Shot 2021-01-30 at 19.06.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9" y="2193742"/>
            <a:ext cx="2703469" cy="2650847"/>
          </a:xfrm>
          <a:prstGeom prst="rect">
            <a:avLst/>
          </a:prstGeom>
        </p:spPr>
      </p:pic>
      <p:sp>
        <p:nvSpPr>
          <p:cNvPr id="9" name="TextBox 8"/>
          <p:cNvSpPr txBox="1"/>
          <p:nvPr/>
        </p:nvSpPr>
        <p:spPr>
          <a:xfrm>
            <a:off x="244809" y="4198258"/>
            <a:ext cx="2572312" cy="646331"/>
          </a:xfrm>
          <a:prstGeom prst="rect">
            <a:avLst/>
          </a:prstGeom>
          <a:noFill/>
        </p:spPr>
        <p:txBody>
          <a:bodyPr wrap="square" rtlCol="0">
            <a:spAutoFit/>
          </a:bodyPr>
          <a:lstStyle/>
          <a:p>
            <a:pPr algn="ctr"/>
            <a:r>
              <a:rPr lang="en-US" dirty="0" smtClean="0"/>
              <a:t>She loved swinging up high</a:t>
            </a:r>
            <a:endParaRPr lang="en-US" b="1" dirty="0"/>
          </a:p>
        </p:txBody>
      </p:sp>
      <p:pic>
        <p:nvPicPr>
          <p:cNvPr id="11" name="Picture 10" descr="Screen Shot 2021-01-30 at 19.07.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247" y="1933932"/>
            <a:ext cx="2933219" cy="2264326"/>
          </a:xfrm>
          <a:prstGeom prst="rect">
            <a:avLst/>
          </a:prstGeom>
        </p:spPr>
      </p:pic>
      <p:sp>
        <p:nvSpPr>
          <p:cNvPr id="12" name="TextBox 11"/>
          <p:cNvSpPr txBox="1"/>
          <p:nvPr/>
        </p:nvSpPr>
        <p:spPr>
          <a:xfrm>
            <a:off x="6277749" y="4189943"/>
            <a:ext cx="2572312" cy="646331"/>
          </a:xfrm>
          <a:prstGeom prst="rect">
            <a:avLst/>
          </a:prstGeom>
          <a:noFill/>
        </p:spPr>
        <p:txBody>
          <a:bodyPr wrap="square" rtlCol="0">
            <a:spAutoFit/>
          </a:bodyPr>
          <a:lstStyle/>
          <a:p>
            <a:pPr algn="ctr"/>
            <a:r>
              <a:rPr lang="en-US" dirty="0" smtClean="0"/>
              <a:t>and she loved to explore wild, faraway places.</a:t>
            </a:r>
            <a:endParaRPr lang="en-US" b="1" dirty="0"/>
          </a:p>
        </p:txBody>
      </p:sp>
      <p:sp>
        <p:nvSpPr>
          <p:cNvPr id="13" name="TextBox 12"/>
          <p:cNvSpPr txBox="1"/>
          <p:nvPr/>
        </p:nvSpPr>
        <p:spPr>
          <a:xfrm>
            <a:off x="244809" y="1106433"/>
            <a:ext cx="7573780" cy="553998"/>
          </a:xfrm>
          <a:prstGeom prst="rect">
            <a:avLst/>
          </a:prstGeom>
          <a:noFill/>
        </p:spPr>
        <p:txBody>
          <a:bodyPr wrap="square" rtlCol="0">
            <a:spAutoFit/>
          </a:bodyPr>
          <a:lstStyle/>
          <a:p>
            <a:r>
              <a:rPr lang="en-US" sz="3000" b="1" u="sng" dirty="0" smtClean="0"/>
              <a:t>OLI: to write about what makes you happy</a:t>
            </a:r>
            <a:r>
              <a:rPr lang="en-US" sz="3000" dirty="0" smtClean="0"/>
              <a:t>.</a:t>
            </a:r>
            <a:endParaRPr lang="en-US" sz="3000" dirty="0"/>
          </a:p>
        </p:txBody>
      </p:sp>
    </p:spTree>
    <p:extLst>
      <p:ext uri="{BB962C8B-B14F-4D97-AF65-F5344CB8AC3E}">
        <p14:creationId xmlns:p14="http://schemas.microsoft.com/office/powerpoint/2010/main" val="1196635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TotalTime>
  <Words>777</Words>
  <Application>Microsoft Macintosh PowerPoint</Application>
  <PresentationFormat>On-screen Show (4:3)</PresentationFormat>
  <Paragraphs>87</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Year One - English</vt:lpstr>
      <vt:lpstr>This week is Children’s Mental Health Week. This week’s story is Ruby’s Worry (also called Ruby Finds a Worry) by Tom Percival. Read and listen to the story here. It’s is about dealing with worries, and how talking to someone about them, helps them to go away! </vt:lpstr>
      <vt:lpstr>Monday </vt:lpstr>
      <vt:lpstr>Monday </vt:lpstr>
      <vt:lpstr>My example! </vt:lpstr>
      <vt:lpstr>Tuesday</vt:lpstr>
      <vt:lpstr>Tuesday</vt:lpstr>
      <vt:lpstr>Tuesday</vt:lpstr>
      <vt:lpstr>Wednesday</vt:lpstr>
      <vt:lpstr>Wednesday</vt:lpstr>
      <vt:lpstr>Thursday</vt:lpstr>
      <vt:lpstr>Thursday</vt:lpstr>
      <vt:lpstr>Thursday</vt:lpstr>
      <vt:lpstr>Thursday</vt:lpstr>
      <vt:lpstr>Thursday</vt:lpstr>
      <vt:lpstr>My example!</vt:lpstr>
      <vt:lpstr>Friday</vt:lpstr>
      <vt:lpstr>Well done!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One - English</dc:title>
  <dc:creator>Emma Sharpe</dc:creator>
  <cp:lastModifiedBy>Emma Sharpe</cp:lastModifiedBy>
  <cp:revision>19</cp:revision>
  <dcterms:created xsi:type="dcterms:W3CDTF">2021-01-30T18:20:41Z</dcterms:created>
  <dcterms:modified xsi:type="dcterms:W3CDTF">2021-01-30T23:20:32Z</dcterms:modified>
</cp:coreProperties>
</file>