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6"/>
  </p:notesMasterIdLst>
  <p:sldIdLst>
    <p:sldId id="296" r:id="rId11"/>
    <p:sldId id="297" r:id="rId12"/>
    <p:sldId id="298" r:id="rId13"/>
    <p:sldId id="306" r:id="rId14"/>
    <p:sldId id="299" r:id="rId15"/>
    <p:sldId id="300" r:id="rId16"/>
    <p:sldId id="307" r:id="rId17"/>
    <p:sldId id="301" r:id="rId18"/>
    <p:sldId id="304" r:id="rId19"/>
    <p:sldId id="308" r:id="rId20"/>
    <p:sldId id="310" r:id="rId21"/>
    <p:sldId id="309" r:id="rId22"/>
    <p:sldId id="311" r:id="rId23"/>
    <p:sldId id="312" r:id="rId24"/>
    <p:sldId id="313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1276"/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94"/>
  </p:normalViewPr>
  <p:slideViewPr>
    <p:cSldViewPr snapToGrid="0" snapToObjects="1">
      <p:cViewPr varScale="1">
        <p:scale>
          <a:sx n="115" d="100"/>
          <a:sy n="115" d="100"/>
        </p:scale>
        <p:origin x="1592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11/01/2021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11/01/2021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4" Type="http://schemas.openxmlformats.org/officeDocument/2006/relationships/image" Target="../media/image38.png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6.png"/><Relationship Id="rId3" Type="http://schemas.openxmlformats.org/officeDocument/2006/relationships/image" Target="../media/image33.png"/><Relationship Id="rId12" Type="http://schemas.openxmlformats.org/officeDocument/2006/relationships/image" Target="../media/image45.pn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49.png"/><Relationship Id="rId1" Type="http://schemas.openxmlformats.org/officeDocument/2006/relationships/tags" Target="../tags/tag6.xml"/><Relationship Id="rId6" Type="http://schemas.openxmlformats.org/officeDocument/2006/relationships/image" Target="../media/image40.png"/><Relationship Id="rId11" Type="http://schemas.openxmlformats.org/officeDocument/2006/relationships/image" Target="../media/image43.png"/><Relationship Id="rId5" Type="http://schemas.openxmlformats.org/officeDocument/2006/relationships/image" Target="../media/image39.png"/><Relationship Id="rId15" Type="http://schemas.openxmlformats.org/officeDocument/2006/relationships/image" Target="../media/image48.png"/><Relationship Id="rId10" Type="http://schemas.openxmlformats.org/officeDocument/2006/relationships/image" Target="../media/image41.png"/><Relationship Id="rId4" Type="http://schemas.openxmlformats.org/officeDocument/2006/relationships/image" Target="../media/image38.png"/><Relationship Id="rId9" Type="http://schemas.openxmlformats.org/officeDocument/2006/relationships/image" Target="../media/image42.png"/><Relationship Id="rId14" Type="http://schemas.openxmlformats.org/officeDocument/2006/relationships/image" Target="../media/image4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13" Type="http://schemas.openxmlformats.org/officeDocument/2006/relationships/image" Target="../media/image39.png"/><Relationship Id="rId3" Type="http://schemas.openxmlformats.org/officeDocument/2006/relationships/image" Target="../media/image33.png"/><Relationship Id="rId7" Type="http://schemas.openxmlformats.org/officeDocument/2006/relationships/image" Target="../media/image50.png"/><Relationship Id="rId12" Type="http://schemas.openxmlformats.org/officeDocument/2006/relationships/image" Target="../media/image5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11" Type="http://schemas.openxmlformats.org/officeDocument/2006/relationships/image" Target="../media/image54.png"/><Relationship Id="rId15" Type="http://schemas.openxmlformats.org/officeDocument/2006/relationships/image" Target="../media/image44.png"/><Relationship Id="rId10" Type="http://schemas.openxmlformats.org/officeDocument/2006/relationships/image" Target="../media/image53.png"/><Relationship Id="rId4" Type="http://schemas.openxmlformats.org/officeDocument/2006/relationships/image" Target="../media/image38.png"/><Relationship Id="rId9" Type="http://schemas.openxmlformats.org/officeDocument/2006/relationships/image" Target="../media/image52.png"/><Relationship Id="rId14" Type="http://schemas.openxmlformats.org/officeDocument/2006/relationships/image" Target="../media/image4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33.png"/><Relationship Id="rId7" Type="http://schemas.openxmlformats.org/officeDocument/2006/relationships/image" Target="../media/image5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4" Type="http://schemas.openxmlformats.org/officeDocument/2006/relationships/image" Target="../media/image38.png"/><Relationship Id="rId9" Type="http://schemas.openxmlformats.org/officeDocument/2006/relationships/image" Target="../media/image5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7" Type="http://schemas.openxmlformats.org/officeDocument/2006/relationships/image" Target="../media/image6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Relationship Id="rId6" Type="http://schemas.openxmlformats.org/officeDocument/2006/relationships/image" Target="../media/image61.png"/><Relationship Id="rId5" Type="http://schemas.openxmlformats.org/officeDocument/2006/relationships/image" Target="../media/image60.png"/><Relationship Id="rId9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9.png"/><Relationship Id="rId11" Type="http://schemas.openxmlformats.org/officeDocument/2006/relationships/image" Target="../media/image16.png"/><Relationship Id="rId5" Type="http://schemas.openxmlformats.org/officeDocument/2006/relationships/image" Target="../media/image11.png"/><Relationship Id="rId10" Type="http://schemas.openxmlformats.org/officeDocument/2006/relationships/image" Target="../media/image15.png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2.png"/><Relationship Id="rId7" Type="http://schemas.openxmlformats.org/officeDocument/2006/relationships/image" Target="../media/image19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4" Type="http://schemas.openxmlformats.org/officeDocument/2006/relationships/image" Target="../media/image17.png"/><Relationship Id="rId9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7" Type="http://schemas.openxmlformats.org/officeDocument/2006/relationships/image" Target="../media/image24.png"/><Relationship Id="rId12" Type="http://schemas.openxmlformats.org/officeDocument/2006/relationships/image" Target="../media/image1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9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7.png"/><Relationship Id="rId3" Type="http://schemas.openxmlformats.org/officeDocument/2006/relationships/image" Target="../media/image17.png"/><Relationship Id="rId7" Type="http://schemas.openxmlformats.org/officeDocument/2006/relationships/image" Target="../media/image29.png"/><Relationship Id="rId12" Type="http://schemas.openxmlformats.org/officeDocument/2006/relationships/image" Target="../media/image3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10" Type="http://schemas.openxmlformats.org/officeDocument/2006/relationships/image" Target="../media/image34.png"/><Relationship Id="rId9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93820" y="2197728"/>
            <a:ext cx="6572058" cy="2487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12" y="4408714"/>
            <a:ext cx="1405916" cy="16959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97201" y="4571113"/>
            <a:ext cx="1395823" cy="153352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79196" y="390368"/>
            <a:ext cx="55040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Alex and Rosie are playing a game.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564938"/>
              </p:ext>
            </p:extLst>
          </p:nvPr>
        </p:nvGraphicFramePr>
        <p:xfrm>
          <a:off x="1524000" y="1045031"/>
          <a:ext cx="5934891" cy="31296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6972">
                  <a:extLst>
                    <a:ext uri="{9D8B030D-6E8A-4147-A177-3AD203B41FA5}">
                      <a16:colId xmlns:a16="http://schemas.microsoft.com/office/drawing/2014/main" val="1471026732"/>
                    </a:ext>
                  </a:extLst>
                </a:gridCol>
                <a:gridCol w="986972">
                  <a:extLst>
                    <a:ext uri="{9D8B030D-6E8A-4147-A177-3AD203B41FA5}">
                      <a16:colId xmlns:a16="http://schemas.microsoft.com/office/drawing/2014/main" val="2099693272"/>
                    </a:ext>
                  </a:extLst>
                </a:gridCol>
                <a:gridCol w="986972">
                  <a:extLst>
                    <a:ext uri="{9D8B030D-6E8A-4147-A177-3AD203B41FA5}">
                      <a16:colId xmlns:a16="http://schemas.microsoft.com/office/drawing/2014/main" val="1019536524"/>
                    </a:ext>
                  </a:extLst>
                </a:gridCol>
                <a:gridCol w="986972">
                  <a:extLst>
                    <a:ext uri="{9D8B030D-6E8A-4147-A177-3AD203B41FA5}">
                      <a16:colId xmlns:a16="http://schemas.microsoft.com/office/drawing/2014/main" val="530930492"/>
                    </a:ext>
                  </a:extLst>
                </a:gridCol>
                <a:gridCol w="986972">
                  <a:extLst>
                    <a:ext uri="{9D8B030D-6E8A-4147-A177-3AD203B41FA5}">
                      <a16:colId xmlns:a16="http://schemas.microsoft.com/office/drawing/2014/main" val="3172433164"/>
                    </a:ext>
                  </a:extLst>
                </a:gridCol>
                <a:gridCol w="1000031">
                  <a:extLst>
                    <a:ext uri="{9D8B030D-6E8A-4147-A177-3AD203B41FA5}">
                      <a16:colId xmlns:a16="http://schemas.microsoft.com/office/drawing/2014/main" val="559308534"/>
                    </a:ext>
                  </a:extLst>
                </a:gridCol>
              </a:tblGrid>
              <a:tr h="625929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9306126"/>
                  </a:ext>
                </a:extLst>
              </a:tr>
              <a:tr h="625929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71179600"/>
                  </a:ext>
                </a:extLst>
              </a:tr>
              <a:tr h="625929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88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1790659"/>
                  </a:ext>
                </a:extLst>
              </a:tr>
              <a:tr h="625929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64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0476538"/>
                  </a:ext>
                </a:extLst>
              </a:tr>
              <a:tr h="625929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/>
                        <a:t>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/>
                        <a:t>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9975322"/>
                  </a:ext>
                </a:extLst>
              </a:tr>
            </a:tbl>
          </a:graphicData>
        </a:graphic>
      </p:graphicFrame>
      <p:grpSp>
        <p:nvGrpSpPr>
          <p:cNvPr id="23" name="Group 22"/>
          <p:cNvGrpSpPr/>
          <p:nvPr/>
        </p:nvGrpSpPr>
        <p:grpSpPr>
          <a:xfrm>
            <a:off x="2349755" y="4670523"/>
            <a:ext cx="3776724" cy="846829"/>
            <a:chOff x="1279737" y="905863"/>
            <a:chExt cx="5523525" cy="846829"/>
          </a:xfrm>
        </p:grpSpPr>
        <p:sp>
          <p:nvSpPr>
            <p:cNvPr id="24" name="Rounded Rectangular Callout 23"/>
            <p:cNvSpPr/>
            <p:nvPr/>
          </p:nvSpPr>
          <p:spPr>
            <a:xfrm>
              <a:off x="1279737" y="905863"/>
              <a:ext cx="5523525" cy="846829"/>
            </a:xfrm>
            <a:prstGeom prst="wedgeRoundRectCallout">
              <a:avLst>
                <a:gd name="adj1" fmla="val -61728"/>
                <a:gd name="adj2" fmla="val 23286"/>
                <a:gd name="adj3" fmla="val 16667"/>
              </a:avLst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96164" y="905863"/>
              <a:ext cx="540709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>
                  <a:latin typeface="Calibri" panose="020F0502020204030204" pitchFamily="34" charset="0"/>
                </a:rPr>
                <a:t>First we fill the grid with any multiples of 2, 4 and 8</a:t>
              </a:r>
            </a:p>
          </p:txBody>
        </p:sp>
      </p:grpSp>
      <p:sp>
        <p:nvSpPr>
          <p:cNvPr id="26" name="Rectangle 25"/>
          <p:cNvSpPr/>
          <p:nvPr/>
        </p:nvSpPr>
        <p:spPr>
          <a:xfrm>
            <a:off x="1750423" y="1227233"/>
            <a:ext cx="599332" cy="3644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2738845" y="1197431"/>
            <a:ext cx="599332" cy="3644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3727267" y="1167629"/>
            <a:ext cx="599332" cy="3644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4715689" y="1137827"/>
            <a:ext cx="599332" cy="3644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704111" y="1119313"/>
            <a:ext cx="599332" cy="3644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6692533" y="1143538"/>
            <a:ext cx="599332" cy="3644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1750423" y="1875480"/>
            <a:ext cx="599332" cy="3644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2738845" y="1845678"/>
            <a:ext cx="599332" cy="3644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3727267" y="1827616"/>
            <a:ext cx="599332" cy="3644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4715689" y="1827616"/>
            <a:ext cx="599332" cy="3644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5704111" y="1756272"/>
            <a:ext cx="599332" cy="3644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6692533" y="1791785"/>
            <a:ext cx="599332" cy="3644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1750423" y="2471475"/>
            <a:ext cx="599332" cy="3644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2738845" y="2493925"/>
            <a:ext cx="599332" cy="3644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3638785" y="2385745"/>
            <a:ext cx="599332" cy="3644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4715689" y="2464123"/>
            <a:ext cx="599332" cy="3644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5704111" y="2404519"/>
            <a:ext cx="599332" cy="3644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6692533" y="2440032"/>
            <a:ext cx="599332" cy="3644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1750423" y="3093596"/>
            <a:ext cx="599332" cy="3644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2738845" y="3063794"/>
            <a:ext cx="599332" cy="3644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3735163" y="3004190"/>
            <a:ext cx="599332" cy="3644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4715689" y="3004190"/>
            <a:ext cx="599332" cy="3644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5704111" y="3052766"/>
            <a:ext cx="599332" cy="3644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6692533" y="3009901"/>
            <a:ext cx="599332" cy="3644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1750423" y="3728780"/>
            <a:ext cx="599332" cy="3644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2738845" y="3698978"/>
            <a:ext cx="599332" cy="3644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3727267" y="3669176"/>
            <a:ext cx="599332" cy="3644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4715689" y="3639374"/>
            <a:ext cx="599332" cy="3644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5704111" y="3648761"/>
            <a:ext cx="599332" cy="3644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6692533" y="3645085"/>
            <a:ext cx="599332" cy="3644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5265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12" y="4408714"/>
            <a:ext cx="1405916" cy="16959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97201" y="4571113"/>
            <a:ext cx="1395823" cy="153352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79196" y="390368"/>
            <a:ext cx="55040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Alex and Rosie are playing a game.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31509">
            <a:off x="2600809" y="4153852"/>
            <a:ext cx="1017270" cy="94711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9479">
            <a:off x="1872376" y="4234678"/>
            <a:ext cx="1007553" cy="93806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115532" y="5653114"/>
                <a:ext cx="194101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9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8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72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5532" y="5653114"/>
                <a:ext cx="1941014" cy="523220"/>
              </a:xfrm>
              <a:prstGeom prst="rect">
                <a:avLst/>
              </a:prstGeom>
              <a:blipFill>
                <a:blip r:embed="rId9"/>
                <a:stretch>
                  <a:fillRect l="-6270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50241">
            <a:off x="5804977" y="4182135"/>
            <a:ext cx="956513" cy="89054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06832">
            <a:off x="5089418" y="4198420"/>
            <a:ext cx="994579" cy="92598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198904" y="4947399"/>
                <a:ext cx="194101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4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8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8904" y="4947399"/>
                <a:ext cx="1941014" cy="523220"/>
              </a:xfrm>
              <a:prstGeom prst="rect">
                <a:avLst/>
              </a:prstGeom>
              <a:blipFill>
                <a:blip r:embed="rId12"/>
                <a:stretch>
                  <a:fillRect l="-6604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056891"/>
              </p:ext>
            </p:extLst>
          </p:nvPr>
        </p:nvGraphicFramePr>
        <p:xfrm>
          <a:off x="1524000" y="1045031"/>
          <a:ext cx="5934891" cy="31296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6972">
                  <a:extLst>
                    <a:ext uri="{9D8B030D-6E8A-4147-A177-3AD203B41FA5}">
                      <a16:colId xmlns:a16="http://schemas.microsoft.com/office/drawing/2014/main" val="1471026732"/>
                    </a:ext>
                  </a:extLst>
                </a:gridCol>
                <a:gridCol w="986972">
                  <a:extLst>
                    <a:ext uri="{9D8B030D-6E8A-4147-A177-3AD203B41FA5}">
                      <a16:colId xmlns:a16="http://schemas.microsoft.com/office/drawing/2014/main" val="2099693272"/>
                    </a:ext>
                  </a:extLst>
                </a:gridCol>
                <a:gridCol w="986972">
                  <a:extLst>
                    <a:ext uri="{9D8B030D-6E8A-4147-A177-3AD203B41FA5}">
                      <a16:colId xmlns:a16="http://schemas.microsoft.com/office/drawing/2014/main" val="1019536524"/>
                    </a:ext>
                  </a:extLst>
                </a:gridCol>
                <a:gridCol w="986972">
                  <a:extLst>
                    <a:ext uri="{9D8B030D-6E8A-4147-A177-3AD203B41FA5}">
                      <a16:colId xmlns:a16="http://schemas.microsoft.com/office/drawing/2014/main" val="530930492"/>
                    </a:ext>
                  </a:extLst>
                </a:gridCol>
                <a:gridCol w="986972">
                  <a:extLst>
                    <a:ext uri="{9D8B030D-6E8A-4147-A177-3AD203B41FA5}">
                      <a16:colId xmlns:a16="http://schemas.microsoft.com/office/drawing/2014/main" val="3172433164"/>
                    </a:ext>
                  </a:extLst>
                </a:gridCol>
                <a:gridCol w="1000031">
                  <a:extLst>
                    <a:ext uri="{9D8B030D-6E8A-4147-A177-3AD203B41FA5}">
                      <a16:colId xmlns:a16="http://schemas.microsoft.com/office/drawing/2014/main" val="559308534"/>
                    </a:ext>
                  </a:extLst>
                </a:gridCol>
              </a:tblGrid>
              <a:tr h="625929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9306126"/>
                  </a:ext>
                </a:extLst>
              </a:tr>
              <a:tr h="625929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71179600"/>
                  </a:ext>
                </a:extLst>
              </a:tr>
              <a:tr h="625929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88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1790659"/>
                  </a:ext>
                </a:extLst>
              </a:tr>
              <a:tr h="625929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64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0476538"/>
                  </a:ext>
                </a:extLst>
              </a:tr>
              <a:tr h="625929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/>
                        <a:t>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/>
                        <a:t>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997532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198904" y="5306329"/>
                <a:ext cx="194101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4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4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16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8904" y="5306329"/>
                <a:ext cx="1941014" cy="523220"/>
              </a:xfrm>
              <a:prstGeom prst="rect">
                <a:avLst/>
              </a:prstGeom>
              <a:blipFill>
                <a:blip r:embed="rId13"/>
                <a:stretch>
                  <a:fillRect l="-6604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198904" y="5665259"/>
                <a:ext cx="194101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4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8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32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8904" y="5665259"/>
                <a:ext cx="1941014" cy="523220"/>
              </a:xfrm>
              <a:prstGeom prst="rect">
                <a:avLst/>
              </a:prstGeom>
              <a:blipFill>
                <a:blip r:embed="rId14"/>
                <a:stretch>
                  <a:fillRect l="-6604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115532" y="5297361"/>
                <a:ext cx="194101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9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4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36</a:t>
                </a: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5532" y="5297361"/>
                <a:ext cx="1941014" cy="523220"/>
              </a:xfrm>
              <a:prstGeom prst="rect">
                <a:avLst/>
              </a:prstGeom>
              <a:blipFill>
                <a:blip r:embed="rId15"/>
                <a:stretch>
                  <a:fillRect l="-6270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115532" y="4941607"/>
                <a:ext cx="194101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9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18</a:t>
                </a: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5532" y="4941607"/>
                <a:ext cx="1941014" cy="523220"/>
              </a:xfrm>
              <a:prstGeom prst="rect">
                <a:avLst/>
              </a:prstGeom>
              <a:blipFill>
                <a:blip r:embed="rId16"/>
                <a:stretch>
                  <a:fillRect l="-6270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Oval 15"/>
          <p:cNvSpPr/>
          <p:nvPr/>
        </p:nvSpPr>
        <p:spPr>
          <a:xfrm>
            <a:off x="4705670" y="2947736"/>
            <a:ext cx="561703" cy="574766"/>
          </a:xfrm>
          <a:prstGeom prst="ellipse">
            <a:avLst/>
          </a:prstGeom>
          <a:solidFill>
            <a:schemeClr val="accent1">
              <a:lumMod val="75000"/>
              <a:alpha val="43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2719347" y="2947736"/>
            <a:ext cx="561703" cy="574766"/>
          </a:xfrm>
          <a:prstGeom prst="ellipse">
            <a:avLst/>
          </a:prstGeom>
          <a:solidFill>
            <a:schemeClr val="accent2">
              <a:lumMod val="75000"/>
              <a:alpha val="43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22211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17" grpId="0"/>
      <p:bldP spid="19" grpId="0"/>
      <p:bldP spid="20" grpId="0"/>
      <p:bldP spid="21" grpId="0"/>
      <p:bldP spid="16" grpId="0" animBg="1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12" y="4408714"/>
            <a:ext cx="1405916" cy="16959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97201" y="4571113"/>
            <a:ext cx="1395823" cy="153352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79196" y="390368"/>
            <a:ext cx="55040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Alex and Rosie are playing a game.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115532" y="5653114"/>
                <a:ext cx="194101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10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8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80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5532" y="5653114"/>
                <a:ext cx="1941014" cy="523220"/>
              </a:xfrm>
              <a:prstGeom prst="rect">
                <a:avLst/>
              </a:prstGeom>
              <a:blipFill>
                <a:blip r:embed="rId7"/>
                <a:stretch>
                  <a:fillRect l="-6270" t="-10465" r="-5329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198904" y="4947399"/>
                <a:ext cx="194101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2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4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8904" y="4947399"/>
                <a:ext cx="1941014" cy="523220"/>
              </a:xfrm>
              <a:prstGeom prst="rect">
                <a:avLst/>
              </a:prstGeom>
              <a:blipFill>
                <a:blip r:embed="rId8"/>
                <a:stretch>
                  <a:fillRect l="-6604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317344"/>
              </p:ext>
            </p:extLst>
          </p:nvPr>
        </p:nvGraphicFramePr>
        <p:xfrm>
          <a:off x="1524000" y="1045031"/>
          <a:ext cx="5934891" cy="31296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6972">
                  <a:extLst>
                    <a:ext uri="{9D8B030D-6E8A-4147-A177-3AD203B41FA5}">
                      <a16:colId xmlns:a16="http://schemas.microsoft.com/office/drawing/2014/main" val="1471026732"/>
                    </a:ext>
                  </a:extLst>
                </a:gridCol>
                <a:gridCol w="986972">
                  <a:extLst>
                    <a:ext uri="{9D8B030D-6E8A-4147-A177-3AD203B41FA5}">
                      <a16:colId xmlns:a16="http://schemas.microsoft.com/office/drawing/2014/main" val="2099693272"/>
                    </a:ext>
                  </a:extLst>
                </a:gridCol>
                <a:gridCol w="986972">
                  <a:extLst>
                    <a:ext uri="{9D8B030D-6E8A-4147-A177-3AD203B41FA5}">
                      <a16:colId xmlns:a16="http://schemas.microsoft.com/office/drawing/2014/main" val="1019536524"/>
                    </a:ext>
                  </a:extLst>
                </a:gridCol>
                <a:gridCol w="986972">
                  <a:extLst>
                    <a:ext uri="{9D8B030D-6E8A-4147-A177-3AD203B41FA5}">
                      <a16:colId xmlns:a16="http://schemas.microsoft.com/office/drawing/2014/main" val="530930492"/>
                    </a:ext>
                  </a:extLst>
                </a:gridCol>
                <a:gridCol w="986972">
                  <a:extLst>
                    <a:ext uri="{9D8B030D-6E8A-4147-A177-3AD203B41FA5}">
                      <a16:colId xmlns:a16="http://schemas.microsoft.com/office/drawing/2014/main" val="3172433164"/>
                    </a:ext>
                  </a:extLst>
                </a:gridCol>
                <a:gridCol w="1000031">
                  <a:extLst>
                    <a:ext uri="{9D8B030D-6E8A-4147-A177-3AD203B41FA5}">
                      <a16:colId xmlns:a16="http://schemas.microsoft.com/office/drawing/2014/main" val="559308534"/>
                    </a:ext>
                  </a:extLst>
                </a:gridCol>
              </a:tblGrid>
              <a:tr h="625929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9306126"/>
                  </a:ext>
                </a:extLst>
              </a:tr>
              <a:tr h="625929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71179600"/>
                  </a:ext>
                </a:extLst>
              </a:tr>
              <a:tr h="625929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88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1790659"/>
                  </a:ext>
                </a:extLst>
              </a:tr>
              <a:tr h="625929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64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0476538"/>
                  </a:ext>
                </a:extLst>
              </a:tr>
              <a:tr h="625929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/>
                        <a:t>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/>
                        <a:t>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997532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198904" y="5306329"/>
                <a:ext cx="194101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2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4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8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8904" y="5306329"/>
                <a:ext cx="1941014" cy="523220"/>
              </a:xfrm>
              <a:prstGeom prst="rect">
                <a:avLst/>
              </a:prstGeom>
              <a:blipFill>
                <a:blip r:embed="rId9"/>
                <a:stretch>
                  <a:fillRect l="-6604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198904" y="5665259"/>
                <a:ext cx="194101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2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8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16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8904" y="5665259"/>
                <a:ext cx="1941014" cy="523220"/>
              </a:xfrm>
              <a:prstGeom prst="rect">
                <a:avLst/>
              </a:prstGeom>
              <a:blipFill>
                <a:blip r:embed="rId10"/>
                <a:stretch>
                  <a:fillRect l="-6604" t="-10465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115532" y="5297361"/>
                <a:ext cx="194101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10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4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40</a:t>
                </a: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5532" y="5297361"/>
                <a:ext cx="1941014" cy="523220"/>
              </a:xfrm>
              <a:prstGeom prst="rect">
                <a:avLst/>
              </a:prstGeom>
              <a:blipFill>
                <a:blip r:embed="rId11"/>
                <a:stretch>
                  <a:fillRect l="-6270" t="-11628" r="-5329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115532" y="4941607"/>
                <a:ext cx="194101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10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20</a:t>
                </a: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5532" y="4941607"/>
                <a:ext cx="1941014" cy="523220"/>
              </a:xfrm>
              <a:prstGeom prst="rect">
                <a:avLst/>
              </a:prstGeom>
              <a:blipFill>
                <a:blip r:embed="rId12"/>
                <a:stretch>
                  <a:fillRect l="-6270" t="-11765" r="-5329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Oval 15"/>
          <p:cNvSpPr/>
          <p:nvPr/>
        </p:nvSpPr>
        <p:spPr>
          <a:xfrm>
            <a:off x="4705670" y="2947736"/>
            <a:ext cx="561703" cy="574766"/>
          </a:xfrm>
          <a:prstGeom prst="ellipse">
            <a:avLst/>
          </a:prstGeom>
          <a:solidFill>
            <a:schemeClr val="accent1">
              <a:lumMod val="75000"/>
              <a:alpha val="43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2719347" y="2947736"/>
            <a:ext cx="561703" cy="574766"/>
          </a:xfrm>
          <a:prstGeom prst="ellipse">
            <a:avLst/>
          </a:prstGeom>
          <a:solidFill>
            <a:schemeClr val="accent2">
              <a:lumMod val="75000"/>
              <a:alpha val="43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31509">
            <a:off x="2774385" y="4129468"/>
            <a:ext cx="1017270" cy="947113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50241">
            <a:off x="5936629" y="4098910"/>
            <a:ext cx="956513" cy="890546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94083">
            <a:off x="1987914" y="4179310"/>
            <a:ext cx="1017270" cy="947113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04002">
            <a:off x="5104252" y="4236556"/>
            <a:ext cx="975044" cy="907799"/>
          </a:xfrm>
          <a:prstGeom prst="rect">
            <a:avLst/>
          </a:prstGeom>
        </p:spPr>
      </p:pic>
      <p:sp>
        <p:nvSpPr>
          <p:cNvPr id="27" name="Oval 26"/>
          <p:cNvSpPr/>
          <p:nvPr/>
        </p:nvSpPr>
        <p:spPr>
          <a:xfrm>
            <a:off x="4688738" y="1699777"/>
            <a:ext cx="561703" cy="574766"/>
          </a:xfrm>
          <a:prstGeom prst="ellipse">
            <a:avLst/>
          </a:prstGeom>
          <a:solidFill>
            <a:schemeClr val="accent1">
              <a:lumMod val="75000"/>
              <a:alpha val="43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3704856" y="2322470"/>
            <a:ext cx="561703" cy="574766"/>
          </a:xfrm>
          <a:prstGeom prst="ellipse">
            <a:avLst/>
          </a:prstGeom>
          <a:solidFill>
            <a:schemeClr val="accent2">
              <a:lumMod val="75000"/>
              <a:alpha val="43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9780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17" grpId="0"/>
      <p:bldP spid="19" grpId="0"/>
      <p:bldP spid="20" grpId="0"/>
      <p:bldP spid="21" grpId="0"/>
      <p:bldP spid="27" grpId="0" animBg="1"/>
      <p:bldP spid="2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12" y="4408714"/>
            <a:ext cx="1405916" cy="169592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97201" y="4571113"/>
            <a:ext cx="1395823" cy="153352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79195" y="390368"/>
            <a:ext cx="62224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What number could Alex have rolled?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097957" y="4284467"/>
                <a:ext cx="194101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12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2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24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7957" y="4284467"/>
                <a:ext cx="1941014" cy="523220"/>
              </a:xfrm>
              <a:prstGeom prst="rect">
                <a:avLst/>
              </a:prstGeom>
              <a:blipFill>
                <a:blip r:embed="rId7"/>
                <a:stretch>
                  <a:fillRect l="-6270" t="-11628" r="-5329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6492383"/>
              </p:ext>
            </p:extLst>
          </p:nvPr>
        </p:nvGraphicFramePr>
        <p:xfrm>
          <a:off x="1524000" y="1045031"/>
          <a:ext cx="5934891" cy="31296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86972">
                  <a:extLst>
                    <a:ext uri="{9D8B030D-6E8A-4147-A177-3AD203B41FA5}">
                      <a16:colId xmlns:a16="http://schemas.microsoft.com/office/drawing/2014/main" val="1471026732"/>
                    </a:ext>
                  </a:extLst>
                </a:gridCol>
                <a:gridCol w="986972">
                  <a:extLst>
                    <a:ext uri="{9D8B030D-6E8A-4147-A177-3AD203B41FA5}">
                      <a16:colId xmlns:a16="http://schemas.microsoft.com/office/drawing/2014/main" val="2099693272"/>
                    </a:ext>
                  </a:extLst>
                </a:gridCol>
                <a:gridCol w="986972">
                  <a:extLst>
                    <a:ext uri="{9D8B030D-6E8A-4147-A177-3AD203B41FA5}">
                      <a16:colId xmlns:a16="http://schemas.microsoft.com/office/drawing/2014/main" val="1019536524"/>
                    </a:ext>
                  </a:extLst>
                </a:gridCol>
                <a:gridCol w="986972">
                  <a:extLst>
                    <a:ext uri="{9D8B030D-6E8A-4147-A177-3AD203B41FA5}">
                      <a16:colId xmlns:a16="http://schemas.microsoft.com/office/drawing/2014/main" val="530930492"/>
                    </a:ext>
                  </a:extLst>
                </a:gridCol>
                <a:gridCol w="986972">
                  <a:extLst>
                    <a:ext uri="{9D8B030D-6E8A-4147-A177-3AD203B41FA5}">
                      <a16:colId xmlns:a16="http://schemas.microsoft.com/office/drawing/2014/main" val="3172433164"/>
                    </a:ext>
                  </a:extLst>
                </a:gridCol>
                <a:gridCol w="1000031">
                  <a:extLst>
                    <a:ext uri="{9D8B030D-6E8A-4147-A177-3AD203B41FA5}">
                      <a16:colId xmlns:a16="http://schemas.microsoft.com/office/drawing/2014/main" val="559308534"/>
                    </a:ext>
                  </a:extLst>
                </a:gridCol>
              </a:tblGrid>
              <a:tr h="625929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9306126"/>
                  </a:ext>
                </a:extLst>
              </a:tr>
              <a:tr h="625929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71179600"/>
                  </a:ext>
                </a:extLst>
              </a:tr>
              <a:tr h="625929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88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1790659"/>
                  </a:ext>
                </a:extLst>
              </a:tr>
              <a:tr h="625929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64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0476538"/>
                  </a:ext>
                </a:extLst>
              </a:tr>
              <a:tr h="625929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/>
                        <a:t>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dirty="0"/>
                        <a:t>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09975322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248968" y="4650280"/>
                <a:ext cx="194101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noProof="0" dirty="0">
                    <a:solidFill>
                      <a:prstClr val="black"/>
                    </a:solidFill>
                    <a:latin typeface="Calibri" panose="020F0502020204030204"/>
                  </a:rPr>
                  <a:t>6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4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24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8968" y="4650280"/>
                <a:ext cx="1941014" cy="523220"/>
              </a:xfrm>
              <a:prstGeom prst="rect">
                <a:avLst/>
              </a:prstGeom>
              <a:blipFill>
                <a:blip r:embed="rId8"/>
                <a:stretch>
                  <a:fillRect l="-6604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248968" y="5009210"/>
                <a:ext cx="194101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3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8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24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8968" y="5009210"/>
                <a:ext cx="1941014" cy="523220"/>
              </a:xfrm>
              <a:prstGeom prst="rect">
                <a:avLst/>
              </a:prstGeom>
              <a:blipFill>
                <a:blip r:embed="rId9"/>
                <a:stretch>
                  <a:fillRect l="-6604" t="-1162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Oval 15"/>
          <p:cNvSpPr/>
          <p:nvPr/>
        </p:nvSpPr>
        <p:spPr>
          <a:xfrm>
            <a:off x="4705670" y="2947736"/>
            <a:ext cx="561703" cy="574766"/>
          </a:xfrm>
          <a:prstGeom prst="ellipse">
            <a:avLst/>
          </a:prstGeom>
          <a:solidFill>
            <a:schemeClr val="accent1">
              <a:lumMod val="75000"/>
              <a:alpha val="43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2719347" y="2947736"/>
            <a:ext cx="561703" cy="574766"/>
          </a:xfrm>
          <a:prstGeom prst="ellipse">
            <a:avLst/>
          </a:prstGeom>
          <a:solidFill>
            <a:schemeClr val="accent2">
              <a:lumMod val="75000"/>
              <a:alpha val="43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4688738" y="1697972"/>
            <a:ext cx="561703" cy="574766"/>
          </a:xfrm>
          <a:prstGeom prst="ellipse">
            <a:avLst/>
          </a:prstGeom>
          <a:solidFill>
            <a:schemeClr val="accent1">
              <a:lumMod val="75000"/>
              <a:alpha val="43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3704856" y="2322470"/>
            <a:ext cx="561703" cy="574766"/>
          </a:xfrm>
          <a:prstGeom prst="ellipse">
            <a:avLst/>
          </a:prstGeom>
          <a:solidFill>
            <a:schemeClr val="accent2">
              <a:lumMod val="75000"/>
              <a:alpha val="43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1737377" y="1705540"/>
            <a:ext cx="561703" cy="574766"/>
          </a:xfrm>
          <a:prstGeom prst="ellipse">
            <a:avLst/>
          </a:prstGeom>
          <a:solidFill>
            <a:schemeClr val="accent1">
              <a:lumMod val="75000"/>
              <a:alpha val="43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1524000" y="1685058"/>
            <a:ext cx="997131" cy="611286"/>
          </a:xfrm>
          <a:prstGeom prst="rect">
            <a:avLst/>
          </a:prstGeom>
          <a:noFill/>
          <a:ln w="57150">
            <a:solidFill>
              <a:srgbClr val="EE12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1692221" y="5587370"/>
            <a:ext cx="62224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noProof="0" dirty="0">
                <a:solidFill>
                  <a:prstClr val="black"/>
                </a:solidFill>
                <a:latin typeface="Calibri" panose="020F0502020204030204"/>
              </a:rPr>
              <a:t>Alex could have rolled 12, 6 or 3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58370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4" grpId="0"/>
      <p:bldP spid="17" grpId="0"/>
      <p:bldP spid="19" grpId="0"/>
      <p:bldP spid="29" grpId="0" animBg="1"/>
      <p:bldP spid="2" grpId="0" animBg="1"/>
      <p:bldP spid="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830073" y="532044"/>
            <a:ext cx="73629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dirty="0">
                <a:solidFill>
                  <a:prstClr val="black"/>
                </a:solidFill>
                <a:latin typeface="Calibri" panose="020F0502020204030204"/>
              </a:rPr>
              <a:t>Work out the value of each shape and then calculate the missing numbers.</a:t>
            </a:r>
          </a:p>
        </p:txBody>
      </p:sp>
      <p:sp>
        <p:nvSpPr>
          <p:cNvPr id="7" name="Regular Pentagon 6"/>
          <p:cNvSpPr/>
          <p:nvPr/>
        </p:nvSpPr>
        <p:spPr>
          <a:xfrm>
            <a:off x="1606731" y="1763484"/>
            <a:ext cx="561703" cy="561703"/>
          </a:xfrm>
          <a:prstGeom prst="pentag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189335" y="1744171"/>
                <a:ext cx="299139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sz="3600" i="1" dirty="0" smtClean="0">
                        <a:latin typeface="Cambria Math" panose="02040503050406030204" pitchFamily="18" charset="0"/>
                      </a:rPr>
                      <m:t>       </m:t>
                    </m:r>
                    <m:r>
                      <a:rPr lang="en-GB" sz="3600" b="0" i="1" dirty="0" smtClean="0">
                        <a:latin typeface="Cambria Math" panose="02040503050406030204" pitchFamily="18" charset="0"/>
                      </a:rPr>
                      <m:t> =</m:t>
                    </m:r>
                  </m:oMath>
                </a14:m>
                <a:r>
                  <a:rPr lang="en-GB" sz="3600" dirty="0"/>
                  <a:t> 8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9335" y="1744171"/>
                <a:ext cx="2991394" cy="646331"/>
              </a:xfrm>
              <a:prstGeom prst="rect">
                <a:avLst/>
              </a:prstGeom>
              <a:blipFill>
                <a:blip r:embed="rId5"/>
                <a:stretch>
                  <a:fillRect t="-14151" b="-349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2225006" y="2808557"/>
                <a:ext cx="299139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sz="3600" i="1" dirty="0" smtClean="0">
                        <a:latin typeface="Cambria Math" panose="02040503050406030204" pitchFamily="18" charset="0"/>
                      </a:rPr>
                      <m:t>        </m:t>
                    </m:r>
                    <m:r>
                      <a:rPr lang="en-GB" sz="3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dirty="0"/>
                  <a:t> 16</a:t>
                </a: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5006" y="2808557"/>
                <a:ext cx="2991394" cy="646331"/>
              </a:xfrm>
              <a:prstGeom prst="rect">
                <a:avLst/>
              </a:prstGeom>
              <a:blipFill>
                <a:blip r:embed="rId6"/>
                <a:stretch>
                  <a:fillRect t="-15094" b="-349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gular Pentagon 24"/>
          <p:cNvSpPr/>
          <p:nvPr/>
        </p:nvSpPr>
        <p:spPr>
          <a:xfrm>
            <a:off x="1627632" y="2805090"/>
            <a:ext cx="561703" cy="561703"/>
          </a:xfrm>
          <a:prstGeom prst="pentag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Cross 25"/>
          <p:cNvSpPr/>
          <p:nvPr/>
        </p:nvSpPr>
        <p:spPr>
          <a:xfrm>
            <a:off x="2773172" y="3934446"/>
            <a:ext cx="522515" cy="561703"/>
          </a:xfrm>
          <a:prstGeom prst="plus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gular Pentagon 30"/>
          <p:cNvSpPr/>
          <p:nvPr/>
        </p:nvSpPr>
        <p:spPr>
          <a:xfrm>
            <a:off x="1677198" y="3892133"/>
            <a:ext cx="561703" cy="561703"/>
          </a:xfrm>
          <a:prstGeom prst="pentag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238901" y="3892131"/>
                <a:ext cx="350875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sz="3600" i="1" dirty="0" smtClean="0">
                        <a:latin typeface="Cambria Math" panose="02040503050406030204" pitchFamily="18" charset="0"/>
                      </a:rPr>
                      <m:t>        </m:t>
                    </m:r>
                    <m:r>
                      <a:rPr lang="en-GB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       </m:t>
                    </m:r>
                    <m:r>
                      <a:rPr lang="en-GB" sz="36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3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dirty="0"/>
                  <a:t> </a:t>
                </a: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8901" y="3892131"/>
                <a:ext cx="3508756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gular Pentagon 32"/>
          <p:cNvSpPr/>
          <p:nvPr/>
        </p:nvSpPr>
        <p:spPr>
          <a:xfrm>
            <a:off x="3868565" y="3934446"/>
            <a:ext cx="561703" cy="561703"/>
          </a:xfrm>
          <a:prstGeom prst="pentag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5041390" y="3892131"/>
            <a:ext cx="966652" cy="74518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Cross 33"/>
          <p:cNvSpPr/>
          <p:nvPr/>
        </p:nvSpPr>
        <p:spPr>
          <a:xfrm>
            <a:off x="2775713" y="5011427"/>
            <a:ext cx="522515" cy="561703"/>
          </a:xfrm>
          <a:prstGeom prst="plus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241442" y="4969112"/>
                <a:ext cx="350875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GB" sz="3600" i="1" dirty="0" smtClean="0">
                        <a:latin typeface="Cambria Math" panose="02040503050406030204" pitchFamily="18" charset="0"/>
                      </a:rPr>
                      <m:t>        </m:t>
                    </m:r>
                    <m:r>
                      <a:rPr lang="en-GB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       </m:t>
                    </m:r>
                    <m:r>
                      <a:rPr lang="en-GB" sz="36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3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3600" dirty="0"/>
                  <a:t> </a:t>
                </a: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1442" y="4969112"/>
                <a:ext cx="3508756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gular Pentagon 36"/>
          <p:cNvSpPr/>
          <p:nvPr/>
        </p:nvSpPr>
        <p:spPr>
          <a:xfrm>
            <a:off x="3871106" y="5011427"/>
            <a:ext cx="561703" cy="561703"/>
          </a:xfrm>
          <a:prstGeom prst="pentag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5043931" y="4969112"/>
            <a:ext cx="966652" cy="745181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Cross 38"/>
          <p:cNvSpPr/>
          <p:nvPr/>
        </p:nvSpPr>
        <p:spPr>
          <a:xfrm>
            <a:off x="1702491" y="5022222"/>
            <a:ext cx="522515" cy="561703"/>
          </a:xfrm>
          <a:prstGeom prst="plus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Cross 39"/>
          <p:cNvSpPr/>
          <p:nvPr/>
        </p:nvSpPr>
        <p:spPr>
          <a:xfrm>
            <a:off x="2773171" y="1786484"/>
            <a:ext cx="522515" cy="561703"/>
          </a:xfrm>
          <a:prstGeom prst="plus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gular Pentagon 40"/>
          <p:cNvSpPr/>
          <p:nvPr/>
        </p:nvSpPr>
        <p:spPr>
          <a:xfrm>
            <a:off x="2777019" y="2817744"/>
            <a:ext cx="561703" cy="561703"/>
          </a:xfrm>
          <a:prstGeom prst="pentago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1932" y="1571599"/>
            <a:ext cx="747045" cy="747045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5464776" y="1714288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734485" y="2891197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4</a:t>
            </a:r>
          </a:p>
        </p:txBody>
      </p:sp>
      <p:sp>
        <p:nvSpPr>
          <p:cNvPr id="45" name="Rectangle 44"/>
          <p:cNvSpPr/>
          <p:nvPr/>
        </p:nvSpPr>
        <p:spPr>
          <a:xfrm>
            <a:off x="2864349" y="1836502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2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180729" y="3941555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3600" dirty="0">
                <a:solidFill>
                  <a:schemeClr val="accent1"/>
                </a:solidFill>
              </a:rPr>
              <a:t>32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227647" y="4998012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3600" dirty="0">
                <a:solidFill>
                  <a:schemeClr val="accent1"/>
                </a:solidFill>
              </a:rPr>
              <a:t>16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41F8AE3-2F7F-4575-AE8D-CDEBBED50D11}"/>
              </a:ext>
            </a:extLst>
          </p:cNvPr>
          <p:cNvSpPr/>
          <p:nvPr/>
        </p:nvSpPr>
        <p:spPr>
          <a:xfrm>
            <a:off x="1717503" y="1828149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4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31773E0-A12F-4DFC-94D6-5D732E25A93A}"/>
              </a:ext>
            </a:extLst>
          </p:cNvPr>
          <p:cNvSpPr/>
          <p:nvPr/>
        </p:nvSpPr>
        <p:spPr>
          <a:xfrm>
            <a:off x="2887791" y="2905128"/>
            <a:ext cx="340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6354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 tmFilter="0, 0; .2, .5; .8, .5; 1, 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250" autoRev="1" fill="hold"/>
                                        <p:tgtEl>
                                          <p:spTgt spid="4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 tmFilter="0, 0; .2, .5; .8, .5; 1, 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250" autoRev="1" fill="hold"/>
                                        <p:tgtEl>
                                          <p:spTgt spid="3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/>
      <p:bldP spid="24" grpId="0"/>
      <p:bldP spid="25" grpId="0" animBg="1"/>
      <p:bldP spid="26" grpId="0" animBg="1"/>
      <p:bldP spid="31" grpId="0" animBg="1"/>
      <p:bldP spid="33" grpId="0" animBg="1"/>
      <p:bldP spid="40" grpId="0" animBg="1"/>
      <p:bldP spid="41" grpId="0" animBg="1"/>
      <p:bldP spid="43" grpId="0"/>
      <p:bldP spid="43" grpId="1"/>
      <p:bldP spid="15" grpId="0"/>
      <p:bldP spid="45" grpId="0"/>
      <p:bldP spid="20" grpId="0"/>
      <p:bldP spid="46" grpId="0"/>
      <p:bldP spid="28" grpId="0"/>
      <p:bldP spid="2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the rest of the questions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2493069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21131" y="3801303"/>
            <a:ext cx="600892" cy="600891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711336" y="3783885"/>
            <a:ext cx="600892" cy="600891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6901542" y="3801302"/>
            <a:ext cx="600892" cy="600891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275806" y="5380585"/>
            <a:ext cx="600892" cy="600891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563547" y="5382298"/>
            <a:ext cx="600892" cy="600891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5780314" y="5382298"/>
            <a:ext cx="600892" cy="600891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503" y="1280297"/>
            <a:ext cx="582426" cy="82282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3227" y="1294729"/>
            <a:ext cx="582426" cy="82282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8985" y="1280297"/>
            <a:ext cx="582426" cy="82282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744" y="1294729"/>
            <a:ext cx="582426" cy="82282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9120" y="1047736"/>
            <a:ext cx="986216" cy="119962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5518" y="1015145"/>
            <a:ext cx="986216" cy="1199627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1606732" y="1280297"/>
            <a:ext cx="2583833" cy="967066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4732085" y="1040549"/>
            <a:ext cx="1979650" cy="1206813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95550" y="334776"/>
                <a:ext cx="7497474" cy="73866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1) 	 Write a multiplication equation to represent 	 each image.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4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2) 	 Complete the calculations</a:t>
                </a:r>
              </a:p>
              <a:p>
                <a:endParaRPr lang="en-GB" sz="2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6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      6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4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      6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8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  <a:p>
                <a:endParaRPr lang="en-GB" sz="1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3) 	 Complete the calculations</a:t>
                </a:r>
              </a:p>
              <a:p>
                <a:endParaRPr lang="en-GB" sz="2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	        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2 = 16            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4 = 16           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8 = 16 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7386638"/>
              </a:xfrm>
              <a:prstGeom prst="rect">
                <a:avLst/>
              </a:prstGeom>
              <a:blipFill>
                <a:blip r:embed="rId6"/>
                <a:stretch>
                  <a:fillRect l="-1626" t="-8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550" y="334776"/>
                <a:ext cx="7497474" cy="73866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1) 	 Write a multiplication equation to represent 	 each image.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4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2) 	 Complete the calculations</a:t>
                </a:r>
              </a:p>
              <a:p>
                <a:endParaRPr lang="en-GB" sz="2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6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      6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4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          6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8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  <a:p>
                <a:endParaRPr lang="en-GB" sz="1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3) 	 Complete the calculations</a:t>
                </a:r>
              </a:p>
              <a:p>
                <a:endParaRPr lang="en-GB" sz="20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  	        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2 = 16            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4 = 16            </a:t>
                </a:r>
                <a14:m>
                  <m:oMath xmlns:m="http://schemas.openxmlformats.org/officeDocument/2006/math">
                    <m:r>
                      <a:rPr lang="en-GB" sz="28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8 = 16 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7386638"/>
              </a:xfrm>
              <a:prstGeom prst="rect">
                <a:avLst/>
              </a:prstGeom>
              <a:blipFill>
                <a:blip r:embed="rId5"/>
                <a:stretch>
                  <a:fillRect l="-1626" t="-8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0503" y="1280297"/>
            <a:ext cx="582426" cy="82282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3227" y="1294729"/>
            <a:ext cx="582426" cy="82282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8985" y="1280297"/>
            <a:ext cx="582426" cy="82282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744" y="1294729"/>
            <a:ext cx="582426" cy="82282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9120" y="1047736"/>
            <a:ext cx="986216" cy="119962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5518" y="1015145"/>
            <a:ext cx="986216" cy="1199627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4732085" y="1040549"/>
            <a:ext cx="1979650" cy="1206813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1960470" y="2270920"/>
                <a:ext cx="185397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dirty="0">
                    <a:solidFill>
                      <a:schemeClr val="accent1">
                        <a:lumMod val="7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4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1">
                        <a:lumMod val="7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1">
                        <a:lumMod val="7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8</a:t>
                </a:r>
                <a:endParaRPr lang="en-GB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0470" y="2270920"/>
                <a:ext cx="1853970" cy="523220"/>
              </a:xfrm>
              <a:prstGeom prst="rect">
                <a:avLst/>
              </a:prstGeom>
              <a:blipFill>
                <a:blip r:embed="rId8"/>
                <a:stretch>
                  <a:fillRect l="-6908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1960470" y="2691525"/>
                <a:ext cx="185397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dirty="0">
                    <a:solidFill>
                      <a:schemeClr val="accent1">
                        <a:lumMod val="7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2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1">
                        <a:lumMod val="7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4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1">
                        <a:lumMod val="7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8</a:t>
                </a:r>
                <a:endParaRPr lang="en-GB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0470" y="2691525"/>
                <a:ext cx="1853970" cy="523220"/>
              </a:xfrm>
              <a:prstGeom prst="rect">
                <a:avLst/>
              </a:prstGeom>
              <a:blipFill>
                <a:blip r:embed="rId9"/>
                <a:stretch>
                  <a:fillRect l="-6908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5024845" y="2691525"/>
                <a:ext cx="185397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dirty="0">
                    <a:solidFill>
                      <a:schemeClr val="accent1">
                        <a:lumMod val="7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4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1">
                        <a:lumMod val="7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1">
                        <a:lumMod val="7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8</a:t>
                </a:r>
                <a:endParaRPr lang="en-GB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4845" y="2691525"/>
                <a:ext cx="1853970" cy="523220"/>
              </a:xfrm>
              <a:prstGeom prst="rect">
                <a:avLst/>
              </a:prstGeom>
              <a:blipFill>
                <a:blip r:embed="rId10"/>
                <a:stretch>
                  <a:fillRect l="-6579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5024845" y="2270920"/>
                <a:ext cx="185397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dirty="0">
                    <a:solidFill>
                      <a:schemeClr val="accent1">
                        <a:lumMod val="7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2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accent1">
                        <a:lumMod val="7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4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accent1">
                        <a:lumMod val="7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8</a:t>
                </a:r>
                <a:endParaRPr lang="en-GB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4845" y="2270920"/>
                <a:ext cx="1853970" cy="523220"/>
              </a:xfrm>
              <a:prstGeom prst="rect">
                <a:avLst/>
              </a:prstGeom>
              <a:blipFill>
                <a:blip r:embed="rId11"/>
                <a:stretch>
                  <a:fillRect l="-6579" t="-1176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/>
          <p:nvPr/>
        </p:nvSpPr>
        <p:spPr>
          <a:xfrm>
            <a:off x="2542223" y="3818366"/>
            <a:ext cx="690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732085" y="3818366"/>
            <a:ext cx="690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24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918324" y="3818366"/>
            <a:ext cx="690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48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406497" y="5420277"/>
            <a:ext cx="690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712836" y="5420277"/>
            <a:ext cx="690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910071" y="5420277"/>
            <a:ext cx="690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606732" y="1280297"/>
            <a:ext cx="2583833" cy="967066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E4B7EA2-6C29-4603-B072-2DDDB05574C1}"/>
              </a:ext>
            </a:extLst>
          </p:cNvPr>
          <p:cNvSpPr/>
          <p:nvPr/>
        </p:nvSpPr>
        <p:spPr>
          <a:xfrm>
            <a:off x="2521131" y="3801303"/>
            <a:ext cx="600892" cy="600891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DA95359-024F-4F62-85FD-B9AEAA8C7B78}"/>
              </a:ext>
            </a:extLst>
          </p:cNvPr>
          <p:cNvSpPr/>
          <p:nvPr/>
        </p:nvSpPr>
        <p:spPr>
          <a:xfrm>
            <a:off x="2521131" y="3801303"/>
            <a:ext cx="600892" cy="600891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4E5C832-B875-4837-94F1-FBFBA2AC1E53}"/>
              </a:ext>
            </a:extLst>
          </p:cNvPr>
          <p:cNvSpPr/>
          <p:nvPr/>
        </p:nvSpPr>
        <p:spPr>
          <a:xfrm>
            <a:off x="4711336" y="3783885"/>
            <a:ext cx="600892" cy="600891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58EAF80-2058-45F5-944E-64790F24D35E}"/>
              </a:ext>
            </a:extLst>
          </p:cNvPr>
          <p:cNvSpPr/>
          <p:nvPr/>
        </p:nvSpPr>
        <p:spPr>
          <a:xfrm>
            <a:off x="6901542" y="3801302"/>
            <a:ext cx="600892" cy="600891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31A4293-5EB4-4CAA-B087-929ADA11CF96}"/>
              </a:ext>
            </a:extLst>
          </p:cNvPr>
          <p:cNvSpPr/>
          <p:nvPr/>
        </p:nvSpPr>
        <p:spPr>
          <a:xfrm>
            <a:off x="1275806" y="5380585"/>
            <a:ext cx="600892" cy="600891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B94C93F-1896-47D7-8D60-8FDC332A833A}"/>
              </a:ext>
            </a:extLst>
          </p:cNvPr>
          <p:cNvSpPr/>
          <p:nvPr/>
        </p:nvSpPr>
        <p:spPr>
          <a:xfrm>
            <a:off x="3563547" y="5382298"/>
            <a:ext cx="600892" cy="600891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96CE055-DFBE-412F-9178-B486B041B018}"/>
              </a:ext>
            </a:extLst>
          </p:cNvPr>
          <p:cNvSpPr/>
          <p:nvPr/>
        </p:nvSpPr>
        <p:spPr>
          <a:xfrm>
            <a:off x="5780314" y="5382298"/>
            <a:ext cx="600892" cy="600891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3364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Picture 5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4906" y="169998"/>
            <a:ext cx="1683802" cy="2379049"/>
          </a:xfrm>
          <a:prstGeom prst="rect">
            <a:avLst/>
          </a:prstGeom>
        </p:spPr>
      </p:pic>
      <p:grpSp>
        <p:nvGrpSpPr>
          <p:cNvPr id="63" name="Group 62"/>
          <p:cNvGrpSpPr/>
          <p:nvPr/>
        </p:nvGrpSpPr>
        <p:grpSpPr>
          <a:xfrm rot="1627916">
            <a:off x="6733823" y="1652916"/>
            <a:ext cx="1561010" cy="571641"/>
            <a:chOff x="1449977" y="1411954"/>
            <a:chExt cx="1561010" cy="571641"/>
          </a:xfrm>
        </p:grpSpPr>
        <p:sp>
          <p:nvSpPr>
            <p:cNvPr id="61" name="Pentagon 60"/>
            <p:cNvSpPr/>
            <p:nvPr/>
          </p:nvSpPr>
          <p:spPr>
            <a:xfrm rot="10332277">
              <a:off x="1449977" y="1433165"/>
              <a:ext cx="1123406" cy="550430"/>
            </a:xfrm>
            <a:prstGeom prst="homePlat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62" name="TextBox 61"/>
            <p:cNvSpPr txBox="1"/>
            <p:nvPr/>
          </p:nvSpPr>
          <p:spPr>
            <a:xfrm rot="21073798">
              <a:off x="1691639" y="1411954"/>
              <a:ext cx="13193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/>
                <a:t>12p</a:t>
              </a:r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770275" y="452441"/>
            <a:ext cx="654449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One lolly costs 12p</a:t>
            </a:r>
          </a:p>
          <a:p>
            <a:endParaRPr lang="en-GB" sz="2800" dirty="0"/>
          </a:p>
          <a:p>
            <a:endParaRPr lang="en-GB" sz="2800" dirty="0"/>
          </a:p>
          <a:p>
            <a:r>
              <a:rPr lang="en-GB" sz="2800" dirty="0"/>
              <a:t>What is the total cost of </a:t>
            </a:r>
          </a:p>
          <a:p>
            <a:endParaRPr lang="en-GB" sz="2800" dirty="0"/>
          </a:p>
          <a:p>
            <a:r>
              <a:rPr lang="en-GB" sz="2800" dirty="0"/>
              <a:t>2 lollies?</a:t>
            </a:r>
          </a:p>
          <a:p>
            <a:endParaRPr lang="en-GB" sz="2800" dirty="0"/>
          </a:p>
          <a:p>
            <a:r>
              <a:rPr lang="en-GB" sz="2800" dirty="0"/>
              <a:t>4 lollies?</a:t>
            </a:r>
          </a:p>
          <a:p>
            <a:endParaRPr lang="en-GB" sz="2800" dirty="0"/>
          </a:p>
          <a:p>
            <a:r>
              <a:rPr lang="en-GB" sz="2800" dirty="0"/>
              <a:t>8 lollies?</a:t>
            </a:r>
          </a:p>
          <a:p>
            <a:endParaRPr lang="en-GB" sz="2800" dirty="0"/>
          </a:p>
          <a:p>
            <a:endParaRPr lang="en-GB" sz="2800" dirty="0"/>
          </a:p>
          <a:p>
            <a:endParaRPr lang="en-GB" dirty="0"/>
          </a:p>
        </p:txBody>
      </p:sp>
      <p:pic>
        <p:nvPicPr>
          <p:cNvPr id="65" name="Picture 6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4468" y="5258791"/>
            <a:ext cx="747045" cy="747045"/>
          </a:xfrm>
          <a:prstGeom prst="rect">
            <a:avLst/>
          </a:prstGeom>
        </p:spPr>
      </p:pic>
      <p:sp>
        <p:nvSpPr>
          <p:cNvPr id="66" name="TextBox 65"/>
          <p:cNvSpPr txBox="1"/>
          <p:nvPr/>
        </p:nvSpPr>
        <p:spPr>
          <a:xfrm>
            <a:off x="5617312" y="5401480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67" name="Rectangle 66"/>
          <p:cNvSpPr/>
          <p:nvPr/>
        </p:nvSpPr>
        <p:spPr>
          <a:xfrm>
            <a:off x="2364377" y="2563900"/>
            <a:ext cx="648000" cy="5468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68" name="Rectangle 67"/>
          <p:cNvSpPr/>
          <p:nvPr/>
        </p:nvSpPr>
        <p:spPr>
          <a:xfrm>
            <a:off x="3013645" y="2563900"/>
            <a:ext cx="648000" cy="5468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12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Rectangle 68"/>
              <p:cNvSpPr/>
              <p:nvPr/>
            </p:nvSpPr>
            <p:spPr>
              <a:xfrm>
                <a:off x="4215966" y="2568288"/>
                <a:ext cx="222048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2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12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24p </a:t>
                </a:r>
                <a:endParaRPr lang="en-GB" dirty="0"/>
              </a:p>
            </p:txBody>
          </p:sp>
        </mc:Choice>
        <mc:Fallback xmlns="">
          <p:sp>
            <p:nvSpPr>
              <p:cNvPr id="69" name="Rectangle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5966" y="2568288"/>
                <a:ext cx="2220480" cy="523220"/>
              </a:xfrm>
              <a:prstGeom prst="rect">
                <a:avLst/>
              </a:prstGeom>
              <a:blipFill>
                <a:blip r:embed="rId7"/>
                <a:stretch>
                  <a:fillRect l="-5769" t="-10465" r="-4670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Rectangle 69"/>
          <p:cNvSpPr/>
          <p:nvPr/>
        </p:nvSpPr>
        <p:spPr>
          <a:xfrm>
            <a:off x="2378025" y="3460883"/>
            <a:ext cx="648000" cy="5468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71" name="Rectangle 70"/>
          <p:cNvSpPr/>
          <p:nvPr/>
        </p:nvSpPr>
        <p:spPr>
          <a:xfrm>
            <a:off x="3021091" y="3460883"/>
            <a:ext cx="648000" cy="5468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72" name="Rectangle 71"/>
          <p:cNvSpPr/>
          <p:nvPr/>
        </p:nvSpPr>
        <p:spPr>
          <a:xfrm>
            <a:off x="3669091" y="3460883"/>
            <a:ext cx="648000" cy="5468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73" name="Rectangle 72"/>
          <p:cNvSpPr/>
          <p:nvPr/>
        </p:nvSpPr>
        <p:spPr>
          <a:xfrm>
            <a:off x="4313315" y="3460883"/>
            <a:ext cx="648000" cy="5468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12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Rectangle 73"/>
              <p:cNvSpPr/>
              <p:nvPr/>
            </p:nvSpPr>
            <p:spPr>
              <a:xfrm>
                <a:off x="5531043" y="3442423"/>
                <a:ext cx="222048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4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12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48p </a:t>
                </a:r>
                <a:endParaRPr lang="en-GB" dirty="0"/>
              </a:p>
            </p:txBody>
          </p:sp>
        </mc:Choice>
        <mc:Fallback xmlns="">
          <p:sp>
            <p:nvSpPr>
              <p:cNvPr id="74" name="Rectangle 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1043" y="3442423"/>
                <a:ext cx="2220480" cy="523220"/>
              </a:xfrm>
              <a:prstGeom prst="rect">
                <a:avLst/>
              </a:prstGeom>
              <a:blipFill>
                <a:blip r:embed="rId8"/>
                <a:stretch>
                  <a:fillRect l="-5479" t="-11628" r="-465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3" name="Rectangle 82"/>
          <p:cNvSpPr/>
          <p:nvPr/>
        </p:nvSpPr>
        <p:spPr>
          <a:xfrm>
            <a:off x="2378025" y="4357866"/>
            <a:ext cx="648000" cy="5468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84" name="Rectangle 83"/>
          <p:cNvSpPr/>
          <p:nvPr/>
        </p:nvSpPr>
        <p:spPr>
          <a:xfrm>
            <a:off x="3021091" y="4357866"/>
            <a:ext cx="648000" cy="5468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85" name="Rectangle 84"/>
          <p:cNvSpPr/>
          <p:nvPr/>
        </p:nvSpPr>
        <p:spPr>
          <a:xfrm>
            <a:off x="3669091" y="4357866"/>
            <a:ext cx="648000" cy="5468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86" name="Rectangle 85"/>
          <p:cNvSpPr/>
          <p:nvPr/>
        </p:nvSpPr>
        <p:spPr>
          <a:xfrm>
            <a:off x="4313315" y="4357866"/>
            <a:ext cx="648000" cy="5468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87" name="Rectangle 86"/>
          <p:cNvSpPr/>
          <p:nvPr/>
        </p:nvSpPr>
        <p:spPr>
          <a:xfrm>
            <a:off x="4961315" y="4357866"/>
            <a:ext cx="648000" cy="5468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88" name="Rectangle 87"/>
          <p:cNvSpPr/>
          <p:nvPr/>
        </p:nvSpPr>
        <p:spPr>
          <a:xfrm>
            <a:off x="5604381" y="4357866"/>
            <a:ext cx="648000" cy="5468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89" name="Rectangle 88"/>
          <p:cNvSpPr/>
          <p:nvPr/>
        </p:nvSpPr>
        <p:spPr>
          <a:xfrm>
            <a:off x="6252381" y="4357866"/>
            <a:ext cx="648000" cy="5468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90" name="Rectangle 89"/>
          <p:cNvSpPr/>
          <p:nvPr/>
        </p:nvSpPr>
        <p:spPr>
          <a:xfrm>
            <a:off x="6896605" y="4357866"/>
            <a:ext cx="648000" cy="5468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12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Rectangle 90"/>
              <p:cNvSpPr/>
              <p:nvPr/>
            </p:nvSpPr>
            <p:spPr>
              <a:xfrm>
                <a:off x="5498998" y="5081038"/>
                <a:ext cx="222048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8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12 </a:t>
                </a:r>
                <a14:m>
                  <m:oMath xmlns:m="http://schemas.openxmlformats.org/officeDocument/2006/math">
                    <m:r>
                      <a:rPr lang="en-GB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96p </a:t>
                </a:r>
                <a:endParaRPr lang="en-GB" dirty="0"/>
              </a:p>
            </p:txBody>
          </p:sp>
        </mc:Choice>
        <mc:Fallback xmlns="">
          <p:sp>
            <p:nvSpPr>
              <p:cNvPr id="91" name="Rectangle 9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8998" y="5081038"/>
                <a:ext cx="2220480" cy="523220"/>
              </a:xfrm>
              <a:prstGeom prst="rect">
                <a:avLst/>
              </a:prstGeom>
              <a:blipFill>
                <a:blip r:embed="rId9"/>
                <a:stretch>
                  <a:fillRect l="-5495" t="-11765" r="-4945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6" grpId="1"/>
      <p:bldP spid="67" grpId="0" animBg="1"/>
      <p:bldP spid="68" grpId="0" animBg="1"/>
      <p:bldP spid="69" grpId="0"/>
      <p:bldP spid="70" grpId="0" animBg="1"/>
      <p:bldP spid="71" grpId="0" animBg="1"/>
      <p:bldP spid="72" grpId="0" animBg="1"/>
      <p:bldP spid="73" grpId="0" animBg="1"/>
      <p:bldP spid="74" grpId="0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1809389"/>
              </p:ext>
            </p:extLst>
          </p:nvPr>
        </p:nvGraphicFramePr>
        <p:xfrm>
          <a:off x="851040" y="580542"/>
          <a:ext cx="7158456" cy="693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6538">
                  <a:extLst>
                    <a:ext uri="{9D8B030D-6E8A-4147-A177-3AD203B41FA5}">
                      <a16:colId xmlns:a16="http://schemas.microsoft.com/office/drawing/2014/main" val="191005039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412027836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48289976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207022472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848036698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67587363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561306846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84203890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2410868383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316955747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68046575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864328987"/>
                    </a:ext>
                  </a:extLst>
                </a:gridCol>
              </a:tblGrid>
              <a:tr h="693056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4115195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130040"/>
              </p:ext>
            </p:extLst>
          </p:nvPr>
        </p:nvGraphicFramePr>
        <p:xfrm>
          <a:off x="851040" y="1860289"/>
          <a:ext cx="7158456" cy="693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6538">
                  <a:extLst>
                    <a:ext uri="{9D8B030D-6E8A-4147-A177-3AD203B41FA5}">
                      <a16:colId xmlns:a16="http://schemas.microsoft.com/office/drawing/2014/main" val="191005039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412027836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48289976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207022472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848036698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67587363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561306846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84203890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2410868383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316955747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68046575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864328987"/>
                    </a:ext>
                  </a:extLst>
                </a:gridCol>
              </a:tblGrid>
              <a:tr h="693056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4115195"/>
                  </a:ext>
                </a:extLst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6231050" y="656101"/>
            <a:ext cx="576000" cy="576000"/>
          </a:xfrm>
          <a:prstGeom prst="ellipse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546193" y="1232101"/>
            <a:ext cx="0" cy="663219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044971"/>
              </p:ext>
            </p:extLst>
          </p:nvPr>
        </p:nvGraphicFramePr>
        <p:xfrm>
          <a:off x="851040" y="3140036"/>
          <a:ext cx="7158456" cy="6930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6538">
                  <a:extLst>
                    <a:ext uri="{9D8B030D-6E8A-4147-A177-3AD203B41FA5}">
                      <a16:colId xmlns:a16="http://schemas.microsoft.com/office/drawing/2014/main" val="191005039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412027836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48289976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207022472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848036698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67587363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561306846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842038905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2410868383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316955747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680465750"/>
                    </a:ext>
                  </a:extLst>
                </a:gridCol>
                <a:gridCol w="596538">
                  <a:extLst>
                    <a:ext uri="{9D8B030D-6E8A-4147-A177-3AD203B41FA5}">
                      <a16:colId xmlns:a16="http://schemas.microsoft.com/office/drawing/2014/main" val="3864328987"/>
                    </a:ext>
                  </a:extLst>
                </a:gridCol>
              </a:tblGrid>
              <a:tr h="693056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32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48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64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72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88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/>
                        <a:t>96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4115195"/>
                  </a:ext>
                </a:extLst>
              </a:tr>
            </a:tbl>
          </a:graphicData>
        </a:graphic>
      </p:graphicFrame>
      <p:sp>
        <p:nvSpPr>
          <p:cNvPr id="13" name="Oval 12"/>
          <p:cNvSpPr/>
          <p:nvPr/>
        </p:nvSpPr>
        <p:spPr>
          <a:xfrm>
            <a:off x="6231050" y="1953848"/>
            <a:ext cx="576000" cy="576000"/>
          </a:xfrm>
          <a:prstGeom prst="ellipse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6545427" y="2529848"/>
            <a:ext cx="0" cy="663219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6231050" y="3221658"/>
            <a:ext cx="576000" cy="576000"/>
          </a:xfrm>
          <a:prstGeom prst="ellipse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3824930" y="618796"/>
            <a:ext cx="576000" cy="576000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6" name="Straight Arrow Connector 55"/>
          <p:cNvCxnSpPr/>
          <p:nvPr/>
        </p:nvCxnSpPr>
        <p:spPr>
          <a:xfrm>
            <a:off x="4140073" y="1194796"/>
            <a:ext cx="0" cy="663219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3824930" y="1916543"/>
            <a:ext cx="576000" cy="576000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4139307" y="2492543"/>
            <a:ext cx="0" cy="663219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/>
          <p:cNvSpPr/>
          <p:nvPr/>
        </p:nvSpPr>
        <p:spPr>
          <a:xfrm>
            <a:off x="3824930" y="3184353"/>
            <a:ext cx="576000" cy="576000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5041348" y="637806"/>
            <a:ext cx="576000" cy="576000"/>
          </a:xfrm>
          <a:prstGeom prst="ellipse">
            <a:avLst/>
          </a:prstGeom>
          <a:noFill/>
          <a:ln w="38100">
            <a:solidFill>
              <a:srgbClr val="EE12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2631793" y="1918817"/>
            <a:ext cx="576000" cy="576000"/>
          </a:xfrm>
          <a:prstGeom prst="ellipse">
            <a:avLst/>
          </a:prstGeom>
          <a:noFill/>
          <a:ln w="38100">
            <a:solidFill>
              <a:srgbClr val="EE12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1468513" y="3203363"/>
            <a:ext cx="576000" cy="576000"/>
          </a:xfrm>
          <a:prstGeom prst="ellipse">
            <a:avLst/>
          </a:prstGeom>
          <a:noFill/>
          <a:ln w="38100">
            <a:solidFill>
              <a:srgbClr val="EE127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3647027" y="3972670"/>
                <a:ext cx="185397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8</a:t>
                </a:r>
                <a:r>
                  <a:rPr lang="en-GB" sz="2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16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7027" y="3972670"/>
                <a:ext cx="1853970" cy="523220"/>
              </a:xfrm>
              <a:prstGeom prst="rect">
                <a:avLst/>
              </a:prstGeom>
              <a:blipFill>
                <a:blip r:embed="rId5"/>
                <a:stretch>
                  <a:fillRect l="-6579" t="-11628" r="-65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3647027" y="4707256"/>
                <a:ext cx="185397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4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4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16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7027" y="4707256"/>
                <a:ext cx="1853970" cy="523220"/>
              </a:xfrm>
              <a:prstGeom prst="rect">
                <a:avLst/>
              </a:prstGeom>
              <a:blipFill>
                <a:blip r:embed="rId6"/>
                <a:stretch>
                  <a:fillRect l="-6579" t="-10465" r="-65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3647027" y="5532190"/>
                <a:ext cx="185397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GB" sz="2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8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16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7027" y="5532190"/>
                <a:ext cx="1853970" cy="523220"/>
              </a:xfrm>
              <a:prstGeom prst="rect">
                <a:avLst/>
              </a:prstGeom>
              <a:blipFill>
                <a:blip r:embed="rId7"/>
                <a:stretch>
                  <a:fillRect l="-6579" t="-11765" r="-658" b="-341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Arrow Connector 32"/>
          <p:cNvCxnSpPr/>
          <p:nvPr/>
        </p:nvCxnSpPr>
        <p:spPr>
          <a:xfrm>
            <a:off x="4423573" y="4402942"/>
            <a:ext cx="0" cy="428366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4452605" y="5169460"/>
            <a:ext cx="0" cy="428366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3811698" y="4423045"/>
            <a:ext cx="0" cy="428366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3811698" y="5169460"/>
            <a:ext cx="0" cy="428366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4473645" y="4375646"/>
                <a:ext cx="55496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000" dirty="0">
                    <a:solidFill>
                      <a:srgbClr val="7030A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</a:t>
                </a:r>
                <a:endParaRPr lang="en-GB" sz="1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3645" y="4375646"/>
                <a:ext cx="554960" cy="400110"/>
              </a:xfrm>
              <a:prstGeom prst="rect">
                <a:avLst/>
              </a:prstGeom>
              <a:blipFill>
                <a:blip r:embed="rId8"/>
                <a:stretch>
                  <a:fillRect t="-9231" r="-9890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4489502" y="5183588"/>
                <a:ext cx="55496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000" dirty="0">
                    <a:solidFill>
                      <a:srgbClr val="7030A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</a:t>
                </a:r>
                <a:endParaRPr lang="en-GB" sz="1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9502" y="5183588"/>
                <a:ext cx="554960" cy="400110"/>
              </a:xfrm>
              <a:prstGeom prst="rect">
                <a:avLst/>
              </a:prstGeom>
              <a:blipFill>
                <a:blip r:embed="rId9"/>
                <a:stretch>
                  <a:fillRect t="-7576" r="-9783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3247120" y="4419075"/>
                <a:ext cx="56457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000" dirty="0">
                    <a:solidFill>
                      <a:srgbClr val="7030A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</a:t>
                </a:r>
                <a:endParaRPr lang="en-GB" sz="1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7120" y="4419075"/>
                <a:ext cx="564578" cy="400110"/>
              </a:xfrm>
              <a:prstGeom prst="rect">
                <a:avLst/>
              </a:prstGeom>
              <a:blipFill>
                <a:blip r:embed="rId10"/>
                <a:stretch>
                  <a:fillRect t="-9091" r="-9783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3247120" y="5171992"/>
                <a:ext cx="56457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÷</m:t>
                    </m:r>
                  </m:oMath>
                </a14:m>
                <a:r>
                  <a:rPr lang="en-GB" sz="2000" dirty="0">
                    <a:solidFill>
                      <a:srgbClr val="7030A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 2</a:t>
                </a:r>
                <a:endParaRPr lang="en-GB" sz="1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7120" y="5171992"/>
                <a:ext cx="564578" cy="400110"/>
              </a:xfrm>
              <a:prstGeom prst="rect">
                <a:avLst/>
              </a:prstGeom>
              <a:blipFill>
                <a:blip r:embed="rId11"/>
                <a:stretch>
                  <a:fillRect t="-7576" r="-9783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2"/>
          <a:srcRect b="13792"/>
          <a:stretch/>
        </p:blipFill>
        <p:spPr>
          <a:xfrm>
            <a:off x="1566890" y="4595388"/>
            <a:ext cx="5845223" cy="766351"/>
          </a:xfrm>
          <a:prstGeom prst="rect">
            <a:avLst/>
          </a:prstGeom>
          <a:ln w="28575">
            <a:solidFill>
              <a:schemeClr val="accent1"/>
            </a:solidFill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51163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13" grpId="0" animBg="1"/>
      <p:bldP spid="13" grpId="1" animBg="1"/>
      <p:bldP spid="15" grpId="0" animBg="1"/>
      <p:bldP spid="15" grpId="1" animBg="1"/>
      <p:bldP spid="55" grpId="0" animBg="1"/>
      <p:bldP spid="55" grpId="1" animBg="1"/>
      <p:bldP spid="57" grpId="0" animBg="1"/>
      <p:bldP spid="57" grpId="1" animBg="1"/>
      <p:bldP spid="59" grpId="0" animBg="1"/>
      <p:bldP spid="59" grpId="1" animBg="1"/>
      <p:bldP spid="21" grpId="0" animBg="1"/>
      <p:bldP spid="22" grpId="0" animBg="1"/>
      <p:bldP spid="23" grpId="0" animBg="1"/>
      <p:bldP spid="30" grpId="0"/>
      <p:bldP spid="31" grpId="0"/>
      <p:bldP spid="32" grpId="0"/>
      <p:bldP spid="9" grpId="0"/>
      <p:bldP spid="39" grpId="0"/>
      <p:bldP spid="40" grpId="0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1 - 4 on the worksheet</a:t>
            </a: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4468" y="5258791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617312" y="5401480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48896" y="394550"/>
                <a:ext cx="736274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/>
                  <a:t>How could you calculate 7 </a:t>
                </a:r>
                <a14:m>
                  <m:oMath xmlns:m="http://schemas.openxmlformats.org/officeDocument/2006/math">
                    <m:r>
                      <a:rPr lang="en-GB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3200" dirty="0"/>
                  <a:t> 8?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896" y="394550"/>
                <a:ext cx="7362743" cy="584775"/>
              </a:xfrm>
              <a:prstGeom prst="rect">
                <a:avLst/>
              </a:prstGeom>
              <a:blipFill>
                <a:blip r:embed="rId6"/>
                <a:stretch>
                  <a:fillRect l="-2152" t="-12500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721293" y="2205984"/>
            <a:ext cx="1176632" cy="1662468"/>
          </a:xfrm>
          <a:prstGeom prst="rect">
            <a:avLst/>
          </a:prstGeom>
        </p:spPr>
      </p:pic>
      <p:pic>
        <p:nvPicPr>
          <p:cNvPr id="7" name="Picture 6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60491" y="748561"/>
            <a:ext cx="1241638" cy="175431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58765" y="4073024"/>
            <a:ext cx="1156763" cy="1578825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 flipV="1">
            <a:off x="2282110" y="2019278"/>
            <a:ext cx="5243213" cy="351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170413" y="2054424"/>
            <a:ext cx="5827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</a:p>
        </p:txBody>
      </p:sp>
      <p:sp>
        <p:nvSpPr>
          <p:cNvPr id="12" name="Arc 11"/>
          <p:cNvSpPr/>
          <p:nvPr/>
        </p:nvSpPr>
        <p:spPr>
          <a:xfrm flipH="1">
            <a:off x="4422496" y="1284308"/>
            <a:ext cx="688050" cy="1328481"/>
          </a:xfrm>
          <a:prstGeom prst="arc">
            <a:avLst>
              <a:gd name="adj1" fmla="val 10692031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94670" y="2054424"/>
            <a:ext cx="5827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noProof="0" dirty="0">
                <a:solidFill>
                  <a:prstClr val="black"/>
                </a:solidFill>
                <a:latin typeface="Calibri" panose="020F0502020204030204"/>
              </a:rPr>
              <a:t>24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800069" y="2054424"/>
            <a:ext cx="686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dirty="0">
                <a:solidFill>
                  <a:prstClr val="black"/>
                </a:solidFill>
                <a:latin typeface="Calibri" panose="020F0502020204030204"/>
              </a:rPr>
              <a:t>32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7" name="Arc 16"/>
          <p:cNvSpPr/>
          <p:nvPr/>
        </p:nvSpPr>
        <p:spPr>
          <a:xfrm flipH="1">
            <a:off x="5109285" y="1288314"/>
            <a:ext cx="688050" cy="1328481"/>
          </a:xfrm>
          <a:prstGeom prst="arc">
            <a:avLst>
              <a:gd name="adj1" fmla="val 10692031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09498" y="2054424"/>
            <a:ext cx="686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noProof="0" dirty="0">
                <a:solidFill>
                  <a:prstClr val="black"/>
                </a:solidFill>
                <a:latin typeface="Calibri" panose="020F0502020204030204"/>
              </a:rPr>
              <a:t>40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Arc 19"/>
          <p:cNvSpPr/>
          <p:nvPr/>
        </p:nvSpPr>
        <p:spPr>
          <a:xfrm flipH="1">
            <a:off x="5796074" y="1292320"/>
            <a:ext cx="688050" cy="1328481"/>
          </a:xfrm>
          <a:prstGeom prst="arc">
            <a:avLst>
              <a:gd name="adj1" fmla="val 10692031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218927" y="2054424"/>
            <a:ext cx="685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noProof="0" dirty="0">
                <a:solidFill>
                  <a:prstClr val="black"/>
                </a:solidFill>
                <a:latin typeface="Calibri" panose="020F0502020204030204"/>
              </a:rPr>
              <a:t>48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Arc 22"/>
          <p:cNvSpPr/>
          <p:nvPr/>
        </p:nvSpPr>
        <p:spPr>
          <a:xfrm flipH="1">
            <a:off x="6484124" y="1316107"/>
            <a:ext cx="688050" cy="1328481"/>
          </a:xfrm>
          <a:prstGeom prst="arc">
            <a:avLst>
              <a:gd name="adj1" fmla="val 10692031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927094" y="2054424"/>
            <a:ext cx="9951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noProof="0" dirty="0">
                <a:solidFill>
                  <a:prstClr val="black"/>
                </a:solidFill>
                <a:latin typeface="Calibri" panose="020F0502020204030204"/>
              </a:rPr>
              <a:t>56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Arc 25"/>
          <p:cNvSpPr/>
          <p:nvPr/>
        </p:nvSpPr>
        <p:spPr>
          <a:xfrm flipH="1">
            <a:off x="2354437" y="1292320"/>
            <a:ext cx="688050" cy="1328481"/>
          </a:xfrm>
          <a:prstGeom prst="arc">
            <a:avLst>
              <a:gd name="adj1" fmla="val 10692031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775812" y="2054424"/>
            <a:ext cx="686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noProof="0" dirty="0">
                <a:solidFill>
                  <a:prstClr val="black"/>
                </a:solidFill>
                <a:latin typeface="Calibri" panose="020F0502020204030204"/>
              </a:rPr>
              <a:t>8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30" name="Arc 29"/>
          <p:cNvSpPr/>
          <p:nvPr/>
        </p:nvSpPr>
        <p:spPr>
          <a:xfrm flipH="1">
            <a:off x="3041226" y="1296326"/>
            <a:ext cx="688050" cy="1328481"/>
          </a:xfrm>
          <a:prstGeom prst="arc">
            <a:avLst>
              <a:gd name="adj1" fmla="val 10692031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485241" y="2054424"/>
            <a:ext cx="686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noProof="0" dirty="0">
                <a:solidFill>
                  <a:prstClr val="black"/>
                </a:solidFill>
                <a:latin typeface="Calibri" panose="020F0502020204030204"/>
              </a:rPr>
              <a:t>16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Arc 32"/>
          <p:cNvSpPr/>
          <p:nvPr/>
        </p:nvSpPr>
        <p:spPr>
          <a:xfrm flipH="1">
            <a:off x="3728015" y="1300332"/>
            <a:ext cx="688050" cy="1328481"/>
          </a:xfrm>
          <a:prstGeom prst="arc">
            <a:avLst>
              <a:gd name="adj1" fmla="val 10692031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1093376" y="2681352"/>
            <a:ext cx="5215209" cy="1569660"/>
            <a:chOff x="2104495" y="557760"/>
            <a:chExt cx="5669572" cy="1569660"/>
          </a:xfrm>
        </p:grpSpPr>
        <p:sp>
          <p:nvSpPr>
            <p:cNvPr id="37" name="Rounded Rectangular Callout 36"/>
            <p:cNvSpPr/>
            <p:nvPr/>
          </p:nvSpPr>
          <p:spPr>
            <a:xfrm>
              <a:off x="2104495" y="566700"/>
              <a:ext cx="5669572" cy="1240041"/>
            </a:xfrm>
            <a:prstGeom prst="wedgeRoundRectCallout">
              <a:avLst>
                <a:gd name="adj1" fmla="val 61878"/>
                <a:gd name="adj2" fmla="val 15573"/>
                <a:gd name="adj3" fmla="val 16667"/>
              </a:avLst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2104495" y="557760"/>
                  <a:ext cx="5669572" cy="156966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GB" sz="2400" dirty="0">
                      <a:latin typeface="Calibri" panose="020F0502020204030204" pitchFamily="34" charset="0"/>
                    </a:rPr>
                    <a:t>I know that 4 </a:t>
                  </a:r>
                  <a14:m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a14:m>
                  <a:r>
                    <a:rPr lang="en-GB" sz="2400" dirty="0">
                      <a:latin typeface="Calibri" panose="020F0502020204030204" pitchFamily="34" charset="0"/>
                    </a:rPr>
                    <a:t> 7 </a:t>
                  </a:r>
                  <a14:m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a14:m>
                  <a:r>
                    <a:rPr lang="en-GB" sz="2400" dirty="0">
                      <a:latin typeface="Calibri" panose="020F0502020204030204" pitchFamily="34" charset="0"/>
                    </a:rPr>
                    <a:t> 28 </a:t>
                  </a:r>
                </a:p>
                <a:p>
                  <a:pPr algn="ctr"/>
                  <a:r>
                    <a:rPr lang="en-GB" sz="2400" dirty="0">
                      <a:latin typeface="Calibri" panose="020F0502020204030204" pitchFamily="34" charset="0"/>
                    </a:rPr>
                    <a:t>so I doubled the 20 then doubled the 8</a:t>
                  </a:r>
                </a:p>
                <a:p>
                  <a:pPr algn="ctr"/>
                  <a:r>
                    <a:rPr lang="en-GB" sz="2400" dirty="0">
                      <a:latin typeface="Calibri" panose="020F0502020204030204" pitchFamily="34" charset="0"/>
                    </a:rPr>
                    <a:t>40 </a:t>
                  </a:r>
                  <a14:m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a14:m>
                  <a:r>
                    <a:rPr lang="en-GB" sz="2400" dirty="0">
                      <a:latin typeface="Calibri" panose="020F0502020204030204" pitchFamily="34" charset="0"/>
                    </a:rPr>
                    <a:t> 16 </a:t>
                  </a:r>
                  <a14:m>
                    <m:oMath xmlns:m="http://schemas.openxmlformats.org/officeDocument/2006/math">
                      <m:r>
                        <a:rPr lang="en-GB" sz="2400" i="1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a14:m>
                  <a:r>
                    <a:rPr lang="en-GB" sz="2400" dirty="0">
                      <a:latin typeface="Calibri" panose="020F0502020204030204" pitchFamily="34" charset="0"/>
                    </a:rPr>
                    <a:t> 56</a:t>
                  </a:r>
                </a:p>
                <a:p>
                  <a:pPr algn="ctr"/>
                  <a:endParaRPr lang="en-GB" sz="2400" dirty="0">
                    <a:latin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04495" y="557760"/>
                  <a:ext cx="5669572" cy="1569660"/>
                </a:xfrm>
                <a:prstGeom prst="rect">
                  <a:avLst/>
                </a:prstGeom>
                <a:blipFill>
                  <a:blip r:embed="rId10"/>
                  <a:stretch>
                    <a:fillRect t="-311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51" name="Straight Connector 50"/>
          <p:cNvCxnSpPr/>
          <p:nvPr/>
        </p:nvCxnSpPr>
        <p:spPr>
          <a:xfrm>
            <a:off x="2031032" y="5545575"/>
            <a:ext cx="494380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1894555" y="5615867"/>
            <a:ext cx="5827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</a:p>
        </p:txBody>
      </p:sp>
      <p:sp>
        <p:nvSpPr>
          <p:cNvPr id="53" name="Arc 52"/>
          <p:cNvSpPr/>
          <p:nvPr/>
        </p:nvSpPr>
        <p:spPr>
          <a:xfrm flipH="1">
            <a:off x="2031032" y="4809601"/>
            <a:ext cx="1840977" cy="1333812"/>
          </a:xfrm>
          <a:prstGeom prst="arc">
            <a:avLst>
              <a:gd name="adj1" fmla="val 10692031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54" name="Arc 53"/>
          <p:cNvSpPr/>
          <p:nvPr/>
        </p:nvSpPr>
        <p:spPr>
          <a:xfrm flipH="1">
            <a:off x="3872009" y="4810605"/>
            <a:ext cx="688050" cy="1328481"/>
          </a:xfrm>
          <a:prstGeom prst="arc">
            <a:avLst>
              <a:gd name="adj1" fmla="val 10692031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580629" y="5580721"/>
            <a:ext cx="5827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noProof="0" dirty="0">
                <a:solidFill>
                  <a:prstClr val="black"/>
                </a:solidFill>
                <a:latin typeface="Calibri" panose="020F0502020204030204"/>
              </a:rPr>
              <a:t>40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2340672" y="4287385"/>
                <a:ext cx="97013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5</a:t>
                </a:r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rPr>
                      <m:t>×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</a:t>
                </a:r>
                <a:r>
                  <a:rPr lang="en-GB" sz="2800" dirty="0">
                    <a:solidFill>
                      <a:prstClr val="black"/>
                    </a:solidFill>
                    <a:latin typeface="Calibri" panose="020F0502020204030204"/>
                  </a:rPr>
                  <a:t>8</a:t>
                </a:r>
                <a:endPara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40672" y="4287385"/>
                <a:ext cx="970137" cy="523220"/>
              </a:xfrm>
              <a:prstGeom prst="rect">
                <a:avLst/>
              </a:prstGeom>
              <a:blipFill>
                <a:blip r:embed="rId11"/>
                <a:stretch>
                  <a:fillRect l="-13208" t="-10465" r="-11321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/>
              <p:cNvSpPr/>
              <p:nvPr/>
            </p:nvSpPr>
            <p:spPr>
              <a:xfrm>
                <a:off x="3823300" y="4287385"/>
                <a:ext cx="63831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8</a:t>
                </a:r>
              </a:p>
            </p:txBody>
          </p:sp>
        </mc:Choice>
        <mc:Fallback xmlns=""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3300" y="4287385"/>
                <a:ext cx="638316" cy="461665"/>
              </a:xfrm>
              <a:prstGeom prst="rect">
                <a:avLst/>
              </a:prstGeom>
              <a:blipFill>
                <a:blip r:embed="rId12"/>
                <a:stretch>
                  <a:fillRect l="-952" t="-10526" r="-13333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/>
          <p:cNvSpPr txBox="1"/>
          <p:nvPr/>
        </p:nvSpPr>
        <p:spPr>
          <a:xfrm>
            <a:off x="4288535" y="5594275"/>
            <a:ext cx="686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noProof="0" dirty="0">
                <a:solidFill>
                  <a:prstClr val="black"/>
                </a:solidFill>
                <a:latin typeface="Calibri" panose="020F0502020204030204"/>
              </a:rPr>
              <a:t>48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59" name="Arc 58"/>
          <p:cNvSpPr/>
          <p:nvPr/>
        </p:nvSpPr>
        <p:spPr>
          <a:xfrm flipH="1">
            <a:off x="4558798" y="4814611"/>
            <a:ext cx="688050" cy="1328481"/>
          </a:xfrm>
          <a:prstGeom prst="arc">
            <a:avLst>
              <a:gd name="adj1" fmla="val 10692031"/>
              <a:gd name="adj2" fmla="val 0"/>
            </a:avLst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G Primary Penmanship" panose="02000506000000020003" pitchFamily="2" charset="0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59"/>
              <p:cNvSpPr/>
              <p:nvPr/>
            </p:nvSpPr>
            <p:spPr>
              <a:xfrm>
                <a:off x="4510089" y="4291391"/>
                <a:ext cx="63831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</m:oMath>
                </a14:m>
                <a:r>
                  <a: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8</a:t>
                </a:r>
              </a:p>
            </p:txBody>
          </p:sp>
        </mc:Choice>
        <mc:Fallback xmlns="">
          <p:sp>
            <p:nvSpPr>
              <p:cNvPr id="60" name="Rectangle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0089" y="4291391"/>
                <a:ext cx="638316" cy="461665"/>
              </a:xfrm>
              <a:prstGeom prst="rect">
                <a:avLst/>
              </a:prstGeom>
              <a:blipFill>
                <a:blip r:embed="rId13"/>
                <a:stretch>
                  <a:fillRect l="-952" t="-10526" r="-12381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TextBox 60"/>
          <p:cNvSpPr txBox="1"/>
          <p:nvPr/>
        </p:nvSpPr>
        <p:spPr>
          <a:xfrm>
            <a:off x="4964324" y="5584727"/>
            <a:ext cx="686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noProof="0" dirty="0">
                <a:solidFill>
                  <a:prstClr val="black"/>
                </a:solidFill>
                <a:latin typeface="Calibri" panose="020F0502020204030204"/>
              </a:rPr>
              <a:t>56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10" grpId="0"/>
      <p:bldP spid="12" grpId="0" animBg="1"/>
      <p:bldP spid="13" grpId="0"/>
      <p:bldP spid="16" grpId="0"/>
      <p:bldP spid="17" grpId="0" animBg="1"/>
      <p:bldP spid="19" grpId="0"/>
      <p:bldP spid="20" grpId="0" animBg="1"/>
      <p:bldP spid="22" grpId="0"/>
      <p:bldP spid="23" grpId="0" animBg="1"/>
      <p:bldP spid="25" grpId="0"/>
      <p:bldP spid="26" grpId="0" animBg="1"/>
      <p:bldP spid="29" grpId="0"/>
      <p:bldP spid="30" grpId="0" animBg="1"/>
      <p:bldP spid="32" grpId="0"/>
      <p:bldP spid="33" grpId="0" animBg="1"/>
      <p:bldP spid="52" grpId="0"/>
      <p:bldP spid="53" grpId="0" animBg="1"/>
      <p:bldP spid="54" grpId="0" animBg="1"/>
      <p:bldP spid="55" grpId="0"/>
      <p:bldP spid="57" grpId="0"/>
      <p:bldP spid="58" grpId="0"/>
      <p:bldP spid="59" grpId="0" animBg="1"/>
      <p:bldP spid="60" grpId="0"/>
      <p:bldP spid="6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1|6.3|14.1|4.1|7.8|2.4|2.6|7.4|3.2|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4|2.1|6.4|0.8|3.2|8.8|0.5|0.5|0.5|4.5|8.3|0.5|0.4|0.4|0.3|0.3|0.3|0.5|4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|0.7|0.5|0.7|2.6|13.7|1.8|0.8|0.6|0.9|0.5|0.9|2.6|6.6|0.8|0.6|5.5|10.7|0.8|5.4|0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|3.3|3.1|4.6|0.8|0.6|0.8|0.6|0.7|0.4|0.6|0.4|0.7|0.3|0.6|0.3|0.8|2.7|1.8|15|1.6|0.9|3.1|0.8|0.7|0.5|0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5|0.6|0.4|0.3|0.3|0.3|0.5|0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6|6.1|0.6|0.7|4.4|6.1|4.4|0.9|0.9|4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3.3|0.7|0.6|2.8|2.3|3.3|0.5|0.5|2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4.2|6.5|9.1|7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|1.4|5.1|20.7|17.7|16.4|16.1|5.6|0.8|11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9" ma:contentTypeDescription="Create a new document." ma:contentTypeScope="" ma:versionID="b2c766a94e95002ac4288712d4fa69c8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7178f4fb24cd49e559b70803ab372ab1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51C58BD-3C8E-43E3-8661-40BEC533BB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727757-3061-47D3-99FD-9493F136DC43}">
  <ds:schemaRefs>
    <ds:schemaRef ds:uri="http://purl.org/dc/terms/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522d4c35-b548-4432-90ae-af4376e1c4b4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11237</TotalTime>
  <Words>611</Words>
  <Application>Microsoft Macintosh PowerPoint</Application>
  <PresentationFormat>On-screen Show (4:3)</PresentationFormat>
  <Paragraphs>288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15</vt:i4>
      </vt:variant>
    </vt:vector>
  </HeadingPairs>
  <TitlesOfParts>
    <vt:vector size="27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 1 - 4 on the 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the rest of the questions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Jade Cahill</cp:lastModifiedBy>
  <cp:revision>232</cp:revision>
  <dcterms:created xsi:type="dcterms:W3CDTF">2019-07-05T11:02:13Z</dcterms:created>
  <dcterms:modified xsi:type="dcterms:W3CDTF">2021-01-11T11:05:43Z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