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96" r:id="rId3"/>
    <p:sldId id="297" r:id="rId4"/>
    <p:sldId id="298" r:id="rId5"/>
    <p:sldId id="299" r:id="rId6"/>
    <p:sldId id="300" r:id="rId7"/>
    <p:sldId id="301" r:id="rId8"/>
    <p:sldId id="302" r:id="rId9"/>
    <p:sldId id="303" r:id="rId10"/>
    <p:sldId id="304" r:id="rId11"/>
    <p:sldId id="305" r:id="rId12"/>
    <p:sldId id="306" r:id="rId13"/>
    <p:sldId id="307" r:id="rId14"/>
    <p:sldId id="308" r:id="rId15"/>
    <p:sldId id="309" r:id="rId16"/>
    <p:sldId id="295" r:id="rId17"/>
    <p:sldId id="267"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NTR" panose="020B0604020202020204" pitchFamily="34" charset="0"/>
      <p:regular r:id="rId25"/>
    </p:embeddedFont>
    <p:embeddedFont>
      <p:font typeface="Play" panose="020B0604020202020204" pitchFamily="34" charset="0"/>
      <p:regular r:id="rId26"/>
      <p:bold r:id="rId27"/>
    </p:embeddedFont>
    <p:embeddedFont>
      <p:font typeface="Roboto" panose="02000000000000000000" pitchFamily="2" charset="0"/>
      <p:regular r:id="rId28"/>
      <p:bold r:id="rId29"/>
      <p:italic r:id="rId30"/>
      <p:boldItalic r:id="rId31"/>
    </p:embeddedFont>
    <p:embeddedFont>
      <p:font typeface="Sassoon Infant Md" panose="02000603050000020003" pitchFamily="2" charset="0"/>
      <p:regular r:id="rId32"/>
    </p:embeddedFont>
    <p:embeddedFont>
      <p:font typeface="Twinkl" pitchFamily="2" charset="77"/>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A00"/>
    <a:srgbClr val="F8F9FA"/>
    <a:srgbClr val="FF0000"/>
    <a:srgbClr val="18A0DB"/>
    <a:srgbClr val="FF6600"/>
    <a:srgbClr val="DE1E5A"/>
    <a:srgbClr val="BC0105"/>
    <a:srgbClr val="4DB1E3"/>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showGuides="1">
      <p:cViewPr varScale="1">
        <p:scale>
          <a:sx n="131" d="100"/>
          <a:sy n="131" d="100"/>
        </p:scale>
        <p:origin x="1656" y="18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16/10/2020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16/10/2020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0605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527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1125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930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4846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852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069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 name="Google Shape;4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265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 name="Google Shape;4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9585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 name="Google Shape;5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338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7450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6901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89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0770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7900416" y="5964150"/>
            <a:ext cx="1110996" cy="683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7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7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7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Tree>
    <p:extLst>
      <p:ext uri="{BB962C8B-B14F-4D97-AF65-F5344CB8AC3E}">
        <p14:creationId xmlns:p14="http://schemas.microsoft.com/office/powerpoint/2010/main" val="95064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7959852" y="6023704"/>
            <a:ext cx="1056132" cy="706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9" r:id="rId5"/>
    <p:sldLayoutId id="2147483666"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6"/>
          <p:cNvSpPr>
            <a:spLocks noGrp="1"/>
          </p:cNvSpPr>
          <p:nvPr>
            <p:ph type="title"/>
          </p:nvPr>
        </p:nvSpPr>
        <p:spPr>
          <a:xfrm>
            <a:off x="457200" y="485775"/>
            <a:ext cx="8220075" cy="1357312"/>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latin typeface="+mn-lt"/>
                <a:ea typeface="Arial"/>
                <a:cs typeface="Arial"/>
                <a:sym typeface="Arial"/>
              </a:rPr>
              <a:t>Secondary Colors</a:t>
            </a:r>
            <a:endParaRPr dirty="0">
              <a:latin typeface="+mn-lt"/>
            </a:endParaRPr>
          </a:p>
        </p:txBody>
      </p:sp>
      <p:sp>
        <p:nvSpPr>
          <p:cNvPr id="102" name="Google Shape;102;p6"/>
          <p:cNvSpPr/>
          <p:nvPr/>
        </p:nvSpPr>
        <p:spPr>
          <a:xfrm>
            <a:off x="823912" y="2166937"/>
            <a:ext cx="2725737" cy="2725737"/>
          </a:xfrm>
          <a:prstGeom prst="ellipse">
            <a:avLst/>
          </a:prstGeom>
          <a:no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03" name="Google Shape;103;p6"/>
          <p:cNvSpPr txBox="1"/>
          <p:nvPr/>
        </p:nvSpPr>
        <p:spPr>
          <a:xfrm>
            <a:off x="942339" y="2929477"/>
            <a:ext cx="3452178" cy="110795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1800"/>
              <a:buFont typeface="Arial"/>
              <a:buNone/>
            </a:pPr>
            <a:r>
              <a:rPr lang="en-US" sz="2200" b="0" i="0" u="none" dirty="0">
                <a:solidFill>
                  <a:schemeClr val="dk1"/>
                </a:solidFill>
                <a:ea typeface="Arial"/>
                <a:cs typeface="Arial"/>
                <a:sym typeface="Arial"/>
              </a:rPr>
              <a:t>You use </a:t>
            </a:r>
            <a:endParaRPr sz="2200" dirty="0"/>
          </a:p>
          <a:p>
            <a:pPr marL="0" marR="0" lvl="0" indent="0" rtl="0">
              <a:lnSpc>
                <a:spcPct val="100000"/>
              </a:lnSpc>
              <a:spcBef>
                <a:spcPts val="0"/>
              </a:spcBef>
              <a:spcAft>
                <a:spcPts val="0"/>
              </a:spcAft>
              <a:buClr>
                <a:schemeClr val="dk1"/>
              </a:buClr>
              <a:buSzPts val="1800"/>
              <a:buFont typeface="Arial"/>
              <a:buNone/>
            </a:pPr>
            <a:r>
              <a:rPr lang="en-US" sz="2200" b="1" i="0" u="none" dirty="0">
                <a:solidFill>
                  <a:schemeClr val="dk1"/>
                </a:solidFill>
                <a:ea typeface="Arial"/>
                <a:cs typeface="Arial"/>
                <a:sym typeface="Arial"/>
              </a:rPr>
              <a:t>primary</a:t>
            </a:r>
            <a:r>
              <a:rPr lang="en-US" sz="2200" b="0" i="0" u="none" dirty="0">
                <a:solidFill>
                  <a:schemeClr val="dk1"/>
                </a:solidFill>
                <a:ea typeface="Arial"/>
                <a:cs typeface="Arial"/>
                <a:sym typeface="Arial"/>
              </a:rPr>
              <a:t> colors to m</a:t>
            </a:r>
            <a:r>
              <a:rPr lang="en-US" sz="2200" dirty="0">
                <a:solidFill>
                  <a:schemeClr val="dk1"/>
                </a:solidFill>
              </a:rPr>
              <a:t>ake </a:t>
            </a:r>
            <a:r>
              <a:rPr lang="en-US" sz="2200" b="1" dirty="0">
                <a:solidFill>
                  <a:schemeClr val="dk1"/>
                </a:solidFill>
              </a:rPr>
              <a:t>secondary</a:t>
            </a:r>
            <a:r>
              <a:rPr lang="en-US" sz="2200" dirty="0">
                <a:solidFill>
                  <a:schemeClr val="dk1"/>
                </a:solidFill>
              </a:rPr>
              <a:t> colors.</a:t>
            </a:r>
            <a:endParaRPr sz="2200" dirty="0"/>
          </a:p>
        </p:txBody>
      </p:sp>
      <p:pic>
        <p:nvPicPr>
          <p:cNvPr id="8" name="Google Shape;101;p6"/>
          <p:cNvPicPr preferRelativeResize="0">
            <a:picLocks/>
          </p:cNvPicPr>
          <p:nvPr/>
        </p:nvPicPr>
        <p:blipFill rotWithShape="1">
          <a:blip r:embed="rId3">
            <a:alphaModFix/>
          </a:blip>
          <a:srcRect/>
          <a:stretch/>
        </p:blipFill>
        <p:spPr>
          <a:xfrm>
            <a:off x="4320397" y="1880891"/>
            <a:ext cx="3801637" cy="3801637"/>
          </a:xfrm>
          <a:prstGeom prst="roundRect">
            <a:avLst>
              <a:gd name="adj" fmla="val 558"/>
            </a:avLst>
          </a:prstGeom>
          <a:noFill/>
          <a:ln w="25400">
            <a:noFill/>
          </a:ln>
        </p:spPr>
      </p:pic>
    </p:spTree>
    <p:extLst>
      <p:ext uri="{BB962C8B-B14F-4D97-AF65-F5344CB8AC3E}">
        <p14:creationId xmlns:p14="http://schemas.microsoft.com/office/powerpoint/2010/main" val="1404110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pSp>
        <p:nvGrpSpPr>
          <p:cNvPr id="110" name="Google Shape;110;p7"/>
          <p:cNvGrpSpPr/>
          <p:nvPr/>
        </p:nvGrpSpPr>
        <p:grpSpPr>
          <a:xfrm>
            <a:off x="2339975" y="1990725"/>
            <a:ext cx="4464050" cy="3663950"/>
            <a:chOff x="2033953" y="1842924"/>
            <a:chExt cx="5063236" cy="4156856"/>
          </a:xfrm>
        </p:grpSpPr>
        <p:pic>
          <p:nvPicPr>
            <p:cNvPr id="111" name="Google Shape;111;p7"/>
            <p:cNvPicPr preferRelativeResize="0"/>
            <p:nvPr/>
          </p:nvPicPr>
          <p:blipFill rotWithShape="1">
            <a:blip r:embed="rId3">
              <a:alphaModFix/>
            </a:blip>
            <a:srcRect/>
            <a:stretch/>
          </p:blipFill>
          <p:spPr>
            <a:xfrm>
              <a:off x="2033953" y="3253634"/>
              <a:ext cx="5063236" cy="1337818"/>
            </a:xfrm>
            <a:prstGeom prst="rect">
              <a:avLst/>
            </a:prstGeom>
            <a:noFill/>
            <a:ln>
              <a:noFill/>
            </a:ln>
          </p:spPr>
        </p:pic>
        <p:pic>
          <p:nvPicPr>
            <p:cNvPr id="112" name="Google Shape;112;p7"/>
            <p:cNvPicPr preferRelativeResize="0"/>
            <p:nvPr/>
          </p:nvPicPr>
          <p:blipFill rotWithShape="1">
            <a:blip r:embed="rId4">
              <a:alphaModFix/>
            </a:blip>
            <a:srcRect/>
            <a:stretch/>
          </p:blipFill>
          <p:spPr>
            <a:xfrm>
              <a:off x="2038458" y="4664343"/>
              <a:ext cx="5054225" cy="1335437"/>
            </a:xfrm>
            <a:prstGeom prst="rect">
              <a:avLst/>
            </a:prstGeom>
            <a:noFill/>
            <a:ln>
              <a:noFill/>
            </a:ln>
          </p:spPr>
        </p:pic>
        <p:pic>
          <p:nvPicPr>
            <p:cNvPr id="113" name="Google Shape;113;p7"/>
            <p:cNvPicPr preferRelativeResize="0"/>
            <p:nvPr/>
          </p:nvPicPr>
          <p:blipFill rotWithShape="1">
            <a:blip r:embed="rId5">
              <a:alphaModFix/>
            </a:blip>
            <a:srcRect/>
            <a:stretch/>
          </p:blipFill>
          <p:spPr>
            <a:xfrm>
              <a:off x="2033953" y="1842924"/>
              <a:ext cx="5063236" cy="1337818"/>
            </a:xfrm>
            <a:prstGeom prst="rect">
              <a:avLst/>
            </a:prstGeom>
            <a:noFill/>
            <a:ln>
              <a:noFill/>
            </a:ln>
          </p:spPr>
        </p:pic>
      </p:grpSp>
      <p:sp>
        <p:nvSpPr>
          <p:cNvPr id="114" name="Google Shape;114;p7"/>
          <p:cNvSpPr>
            <a:spLocks noGrp="1"/>
          </p:cNvSpPr>
          <p:nvPr>
            <p:ph type="title"/>
          </p:nvPr>
        </p:nvSpPr>
        <p:spPr>
          <a:xfrm>
            <a:off x="457200" y="485775"/>
            <a:ext cx="8220075" cy="1357312"/>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latin typeface="+mn-lt"/>
                <a:ea typeface="Arial"/>
                <a:cs typeface="Arial"/>
                <a:sym typeface="Arial"/>
              </a:rPr>
              <a:t>Mixing Secondary Colors</a:t>
            </a:r>
            <a:endParaRPr dirty="0">
              <a:latin typeface="+mn-lt"/>
            </a:endParaRPr>
          </a:p>
        </p:txBody>
      </p:sp>
    </p:spTree>
    <p:extLst>
      <p:ext uri="{BB962C8B-B14F-4D97-AF65-F5344CB8AC3E}">
        <p14:creationId xmlns:p14="http://schemas.microsoft.com/office/powerpoint/2010/main" val="1493675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0"/>
          <p:cNvSpPr>
            <a:spLocks noGrp="1"/>
          </p:cNvSpPr>
          <p:nvPr>
            <p:ph type="body" idx="4294967295"/>
          </p:nvPr>
        </p:nvSpPr>
        <p:spPr>
          <a:xfrm>
            <a:off x="461962" y="1585912"/>
            <a:ext cx="8220075" cy="4719637"/>
          </a:xfrm>
          <a:prstGeom prst="roundRect">
            <a:avLst>
              <a:gd name="adj" fmla="val 16667"/>
            </a:avLst>
          </a:prstGeom>
          <a:noFill/>
          <a:ln>
            <a:noFill/>
          </a:ln>
        </p:spPr>
        <p:txBody>
          <a:bodyPr spcFirstLastPara="1" wrap="square" lIns="252000" tIns="252000" rIns="252000" bIns="252000" anchor="t" anchorCtr="0">
            <a:noAutofit/>
          </a:bodyPr>
          <a:lstStyle/>
          <a:p>
            <a:pPr marL="0" marR="0" lvl="0" indent="0" algn="ctr" rtl="0">
              <a:lnSpc>
                <a:spcPct val="90000"/>
              </a:lnSpc>
              <a:spcBef>
                <a:spcPts val="0"/>
              </a:spcBef>
              <a:spcAft>
                <a:spcPts val="0"/>
              </a:spcAft>
              <a:buClr>
                <a:srgbClr val="1C1C1C"/>
              </a:buClr>
              <a:buSzPts val="1800"/>
              <a:buFont typeface="Arial"/>
              <a:buNone/>
            </a:pPr>
            <a:r>
              <a:rPr lang="en-US" sz="1800" b="0" i="0" u="none" strike="noStrike" cap="none" dirty="0">
                <a:solidFill>
                  <a:srgbClr val="1C1C1C"/>
                </a:solidFill>
                <a:latin typeface="+mn-lt"/>
                <a:ea typeface="Arial"/>
                <a:cs typeface="Arial"/>
                <a:sym typeface="Arial"/>
              </a:rPr>
              <a:t>If</a:t>
            </a:r>
            <a:r>
              <a:rPr lang="en-US" dirty="0">
                <a:latin typeface="+mn-lt"/>
                <a:ea typeface="Arial"/>
                <a:cs typeface="Arial"/>
                <a:sym typeface="Arial"/>
              </a:rPr>
              <a:t> you</a:t>
            </a:r>
            <a:r>
              <a:rPr lang="en-US" sz="1800" b="0" i="0" u="none" strike="noStrike" cap="none" dirty="0">
                <a:solidFill>
                  <a:srgbClr val="1C1C1C"/>
                </a:solidFill>
                <a:latin typeface="+mn-lt"/>
                <a:ea typeface="Arial"/>
                <a:cs typeface="Arial"/>
                <a:sym typeface="Arial"/>
              </a:rPr>
              <a:t> add white to a color, </a:t>
            </a:r>
            <a:r>
              <a:rPr lang="en-US" dirty="0">
                <a:latin typeface="+mn-lt"/>
                <a:ea typeface="Arial"/>
                <a:cs typeface="Arial"/>
                <a:sym typeface="Arial"/>
              </a:rPr>
              <a:t>you can</a:t>
            </a:r>
            <a:r>
              <a:rPr lang="en-US" sz="1800" b="0" i="0" u="none" strike="noStrike" cap="none" dirty="0">
                <a:solidFill>
                  <a:srgbClr val="1C1C1C"/>
                </a:solidFill>
                <a:latin typeface="+mn-lt"/>
                <a:ea typeface="Arial"/>
                <a:cs typeface="Arial"/>
                <a:sym typeface="Arial"/>
              </a:rPr>
              <a:t> make tints of the original color.</a:t>
            </a:r>
            <a:endParaRPr dirty="0">
              <a:latin typeface="+mn-lt"/>
            </a:endParaRPr>
          </a:p>
          <a:p>
            <a:pPr marL="0" marR="0" lvl="0" indent="0" algn="ctr" rtl="0">
              <a:lnSpc>
                <a:spcPct val="90000"/>
              </a:lnSpc>
              <a:spcBef>
                <a:spcPts val="1000"/>
              </a:spcBef>
              <a:spcAft>
                <a:spcPts val="0"/>
              </a:spcAft>
              <a:buClr>
                <a:srgbClr val="1C1C1C"/>
              </a:buClr>
              <a:buSzPts val="1800"/>
              <a:buFont typeface="Arial"/>
              <a:buNone/>
            </a:pPr>
            <a:r>
              <a:rPr lang="en-US" dirty="0">
                <a:latin typeface="+mn-lt"/>
                <a:ea typeface="Arial"/>
                <a:cs typeface="Arial"/>
                <a:sym typeface="Arial"/>
              </a:rPr>
              <a:t>White makes</a:t>
            </a:r>
            <a:r>
              <a:rPr lang="en-US" sz="1800" b="0" i="0" u="none" strike="noStrike" cap="none" dirty="0">
                <a:solidFill>
                  <a:srgbClr val="1C1C1C"/>
                </a:solidFill>
                <a:latin typeface="+mn-lt"/>
                <a:ea typeface="Arial"/>
                <a:cs typeface="Arial"/>
                <a:sym typeface="Arial"/>
              </a:rPr>
              <a:t> </a:t>
            </a:r>
            <a:r>
              <a:rPr lang="en-US" dirty="0">
                <a:latin typeface="+mn-lt"/>
                <a:ea typeface="Arial"/>
                <a:cs typeface="Arial"/>
                <a:sym typeface="Arial"/>
              </a:rPr>
              <a:t>the</a:t>
            </a:r>
            <a:r>
              <a:rPr lang="en-US" sz="1800" b="0" i="0" u="none" strike="noStrike" cap="none" dirty="0">
                <a:solidFill>
                  <a:srgbClr val="1C1C1C"/>
                </a:solidFill>
                <a:latin typeface="+mn-lt"/>
                <a:ea typeface="Arial"/>
                <a:cs typeface="Arial"/>
                <a:sym typeface="Arial"/>
              </a:rPr>
              <a:t> color lighter. </a:t>
            </a:r>
            <a:endParaRPr dirty="0">
              <a:latin typeface="+mn-lt"/>
            </a:endParaRPr>
          </a:p>
        </p:txBody>
      </p:sp>
      <p:sp>
        <p:nvSpPr>
          <p:cNvPr id="123" name="Google Shape;123;p10"/>
          <p:cNvSpPr/>
          <p:nvPr/>
        </p:nvSpPr>
        <p:spPr>
          <a:xfrm>
            <a:off x="457200" y="485775"/>
            <a:ext cx="8220075" cy="1357312"/>
          </a:xfrm>
          <a:prstGeom prst="roundRect">
            <a:avLst>
              <a:gd name="adj" fmla="val 2082"/>
            </a:avLst>
          </a:prstGeom>
          <a:noFill/>
          <a:ln>
            <a:noFill/>
          </a:ln>
        </p:spPr>
        <p:txBody>
          <a:bodyPr spcFirstLastPara="1" wrap="square" lIns="252000" tIns="252000" rIns="252000" bIns="252000" anchor="ctr" anchorCtr="1">
            <a:noAutofit/>
          </a:bodyPr>
          <a:lstStyle/>
          <a:p>
            <a:pPr marL="0" marR="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ea typeface="Arial"/>
                <a:cs typeface="Arial"/>
                <a:sym typeface="Arial"/>
              </a:rPr>
              <a:t>Mixing Tints</a:t>
            </a:r>
            <a:endParaRPr dirty="0"/>
          </a:p>
        </p:txBody>
      </p:sp>
      <p:grpSp>
        <p:nvGrpSpPr>
          <p:cNvPr id="124" name="Google Shape;124;p10"/>
          <p:cNvGrpSpPr/>
          <p:nvPr/>
        </p:nvGrpSpPr>
        <p:grpSpPr>
          <a:xfrm>
            <a:off x="987507" y="3457477"/>
            <a:ext cx="7159459" cy="1131974"/>
            <a:chOff x="1014764" y="3554707"/>
            <a:chExt cx="7160175" cy="1132200"/>
          </a:xfrm>
        </p:grpSpPr>
        <p:sp>
          <p:nvSpPr>
            <p:cNvPr id="125" name="Google Shape;125;p10"/>
            <p:cNvSpPr/>
            <p:nvPr/>
          </p:nvSpPr>
          <p:spPr>
            <a:xfrm>
              <a:off x="1014764" y="3554707"/>
              <a:ext cx="1131900" cy="1132200"/>
            </a:xfrm>
            <a:prstGeom prst="ellipse">
              <a:avLst/>
            </a:prstGeom>
            <a:solidFill>
              <a:srgbClr val="77BAB6"/>
            </a:solidFill>
            <a:ln w="12700" cap="flat" cmpd="sng">
              <a:solidFill>
                <a:srgbClr val="77BAB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26" name="Google Shape;126;p10"/>
            <p:cNvSpPr/>
            <p:nvPr/>
          </p:nvSpPr>
          <p:spPr>
            <a:xfrm>
              <a:off x="2219783" y="3554707"/>
              <a:ext cx="1131900" cy="1132200"/>
            </a:xfrm>
            <a:prstGeom prst="ellipse">
              <a:avLst/>
            </a:prstGeom>
            <a:solidFill>
              <a:srgbClr val="9BCECB"/>
            </a:solidFill>
            <a:ln w="12700" cap="flat" cmpd="sng">
              <a:solidFill>
                <a:srgbClr val="9BCE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27" name="Google Shape;127;p10"/>
            <p:cNvSpPr/>
            <p:nvPr/>
          </p:nvSpPr>
          <p:spPr>
            <a:xfrm>
              <a:off x="3426391" y="3554707"/>
              <a:ext cx="1131900" cy="1132200"/>
            </a:xfrm>
            <a:prstGeom prst="ellipse">
              <a:avLst/>
            </a:prstGeom>
            <a:solidFill>
              <a:srgbClr val="B7DCD9"/>
            </a:solidFill>
            <a:ln w="12700" cap="flat" cmpd="sng">
              <a:solidFill>
                <a:srgbClr val="B7DCD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28" name="Google Shape;128;p10"/>
            <p:cNvSpPr/>
            <p:nvPr/>
          </p:nvSpPr>
          <p:spPr>
            <a:xfrm>
              <a:off x="4631412" y="3554707"/>
              <a:ext cx="1131900" cy="1132200"/>
            </a:xfrm>
            <a:prstGeom prst="ellipse">
              <a:avLst/>
            </a:prstGeom>
            <a:solidFill>
              <a:srgbClr val="CBE5E3"/>
            </a:solidFill>
            <a:ln w="12700" cap="flat" cmpd="sng">
              <a:solidFill>
                <a:srgbClr val="CBE5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29" name="Google Shape;129;p10"/>
            <p:cNvSpPr/>
            <p:nvPr/>
          </p:nvSpPr>
          <p:spPr>
            <a:xfrm>
              <a:off x="5836431" y="3554707"/>
              <a:ext cx="1131900" cy="1132200"/>
            </a:xfrm>
            <a:prstGeom prst="ellipse">
              <a:avLst/>
            </a:prstGeom>
            <a:solidFill>
              <a:srgbClr val="D9E9E8"/>
            </a:solidFill>
            <a:ln w="12700" cap="flat" cmpd="sng">
              <a:solidFill>
                <a:srgbClr val="D9E9E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30" name="Google Shape;130;p10"/>
            <p:cNvSpPr/>
            <p:nvPr/>
          </p:nvSpPr>
          <p:spPr>
            <a:xfrm>
              <a:off x="7043039" y="3554707"/>
              <a:ext cx="1131900" cy="1132200"/>
            </a:xfrm>
            <a:prstGeom prst="ellipse">
              <a:avLst/>
            </a:prstGeom>
            <a:solidFill>
              <a:schemeClr val="lt1"/>
            </a:solidFill>
            <a:ln w="12700" cap="flat" cmpd="sng">
              <a:solidFill>
                <a:srgbClr val="CE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grpSp>
    </p:spTree>
    <p:extLst>
      <p:ext uri="{BB962C8B-B14F-4D97-AF65-F5344CB8AC3E}">
        <p14:creationId xmlns:p14="http://schemas.microsoft.com/office/powerpoint/2010/main" val="29858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left)">
                                      <p:cBhvr>
                                        <p:cTn id="7" dur="2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Google Shape;136;p11"/>
          <p:cNvSpPr>
            <a:spLocks noGrp="1"/>
          </p:cNvSpPr>
          <p:nvPr>
            <p:ph type="body" idx="4294967295"/>
          </p:nvPr>
        </p:nvSpPr>
        <p:spPr>
          <a:xfrm>
            <a:off x="461962" y="1585912"/>
            <a:ext cx="8220075" cy="4719637"/>
          </a:xfrm>
          <a:prstGeom prst="roundRect">
            <a:avLst>
              <a:gd name="adj" fmla="val 16667"/>
            </a:avLst>
          </a:prstGeom>
          <a:noFill/>
          <a:ln>
            <a:noFill/>
          </a:ln>
        </p:spPr>
        <p:txBody>
          <a:bodyPr spcFirstLastPara="1" wrap="square" lIns="252000" tIns="252000" rIns="252000" bIns="252000" anchor="t" anchorCtr="0">
            <a:noAutofit/>
          </a:bodyPr>
          <a:lstStyle/>
          <a:p>
            <a:pPr marL="0" marR="0" lvl="0" indent="0" algn="ctr" rtl="0">
              <a:lnSpc>
                <a:spcPct val="90000"/>
              </a:lnSpc>
              <a:spcBef>
                <a:spcPts val="0"/>
              </a:spcBef>
              <a:spcAft>
                <a:spcPts val="0"/>
              </a:spcAft>
              <a:buClr>
                <a:srgbClr val="1C1C1C"/>
              </a:buClr>
              <a:buSzPts val="1800"/>
              <a:buFont typeface="Arial"/>
              <a:buNone/>
            </a:pPr>
            <a:r>
              <a:rPr lang="en-US" sz="1800" b="0" i="0" u="none" strike="noStrike" cap="none" dirty="0">
                <a:solidFill>
                  <a:srgbClr val="1C1C1C"/>
                </a:solidFill>
                <a:latin typeface="+mn-lt"/>
                <a:ea typeface="Arial"/>
                <a:cs typeface="Arial"/>
                <a:sym typeface="Arial"/>
              </a:rPr>
              <a:t>If </a:t>
            </a:r>
            <a:r>
              <a:rPr lang="en-US" dirty="0">
                <a:latin typeface="+mn-lt"/>
                <a:ea typeface="Arial"/>
                <a:cs typeface="Arial"/>
                <a:sym typeface="Arial"/>
              </a:rPr>
              <a:t>you</a:t>
            </a:r>
            <a:r>
              <a:rPr lang="en-US" sz="1800" b="0" i="0" u="none" strike="noStrike" cap="none" dirty="0">
                <a:solidFill>
                  <a:srgbClr val="1C1C1C"/>
                </a:solidFill>
                <a:latin typeface="+mn-lt"/>
                <a:ea typeface="Arial"/>
                <a:cs typeface="Arial"/>
                <a:sym typeface="Arial"/>
              </a:rPr>
              <a:t> add black to a color, </a:t>
            </a:r>
            <a:r>
              <a:rPr lang="en-US" dirty="0">
                <a:latin typeface="+mn-lt"/>
                <a:ea typeface="Arial"/>
                <a:cs typeface="Arial"/>
                <a:sym typeface="Arial"/>
              </a:rPr>
              <a:t>you can</a:t>
            </a:r>
            <a:r>
              <a:rPr lang="en-US" sz="1800" b="0" i="0" u="none" strike="noStrike" cap="none" dirty="0">
                <a:solidFill>
                  <a:srgbClr val="1C1C1C"/>
                </a:solidFill>
                <a:latin typeface="+mn-lt"/>
                <a:ea typeface="Arial"/>
                <a:cs typeface="Arial"/>
                <a:sym typeface="Arial"/>
              </a:rPr>
              <a:t> make shades of the original color.</a:t>
            </a:r>
            <a:endParaRPr dirty="0">
              <a:latin typeface="+mn-lt"/>
            </a:endParaRPr>
          </a:p>
          <a:p>
            <a:pPr marL="0" marR="0" lvl="0" indent="0" algn="ctr" rtl="0">
              <a:lnSpc>
                <a:spcPct val="90000"/>
              </a:lnSpc>
              <a:spcBef>
                <a:spcPts val="1000"/>
              </a:spcBef>
              <a:spcAft>
                <a:spcPts val="0"/>
              </a:spcAft>
              <a:buClr>
                <a:srgbClr val="1C1C1C"/>
              </a:buClr>
              <a:buSzPts val="1800"/>
              <a:buFont typeface="Arial"/>
              <a:buNone/>
            </a:pPr>
            <a:r>
              <a:rPr lang="en-US" dirty="0">
                <a:latin typeface="+mn-lt"/>
                <a:ea typeface="Arial"/>
                <a:cs typeface="Arial"/>
                <a:sym typeface="Arial"/>
              </a:rPr>
              <a:t>Black</a:t>
            </a:r>
            <a:r>
              <a:rPr lang="en-US" sz="1800" b="0" i="0" u="none" strike="noStrike" cap="none" dirty="0">
                <a:solidFill>
                  <a:srgbClr val="1C1C1C"/>
                </a:solidFill>
                <a:latin typeface="+mn-lt"/>
                <a:ea typeface="Arial"/>
                <a:cs typeface="Arial"/>
                <a:sym typeface="Arial"/>
              </a:rPr>
              <a:t> makes the color darker. </a:t>
            </a:r>
            <a:endParaRPr dirty="0">
              <a:latin typeface="+mn-lt"/>
            </a:endParaRPr>
          </a:p>
        </p:txBody>
      </p:sp>
      <p:sp>
        <p:nvSpPr>
          <p:cNvPr id="137" name="Google Shape;137;p11"/>
          <p:cNvSpPr/>
          <p:nvPr/>
        </p:nvSpPr>
        <p:spPr>
          <a:xfrm>
            <a:off x="457200" y="485775"/>
            <a:ext cx="8220075" cy="1357312"/>
          </a:xfrm>
          <a:prstGeom prst="roundRect">
            <a:avLst>
              <a:gd name="adj" fmla="val 2082"/>
            </a:avLst>
          </a:prstGeom>
          <a:noFill/>
          <a:ln>
            <a:noFill/>
          </a:ln>
        </p:spPr>
        <p:txBody>
          <a:bodyPr spcFirstLastPara="1" wrap="square" lIns="252000" tIns="252000" rIns="252000" bIns="252000" anchor="ctr" anchorCtr="1">
            <a:noAutofit/>
          </a:bodyPr>
          <a:lstStyle/>
          <a:p>
            <a:pPr marL="0" marR="0" lvl="0" indent="0" algn="l" rtl="0">
              <a:lnSpc>
                <a:spcPct val="90000"/>
              </a:lnSpc>
              <a:spcBef>
                <a:spcPts val="0"/>
              </a:spcBef>
              <a:spcAft>
                <a:spcPts val="0"/>
              </a:spcAft>
              <a:buClr>
                <a:srgbClr val="1C1C1C"/>
              </a:buClr>
              <a:buSzPts val="4000"/>
              <a:buFont typeface="Arial"/>
              <a:buNone/>
            </a:pPr>
            <a:r>
              <a:rPr lang="en-US" sz="4000" b="1" i="0" u="none">
                <a:solidFill>
                  <a:srgbClr val="1C1C1C"/>
                </a:solidFill>
                <a:ea typeface="Arial"/>
                <a:cs typeface="Arial"/>
                <a:sym typeface="Arial"/>
              </a:rPr>
              <a:t>Mixing Shades</a:t>
            </a:r>
            <a:endParaRPr/>
          </a:p>
        </p:txBody>
      </p:sp>
      <p:grpSp>
        <p:nvGrpSpPr>
          <p:cNvPr id="138" name="Google Shape;138;p11"/>
          <p:cNvGrpSpPr/>
          <p:nvPr/>
        </p:nvGrpSpPr>
        <p:grpSpPr>
          <a:xfrm>
            <a:off x="987424" y="3440112"/>
            <a:ext cx="7159625" cy="1131887"/>
            <a:chOff x="1014764" y="3554758"/>
            <a:chExt cx="7160006" cy="1131834"/>
          </a:xfrm>
        </p:grpSpPr>
        <p:sp>
          <p:nvSpPr>
            <p:cNvPr id="139" name="Google Shape;139;p11"/>
            <p:cNvSpPr/>
            <p:nvPr/>
          </p:nvSpPr>
          <p:spPr>
            <a:xfrm>
              <a:off x="1014764" y="3554758"/>
              <a:ext cx="1131947" cy="1131834"/>
            </a:xfrm>
            <a:prstGeom prst="ellipse">
              <a:avLst/>
            </a:prstGeom>
            <a:solidFill>
              <a:srgbClr val="2B0097"/>
            </a:solidFill>
            <a:ln w="12700" cap="flat" cmpd="sng">
              <a:solidFill>
                <a:srgbClr val="2B009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40" name="Google Shape;140;p11"/>
            <p:cNvSpPr/>
            <p:nvPr/>
          </p:nvSpPr>
          <p:spPr>
            <a:xfrm>
              <a:off x="2219740" y="3554758"/>
              <a:ext cx="1131948" cy="1131834"/>
            </a:xfrm>
            <a:prstGeom prst="ellipse">
              <a:avLst/>
            </a:prstGeom>
            <a:solidFill>
              <a:srgbClr val="250480"/>
            </a:solidFill>
            <a:ln w="12700" cap="flat" cmpd="sng">
              <a:solidFill>
                <a:srgbClr val="2504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41" name="Google Shape;141;p11"/>
            <p:cNvSpPr/>
            <p:nvPr/>
          </p:nvSpPr>
          <p:spPr>
            <a:xfrm>
              <a:off x="3426304" y="3554758"/>
              <a:ext cx="1131948" cy="1131834"/>
            </a:xfrm>
            <a:prstGeom prst="ellipse">
              <a:avLst/>
            </a:prstGeom>
            <a:solidFill>
              <a:srgbClr val="210D6F"/>
            </a:solidFill>
            <a:ln w="12700" cap="flat" cmpd="sng">
              <a:solidFill>
                <a:srgbClr val="2504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42" name="Google Shape;142;p11"/>
            <p:cNvSpPr/>
            <p:nvPr/>
          </p:nvSpPr>
          <p:spPr>
            <a:xfrm>
              <a:off x="4631282" y="3554758"/>
              <a:ext cx="1131947" cy="1131834"/>
            </a:xfrm>
            <a:prstGeom prst="ellipse">
              <a:avLst/>
            </a:prstGeom>
            <a:solidFill>
              <a:srgbClr val="22165A"/>
            </a:solidFill>
            <a:ln w="12700" cap="flat" cmpd="sng">
              <a:solidFill>
                <a:srgbClr val="2216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43" name="Google Shape;143;p11"/>
            <p:cNvSpPr/>
            <p:nvPr/>
          </p:nvSpPr>
          <p:spPr>
            <a:xfrm>
              <a:off x="5836258" y="3554758"/>
              <a:ext cx="1133535" cy="1131834"/>
            </a:xfrm>
            <a:prstGeom prst="ellipse">
              <a:avLst/>
            </a:prstGeom>
            <a:solidFill>
              <a:srgbClr val="221659"/>
            </a:solidFill>
            <a:ln w="12700" cap="flat" cmpd="sng">
              <a:solidFill>
                <a:srgbClr val="2216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NTR"/>
                <a:ea typeface="NTR"/>
                <a:cs typeface="NTR"/>
                <a:sym typeface="NTR"/>
              </a:endParaRPr>
            </a:p>
          </p:txBody>
        </p:sp>
        <p:sp>
          <p:nvSpPr>
            <p:cNvPr id="144" name="Google Shape;144;p11"/>
            <p:cNvSpPr/>
            <p:nvPr/>
          </p:nvSpPr>
          <p:spPr>
            <a:xfrm>
              <a:off x="7042822" y="3554758"/>
              <a:ext cx="1131948" cy="1131834"/>
            </a:xfrm>
            <a:prstGeom prst="ellipse">
              <a:avLst/>
            </a:prstGeom>
            <a:solidFill>
              <a:srgbClr val="0B0045"/>
            </a:solidFill>
            <a:ln w="12700" cap="flat" cmpd="sng">
              <a:solidFill>
                <a:srgbClr val="0B00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grpSp>
    </p:spTree>
    <p:extLst>
      <p:ext uri="{BB962C8B-B14F-4D97-AF65-F5344CB8AC3E}">
        <p14:creationId xmlns:p14="http://schemas.microsoft.com/office/powerpoint/2010/main" val="123757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ipe(left)">
                                      <p:cBhvr>
                                        <p:cTn id="7"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12"/>
          <p:cNvSpPr>
            <a:spLocks noGrp="1"/>
          </p:cNvSpPr>
          <p:nvPr>
            <p:ph type="title"/>
          </p:nvPr>
        </p:nvSpPr>
        <p:spPr>
          <a:xfrm>
            <a:off x="457200" y="485775"/>
            <a:ext cx="8220075" cy="1357312"/>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latin typeface="+mn-lt"/>
                <a:ea typeface="Arial"/>
                <a:cs typeface="Arial"/>
                <a:sym typeface="Arial"/>
              </a:rPr>
              <a:t>Warm and Cool Colors</a:t>
            </a:r>
            <a:endParaRPr dirty="0">
              <a:latin typeface="+mn-lt"/>
            </a:endParaRPr>
          </a:p>
        </p:txBody>
      </p:sp>
      <p:pic>
        <p:nvPicPr>
          <p:cNvPr id="151" name="Google Shape;151;p12"/>
          <p:cNvPicPr preferRelativeResize="0"/>
          <p:nvPr/>
        </p:nvPicPr>
        <p:blipFill rotWithShape="1">
          <a:blip r:embed="rId3">
            <a:alphaModFix/>
          </a:blip>
          <a:srcRect/>
          <a:stretch/>
        </p:blipFill>
        <p:spPr>
          <a:xfrm rot="-3600001">
            <a:off x="2920993" y="2204656"/>
            <a:ext cx="3335338" cy="3333750"/>
          </a:xfrm>
          <a:prstGeom prst="rect">
            <a:avLst/>
          </a:prstGeom>
          <a:noFill/>
          <a:ln>
            <a:noFill/>
          </a:ln>
        </p:spPr>
      </p:pic>
      <p:sp>
        <p:nvSpPr>
          <p:cNvPr id="152" name="Google Shape;152;p12"/>
          <p:cNvSpPr txBox="1"/>
          <p:nvPr/>
        </p:nvSpPr>
        <p:spPr>
          <a:xfrm rot="5400000">
            <a:off x="2314575" y="3886200"/>
            <a:ext cx="4548187"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NTR"/>
              <a:buNone/>
            </a:pPr>
            <a:r>
              <a:rPr lang="en-US" sz="1800" b="0" i="0" u="none" dirty="0">
                <a:solidFill>
                  <a:schemeClr val="dk1"/>
                </a:solidFill>
                <a:latin typeface="NTR"/>
                <a:ea typeface="NTR"/>
                <a:cs typeface="NTR"/>
                <a:sym typeface="NTR"/>
              </a:rPr>
              <a:t>-----------------------------</a:t>
            </a:r>
            <a:endParaRPr dirty="0"/>
          </a:p>
        </p:txBody>
      </p:sp>
      <p:sp>
        <p:nvSpPr>
          <p:cNvPr id="153" name="Google Shape;153;p12"/>
          <p:cNvSpPr>
            <a:spLocks noGrp="1"/>
          </p:cNvSpPr>
          <p:nvPr>
            <p:ph type="body" idx="4294967295"/>
          </p:nvPr>
        </p:nvSpPr>
        <p:spPr>
          <a:xfrm>
            <a:off x="1014480" y="3462336"/>
            <a:ext cx="2243137" cy="1217612"/>
          </a:xfrm>
          <a:prstGeom prst="roundRect">
            <a:avLst>
              <a:gd name="adj" fmla="val 16667"/>
            </a:avLst>
          </a:prstGeom>
          <a:noFill/>
          <a:ln>
            <a:noFill/>
          </a:ln>
        </p:spPr>
        <p:txBody>
          <a:bodyPr spcFirstLastPara="1" wrap="square" lIns="252000" tIns="252000" rIns="252000" bIns="252000" anchor="t" anchorCtr="0">
            <a:noAutofit/>
          </a:bodyPr>
          <a:lstStyle/>
          <a:p>
            <a:pPr marL="0" marR="0" lvl="0" indent="0" algn="ctr" rtl="0">
              <a:lnSpc>
                <a:spcPct val="90000"/>
              </a:lnSpc>
              <a:spcBef>
                <a:spcPts val="0"/>
              </a:spcBef>
              <a:spcAft>
                <a:spcPts val="0"/>
              </a:spcAft>
              <a:buClr>
                <a:srgbClr val="1C1C1C"/>
              </a:buClr>
              <a:buSzPts val="1800"/>
              <a:buFont typeface="Arial"/>
              <a:buNone/>
            </a:pPr>
            <a:r>
              <a:rPr lang="en-US" dirty="0">
                <a:latin typeface="+mn-lt"/>
                <a:ea typeface="Arial"/>
                <a:cs typeface="Arial"/>
                <a:sym typeface="Arial"/>
              </a:rPr>
              <a:t>w</a:t>
            </a:r>
            <a:r>
              <a:rPr lang="en-US" sz="1800" b="0" i="0" u="none" strike="noStrike" cap="none" dirty="0">
                <a:solidFill>
                  <a:srgbClr val="1C1C1C"/>
                </a:solidFill>
                <a:latin typeface="+mn-lt"/>
                <a:ea typeface="Arial"/>
                <a:cs typeface="Arial"/>
                <a:sym typeface="Arial"/>
              </a:rPr>
              <a:t>arm </a:t>
            </a:r>
            <a:r>
              <a:rPr lang="en-US" dirty="0">
                <a:latin typeface="+mn-lt"/>
                <a:ea typeface="Arial"/>
                <a:cs typeface="Arial"/>
                <a:sym typeface="Arial"/>
              </a:rPr>
              <a:t>c</a:t>
            </a:r>
            <a:r>
              <a:rPr lang="en-US" sz="1800" b="0" i="0" u="none" strike="noStrike" cap="none" dirty="0">
                <a:solidFill>
                  <a:srgbClr val="1C1C1C"/>
                </a:solidFill>
                <a:latin typeface="+mn-lt"/>
                <a:ea typeface="Arial"/>
                <a:cs typeface="Arial"/>
                <a:sym typeface="Arial"/>
              </a:rPr>
              <a:t>olors</a:t>
            </a:r>
            <a:endParaRPr dirty="0">
              <a:latin typeface="+mn-lt"/>
            </a:endParaRPr>
          </a:p>
        </p:txBody>
      </p:sp>
      <p:sp>
        <p:nvSpPr>
          <p:cNvPr id="154" name="Google Shape;154;p12"/>
          <p:cNvSpPr/>
          <p:nvPr/>
        </p:nvSpPr>
        <p:spPr>
          <a:xfrm>
            <a:off x="5787174" y="3452018"/>
            <a:ext cx="2241550" cy="1217612"/>
          </a:xfrm>
          <a:prstGeom prst="roundRect">
            <a:avLst>
              <a:gd name="adj" fmla="val 558"/>
            </a:avLst>
          </a:prstGeom>
          <a:noFill/>
          <a:ln>
            <a:noFill/>
          </a:ln>
        </p:spPr>
        <p:txBody>
          <a:bodyPr spcFirstLastPara="1" wrap="square" lIns="252000" tIns="252000" rIns="252000" bIns="252000" anchor="t" anchorCtr="0">
            <a:noAutofit/>
          </a:bodyPr>
          <a:lstStyle/>
          <a:p>
            <a:pPr marL="0" marR="0" lvl="0" indent="0" algn="ctr" rtl="0">
              <a:lnSpc>
                <a:spcPct val="90000"/>
              </a:lnSpc>
              <a:spcBef>
                <a:spcPts val="0"/>
              </a:spcBef>
              <a:spcAft>
                <a:spcPts val="0"/>
              </a:spcAft>
              <a:buClr>
                <a:srgbClr val="1C1C1C"/>
              </a:buClr>
              <a:buSzPts val="1800"/>
              <a:buFont typeface="Arial"/>
              <a:buNone/>
            </a:pPr>
            <a:r>
              <a:rPr lang="en-US" sz="1800" dirty="0">
                <a:solidFill>
                  <a:srgbClr val="1C1C1C"/>
                </a:solidFill>
              </a:rPr>
              <a:t>c</a:t>
            </a:r>
            <a:r>
              <a:rPr lang="en-US" sz="1800" b="0" i="0" u="none" dirty="0">
                <a:solidFill>
                  <a:srgbClr val="1C1C1C"/>
                </a:solidFill>
                <a:ea typeface="Arial"/>
                <a:cs typeface="Arial"/>
                <a:sym typeface="Arial"/>
              </a:rPr>
              <a:t>ool </a:t>
            </a:r>
            <a:r>
              <a:rPr lang="en-US" sz="1800" dirty="0">
                <a:solidFill>
                  <a:srgbClr val="1C1C1C"/>
                </a:solidFill>
              </a:rPr>
              <a:t>c</a:t>
            </a:r>
            <a:r>
              <a:rPr lang="en-US" sz="1800" b="0" i="0" u="none" dirty="0">
                <a:solidFill>
                  <a:srgbClr val="1C1C1C"/>
                </a:solidFill>
                <a:ea typeface="Arial"/>
                <a:cs typeface="Arial"/>
                <a:sym typeface="Arial"/>
              </a:rPr>
              <a:t>olors</a:t>
            </a:r>
            <a:endParaRPr dirty="0"/>
          </a:p>
        </p:txBody>
      </p:sp>
    </p:spTree>
    <p:extLst>
      <p:ext uri="{BB962C8B-B14F-4D97-AF65-F5344CB8AC3E}">
        <p14:creationId xmlns:p14="http://schemas.microsoft.com/office/powerpoint/2010/main" val="135726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573"/>
          <a:stretch/>
        </p:blipFill>
        <p:spPr>
          <a:xfrm>
            <a:off x="4649787" y="3484004"/>
            <a:ext cx="3736975" cy="2600883"/>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58"/>
          <a:stretch/>
        </p:blipFill>
        <p:spPr>
          <a:xfrm>
            <a:off x="755650" y="3485217"/>
            <a:ext cx="3719512" cy="2599670"/>
          </a:xfrm>
          <a:prstGeom prst="rect">
            <a:avLst/>
          </a:prstGeom>
        </p:spPr>
      </p:pic>
      <p:sp>
        <p:nvSpPr>
          <p:cNvPr id="159" name="Google Shape;159;p13"/>
          <p:cNvSpPr/>
          <p:nvPr/>
        </p:nvSpPr>
        <p:spPr>
          <a:xfrm>
            <a:off x="755650" y="1585912"/>
            <a:ext cx="3719512" cy="4498975"/>
          </a:xfrm>
          <a:prstGeom prst="roundRect">
            <a:avLst>
              <a:gd name="adj" fmla="val 1066"/>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60" name="Google Shape;160;p13"/>
          <p:cNvSpPr>
            <a:spLocks noGrp="1"/>
          </p:cNvSpPr>
          <p:nvPr>
            <p:ph type="title"/>
          </p:nvPr>
        </p:nvSpPr>
        <p:spPr>
          <a:xfrm>
            <a:off x="755650" y="511175"/>
            <a:ext cx="3816350" cy="1357312"/>
          </a:xfrm>
          <a:prstGeom prst="roundRect">
            <a:avLst>
              <a:gd name="adj" fmla="val 16667"/>
            </a:avLst>
          </a:prstGeom>
          <a:noFill/>
          <a:ln>
            <a:noFill/>
          </a:ln>
        </p:spPr>
        <p:txBody>
          <a:bodyPr spcFirstLastPara="1" wrap="square" lIns="252000" tIns="252000" rIns="252000" bIns="252000" anchor="ctr" anchorCtr="1">
            <a:normAutofit/>
          </a:bodyPr>
          <a:lstStyle/>
          <a:p>
            <a:pPr marL="0" lvl="0" indent="0" algn="l" rtl="0">
              <a:lnSpc>
                <a:spcPct val="90000"/>
              </a:lnSpc>
              <a:spcBef>
                <a:spcPts val="0"/>
              </a:spcBef>
              <a:spcAft>
                <a:spcPts val="0"/>
              </a:spcAft>
              <a:buClr>
                <a:srgbClr val="1C1C1C"/>
              </a:buClr>
              <a:buSzPts val="3600"/>
              <a:buFont typeface="Arial"/>
              <a:buNone/>
            </a:pPr>
            <a:r>
              <a:rPr lang="en-US" sz="3600" b="1" i="0" u="none" dirty="0">
                <a:solidFill>
                  <a:srgbClr val="FF6600"/>
                </a:solidFill>
                <a:latin typeface="+mn-lt"/>
                <a:ea typeface="Arial"/>
                <a:cs typeface="Arial"/>
                <a:sym typeface="Arial"/>
              </a:rPr>
              <a:t>Warm Colors</a:t>
            </a:r>
            <a:endParaRPr sz="3600" dirty="0">
              <a:solidFill>
                <a:srgbClr val="FF6600"/>
              </a:solidFill>
              <a:latin typeface="+mn-lt"/>
            </a:endParaRPr>
          </a:p>
        </p:txBody>
      </p:sp>
      <p:sp>
        <p:nvSpPr>
          <p:cNvPr id="161" name="Google Shape;161;p13"/>
          <p:cNvSpPr txBox="1"/>
          <p:nvPr/>
        </p:nvSpPr>
        <p:spPr>
          <a:xfrm>
            <a:off x="755650" y="1947862"/>
            <a:ext cx="3719512" cy="9223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dirty="0">
                <a:solidFill>
                  <a:schemeClr val="dk1"/>
                </a:solidFill>
                <a:ea typeface="Arial"/>
                <a:cs typeface="Arial"/>
                <a:sym typeface="Arial"/>
              </a:rPr>
              <a:t>Red, orange, and yellow are warm colors. They make us think of sun, warmth, and co</a:t>
            </a:r>
            <a:r>
              <a:rPr lang="en-US" sz="1800" dirty="0">
                <a:solidFill>
                  <a:schemeClr val="dk1"/>
                </a:solidFill>
              </a:rPr>
              <a:t>z</a:t>
            </a:r>
            <a:r>
              <a:rPr lang="en-US" sz="1800" b="0" i="0" u="none" dirty="0">
                <a:solidFill>
                  <a:schemeClr val="dk1"/>
                </a:solidFill>
                <a:ea typeface="Arial"/>
                <a:cs typeface="Arial"/>
                <a:sym typeface="Arial"/>
              </a:rPr>
              <a:t>y things.</a:t>
            </a:r>
            <a:endParaRPr dirty="0"/>
          </a:p>
        </p:txBody>
      </p:sp>
      <p:sp>
        <p:nvSpPr>
          <p:cNvPr id="163" name="Google Shape;163;p13"/>
          <p:cNvSpPr/>
          <p:nvPr/>
        </p:nvSpPr>
        <p:spPr>
          <a:xfrm>
            <a:off x="4572000" y="511175"/>
            <a:ext cx="3814762" cy="1357312"/>
          </a:xfrm>
          <a:prstGeom prst="roundRect">
            <a:avLst>
              <a:gd name="adj" fmla="val 2082"/>
            </a:avLst>
          </a:prstGeom>
          <a:noFill/>
          <a:ln>
            <a:noFill/>
          </a:ln>
        </p:spPr>
        <p:txBody>
          <a:bodyPr spcFirstLastPara="1" wrap="square" lIns="252000" tIns="252000" rIns="252000" bIns="252000" anchor="ctr" anchorCtr="1">
            <a:noAutofit/>
          </a:bodyPr>
          <a:lstStyle/>
          <a:p>
            <a:pPr marL="0" marR="0" lvl="0" indent="0" algn="l" rtl="0">
              <a:lnSpc>
                <a:spcPct val="90000"/>
              </a:lnSpc>
              <a:spcBef>
                <a:spcPts val="0"/>
              </a:spcBef>
              <a:spcAft>
                <a:spcPts val="0"/>
              </a:spcAft>
              <a:buClr>
                <a:srgbClr val="1C1C1C"/>
              </a:buClr>
              <a:buSzPts val="4000"/>
              <a:buFont typeface="Arial"/>
              <a:buNone/>
            </a:pPr>
            <a:r>
              <a:rPr lang="en-US" sz="3600" b="1" i="0" u="none" dirty="0">
                <a:solidFill>
                  <a:srgbClr val="18A0DB"/>
                </a:solidFill>
                <a:ea typeface="Arial"/>
                <a:cs typeface="Arial"/>
                <a:sym typeface="Arial"/>
              </a:rPr>
              <a:t>Cool Colors</a:t>
            </a:r>
            <a:endParaRPr sz="3600" dirty="0">
              <a:solidFill>
                <a:srgbClr val="18A0DB"/>
              </a:solidFill>
            </a:endParaRPr>
          </a:p>
        </p:txBody>
      </p:sp>
      <p:sp>
        <p:nvSpPr>
          <p:cNvPr id="164" name="Google Shape;164;p13"/>
          <p:cNvSpPr/>
          <p:nvPr/>
        </p:nvSpPr>
        <p:spPr>
          <a:xfrm>
            <a:off x="4649787" y="1585912"/>
            <a:ext cx="3738562" cy="4498975"/>
          </a:xfrm>
          <a:prstGeom prst="roundRect">
            <a:avLst>
              <a:gd name="adj" fmla="val 1066"/>
            </a:avLst>
          </a:prstGeom>
          <a:noFill/>
          <a:ln w="28575" cap="flat" cmpd="sng">
            <a:solidFill>
              <a:srgbClr val="18A0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66" name="Google Shape;166;p13"/>
          <p:cNvSpPr txBox="1"/>
          <p:nvPr/>
        </p:nvSpPr>
        <p:spPr>
          <a:xfrm>
            <a:off x="4649787" y="1947862"/>
            <a:ext cx="3738562" cy="9223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a:solidFill>
                  <a:schemeClr val="dk1"/>
                </a:solidFill>
                <a:ea typeface="Arial"/>
                <a:cs typeface="Arial"/>
                <a:sym typeface="Arial"/>
              </a:rPr>
              <a:t>Green, blue, and purple are cool colors. They make us think of  fresh, calm, and chilly things. </a:t>
            </a:r>
            <a:endParaRPr/>
          </a:p>
        </p:txBody>
      </p:sp>
    </p:spTree>
    <p:extLst>
      <p:ext uri="{BB962C8B-B14F-4D97-AF65-F5344CB8AC3E}">
        <p14:creationId xmlns:p14="http://schemas.microsoft.com/office/powerpoint/2010/main" val="558110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6"/>
          <p:cNvSpPr>
            <a:spLocks/>
          </p:cNvSpPr>
          <p:nvPr/>
        </p:nvSpPr>
        <p:spPr bwMode="auto">
          <a:xfrm>
            <a:off x="2347913" y="1465263"/>
            <a:ext cx="4448175" cy="2128837"/>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20000"/>
              </a:lnSpc>
              <a:buFont typeface="Arial" panose="020B0604020202020204" pitchFamily="34" charset="0"/>
              <a:buNone/>
            </a:pPr>
            <a:r>
              <a:rPr lang="en-GB" altLang="en-US">
                <a:latin typeface="Twinkl" pitchFamily="2" charset="0"/>
              </a:rPr>
              <a:t>You will need…</a:t>
            </a:r>
          </a:p>
        </p:txBody>
      </p:sp>
      <p:sp>
        <p:nvSpPr>
          <p:cNvPr id="27652" name="Title 5"/>
          <p:cNvSpPr>
            <a:spLocks noGrp="1"/>
          </p:cNvSpPr>
          <p:nvPr>
            <p:ph type="title"/>
          </p:nvPr>
        </p:nvSpPr>
        <p:spPr>
          <a:xfrm>
            <a:off x="457200" y="485775"/>
            <a:ext cx="8220075" cy="1357313"/>
          </a:xfrm>
        </p:spPr>
        <p:txBody>
          <a:bodyPr/>
          <a:lstStyle/>
          <a:p>
            <a:pPr algn="ctr" eaLnBrk="1" hangingPunct="1"/>
            <a:r>
              <a:rPr lang="en-GB" altLang="en-US" dirty="0">
                <a:latin typeface="Twinkl" pitchFamily="2" charset="0"/>
              </a:rPr>
              <a:t>Kandinsky Circle Painting </a:t>
            </a:r>
          </a:p>
        </p:txBody>
      </p:sp>
      <p:sp>
        <p:nvSpPr>
          <p:cNvPr id="33" name="Content Placeholder 6"/>
          <p:cNvSpPr txBox="1">
            <a:spLocks/>
          </p:cNvSpPr>
          <p:nvPr/>
        </p:nvSpPr>
        <p:spPr>
          <a:xfrm>
            <a:off x="755650" y="3506788"/>
            <a:ext cx="7632700" cy="2578100"/>
          </a:xfrm>
          <a:prstGeom prst="roundRect">
            <a:avLst>
              <a:gd name="adj" fmla="val 2585"/>
            </a:avLst>
          </a:prstGeom>
          <a:noFill/>
          <a:ln w="25400">
            <a:noFill/>
          </a:ln>
        </p:spPr>
        <p:txBody>
          <a:bodyPr lIns="252000" tIns="252000" rIns="252000" bIns="25200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lnSpc>
                <a:spcPct val="120000"/>
              </a:lnSpc>
              <a:spcAft>
                <a:spcPts val="0"/>
              </a:spcAft>
              <a:buFont typeface="+mj-lt"/>
              <a:buAutoNum type="arabicPeriod"/>
              <a:defRPr/>
            </a:pPr>
            <a:r>
              <a:rPr lang="en-GB" altLang="en-US" dirty="0">
                <a:latin typeface="Twinkl" pitchFamily="2" charset="0"/>
              </a:rPr>
              <a:t>Experiment with mixing </a:t>
            </a:r>
            <a:r>
              <a:rPr lang="en-GB" altLang="en-US" dirty="0" err="1">
                <a:latin typeface="Twinkl" pitchFamily="2" charset="0"/>
              </a:rPr>
              <a:t>colors</a:t>
            </a:r>
            <a:r>
              <a:rPr lang="en-GB" altLang="en-US" dirty="0">
                <a:latin typeface="Twinkl" pitchFamily="2" charset="0"/>
              </a:rPr>
              <a:t> together. Use white to make them lighter and black to make them darker. Make some </a:t>
            </a:r>
            <a:r>
              <a:rPr lang="en-GB" altLang="en-US" dirty="0" err="1">
                <a:latin typeface="Twinkl" pitchFamily="2" charset="0"/>
              </a:rPr>
              <a:t>colors</a:t>
            </a:r>
            <a:r>
              <a:rPr lang="en-GB" altLang="en-US" dirty="0">
                <a:latin typeface="Twinkl" pitchFamily="2" charset="0"/>
              </a:rPr>
              <a:t> that you like.  </a:t>
            </a:r>
          </a:p>
          <a:p>
            <a:pPr marL="342900" indent="-342900" fontAlgn="auto">
              <a:lnSpc>
                <a:spcPct val="120000"/>
              </a:lnSpc>
              <a:spcAft>
                <a:spcPts val="0"/>
              </a:spcAft>
              <a:buFont typeface="+mj-lt"/>
              <a:buAutoNum type="arabicPeriod"/>
              <a:defRPr/>
            </a:pPr>
            <a:r>
              <a:rPr lang="en-GB" altLang="en-US" dirty="0">
                <a:latin typeface="Twinkl" pitchFamily="2" charset="0"/>
              </a:rPr>
              <a:t>In each square of your template, paint a dot. Use a different </a:t>
            </a:r>
            <a:r>
              <a:rPr lang="en-GB" altLang="en-US" dirty="0" err="1">
                <a:latin typeface="Twinkl" pitchFamily="2" charset="0"/>
              </a:rPr>
              <a:t>color</a:t>
            </a:r>
            <a:r>
              <a:rPr lang="en-GB" altLang="en-US" dirty="0">
                <a:latin typeface="Twinkl" pitchFamily="2" charset="0"/>
              </a:rPr>
              <a:t> for each one.  </a:t>
            </a:r>
          </a:p>
          <a:p>
            <a:pPr marL="342900" indent="-342900" fontAlgn="auto">
              <a:lnSpc>
                <a:spcPct val="120000"/>
              </a:lnSpc>
              <a:spcAft>
                <a:spcPts val="0"/>
              </a:spcAft>
              <a:buFont typeface="+mj-lt"/>
              <a:buAutoNum type="arabicPeriod"/>
              <a:defRPr/>
            </a:pPr>
            <a:r>
              <a:rPr lang="en-GB" altLang="en-US" dirty="0">
                <a:latin typeface="Twinkl" pitchFamily="2" charset="0"/>
              </a:rPr>
              <a:t>Around each dot, paint a circle in a different </a:t>
            </a:r>
            <a:r>
              <a:rPr lang="en-GB" altLang="en-US" dirty="0" err="1">
                <a:latin typeface="Twinkl" pitchFamily="2" charset="0"/>
              </a:rPr>
              <a:t>color</a:t>
            </a:r>
            <a:r>
              <a:rPr lang="en-GB" altLang="en-US" dirty="0">
                <a:latin typeface="Twinkl" pitchFamily="2" charset="0"/>
              </a:rPr>
              <a:t>. </a:t>
            </a:r>
          </a:p>
          <a:p>
            <a:pPr marL="342900" indent="-342900" fontAlgn="auto">
              <a:lnSpc>
                <a:spcPct val="120000"/>
              </a:lnSpc>
              <a:spcAft>
                <a:spcPts val="0"/>
              </a:spcAft>
              <a:buFont typeface="+mj-lt"/>
              <a:buAutoNum type="arabicPeriod"/>
              <a:defRPr/>
            </a:pPr>
            <a:r>
              <a:rPr lang="en-GB" altLang="en-US" dirty="0">
                <a:latin typeface="Twinkl" pitchFamily="2" charset="0"/>
              </a:rPr>
              <a:t>Around each circle, paint a larger circle in a new </a:t>
            </a:r>
            <a:r>
              <a:rPr lang="en-GB" altLang="en-US" dirty="0" err="1">
                <a:latin typeface="Twinkl" pitchFamily="2" charset="0"/>
              </a:rPr>
              <a:t>color</a:t>
            </a:r>
            <a:r>
              <a:rPr lang="en-GB" altLang="en-US" dirty="0">
                <a:latin typeface="Twinkl" pitchFamily="2" charset="0"/>
              </a:rPr>
              <a:t>. </a:t>
            </a:r>
          </a:p>
          <a:p>
            <a:pPr marL="342900" indent="-342900" fontAlgn="auto">
              <a:lnSpc>
                <a:spcPct val="120000"/>
              </a:lnSpc>
              <a:spcAft>
                <a:spcPts val="0"/>
              </a:spcAft>
              <a:buFont typeface="+mj-lt"/>
              <a:buAutoNum type="arabicPeriod"/>
              <a:defRPr/>
            </a:pPr>
            <a:r>
              <a:rPr lang="en-GB" altLang="en-US" dirty="0">
                <a:latin typeface="Twinkl" pitchFamily="2" charset="0"/>
              </a:rPr>
              <a:t>Finally, fill in any white space you have left in each square in another </a:t>
            </a:r>
            <a:r>
              <a:rPr lang="en-GB" altLang="en-US" dirty="0" err="1">
                <a:latin typeface="Twinkl" pitchFamily="2" charset="0"/>
              </a:rPr>
              <a:t>color</a:t>
            </a:r>
            <a:r>
              <a:rPr lang="en-GB" altLang="en-US" dirty="0">
                <a:latin typeface="Twinkl" pitchFamily="2" charset="0"/>
              </a:rPr>
              <a:t>. </a:t>
            </a:r>
          </a:p>
        </p:txBody>
      </p:sp>
      <p:sp>
        <p:nvSpPr>
          <p:cNvPr id="35" name="Oval 34"/>
          <p:cNvSpPr/>
          <p:nvPr/>
        </p:nvSpPr>
        <p:spPr>
          <a:xfrm>
            <a:off x="5717807" y="2166938"/>
            <a:ext cx="1079500" cy="1077912"/>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Oval 33"/>
          <p:cNvSpPr/>
          <p:nvPr/>
        </p:nvSpPr>
        <p:spPr>
          <a:xfrm>
            <a:off x="2226736" y="2166938"/>
            <a:ext cx="1077913" cy="1077912"/>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5" name="Oval 24"/>
          <p:cNvSpPr/>
          <p:nvPr/>
        </p:nvSpPr>
        <p:spPr>
          <a:xfrm>
            <a:off x="3398469" y="2166938"/>
            <a:ext cx="1079500" cy="1077912"/>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Oval 25"/>
          <p:cNvSpPr/>
          <p:nvPr/>
        </p:nvSpPr>
        <p:spPr>
          <a:xfrm>
            <a:off x="4558932" y="2166938"/>
            <a:ext cx="1077912" cy="1077912"/>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7660" name="TextBox 42"/>
          <p:cNvSpPr txBox="1">
            <a:spLocks noChangeArrowheads="1"/>
          </p:cNvSpPr>
          <p:nvPr/>
        </p:nvSpPr>
        <p:spPr bwMode="auto">
          <a:xfrm>
            <a:off x="2179825" y="3260853"/>
            <a:ext cx="11717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1000" dirty="0">
                <a:solidFill>
                  <a:schemeClr val="tx1"/>
                </a:solidFill>
                <a:latin typeface="Twinkl" pitchFamily="2" charset="0"/>
              </a:rPr>
              <a:t>paper folded into four squares</a:t>
            </a:r>
          </a:p>
        </p:txBody>
      </p:sp>
      <p:sp>
        <p:nvSpPr>
          <p:cNvPr id="27661" name="TextBox 43"/>
          <p:cNvSpPr txBox="1">
            <a:spLocks noChangeArrowheads="1"/>
          </p:cNvSpPr>
          <p:nvPr/>
        </p:nvSpPr>
        <p:spPr bwMode="auto">
          <a:xfrm>
            <a:off x="3128594" y="3260853"/>
            <a:ext cx="16192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sz="1000" dirty="0" err="1">
                <a:solidFill>
                  <a:schemeClr val="tx1"/>
                </a:solidFill>
                <a:latin typeface="Twinkl" pitchFamily="2" charset="0"/>
              </a:rPr>
              <a:t>colored</a:t>
            </a:r>
            <a:r>
              <a:rPr lang="en-GB" altLang="en-US" sz="1000" dirty="0">
                <a:solidFill>
                  <a:schemeClr val="tx1"/>
                </a:solidFill>
                <a:latin typeface="Twinkl" pitchFamily="2" charset="0"/>
              </a:rPr>
              <a:t> paint</a:t>
            </a:r>
          </a:p>
        </p:txBody>
      </p:sp>
      <p:sp>
        <p:nvSpPr>
          <p:cNvPr id="27662" name="TextBox 44"/>
          <p:cNvSpPr txBox="1">
            <a:spLocks noChangeArrowheads="1"/>
          </p:cNvSpPr>
          <p:nvPr/>
        </p:nvSpPr>
        <p:spPr bwMode="auto">
          <a:xfrm>
            <a:off x="4289057" y="3260853"/>
            <a:ext cx="16176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000" dirty="0">
                <a:solidFill>
                  <a:schemeClr val="tx1"/>
                </a:solidFill>
                <a:latin typeface="Twinkl" pitchFamily="2" charset="0"/>
              </a:rPr>
              <a:t>brushes</a:t>
            </a:r>
          </a:p>
        </p:txBody>
      </p:sp>
      <p:sp>
        <p:nvSpPr>
          <p:cNvPr id="27663" name="TextBox 46"/>
          <p:cNvSpPr txBox="1">
            <a:spLocks noChangeArrowheads="1"/>
          </p:cNvSpPr>
          <p:nvPr/>
        </p:nvSpPr>
        <p:spPr bwMode="auto">
          <a:xfrm>
            <a:off x="5303469" y="3260853"/>
            <a:ext cx="1909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000" dirty="0">
                <a:solidFill>
                  <a:schemeClr val="tx1"/>
                </a:solidFill>
                <a:latin typeface="Twinkl" pitchFamily="2" charset="0"/>
              </a:rPr>
              <a:t>water</a:t>
            </a:r>
          </a:p>
        </p:txBody>
      </p:sp>
      <p:pic>
        <p:nvPicPr>
          <p:cNvPr id="2766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3119" y="2532063"/>
            <a:ext cx="52863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8319" y="2266950"/>
            <a:ext cx="5397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3094" y="2449513"/>
            <a:ext cx="604838"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1"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188890">
            <a:off x="3704063" y="2186782"/>
            <a:ext cx="6683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2"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4532" y="2203450"/>
            <a:ext cx="5572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2432952" y="2449513"/>
            <a:ext cx="668020" cy="493713"/>
            <a:chOff x="1226820" y="1955800"/>
            <a:chExt cx="668020" cy="493713"/>
          </a:xfrm>
        </p:grpSpPr>
        <p:sp>
          <p:nvSpPr>
            <p:cNvPr id="3" name="Rectangle 2"/>
            <p:cNvSpPr/>
            <p:nvPr/>
          </p:nvSpPr>
          <p:spPr>
            <a:xfrm>
              <a:off x="1226820" y="1960880"/>
              <a:ext cx="668020" cy="488633"/>
            </a:xfrm>
            <a:prstGeom prst="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a:endCxn id="3" idx="2"/>
            </p:cNvCxnSpPr>
            <p:nvPr/>
          </p:nvCxnSpPr>
          <p:spPr>
            <a:xfrm>
              <a:off x="1559560" y="1955800"/>
              <a:ext cx="1270" cy="493713"/>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1226820" y="2202656"/>
              <a:ext cx="668020" cy="0"/>
            </a:xfrm>
            <a:prstGeom prst="line">
              <a:avLst/>
            </a:prstGeom>
          </p:spPr>
          <p:style>
            <a:lnRef idx="1">
              <a:schemeClr val="dk1"/>
            </a:lnRef>
            <a:fillRef idx="0">
              <a:schemeClr val="dk1"/>
            </a:fillRef>
            <a:effectRef idx="0">
              <a:schemeClr val="dk1"/>
            </a:effectRef>
            <a:fontRef idx="minor">
              <a:schemeClr val="tx1"/>
            </a:fontRef>
          </p:style>
        </p:cxnSp>
      </p:gr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9853" y="2310766"/>
            <a:ext cx="612149" cy="74348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90609"/>
          <a:stretch/>
        </p:blipFill>
        <p:spPr>
          <a:xfrm rot="12433797">
            <a:off x="5011184" y="2244818"/>
            <a:ext cx="146420" cy="1003940"/>
          </a:xfrm>
          <a:prstGeom prst="rect">
            <a:avLst/>
          </a:prstGeom>
        </p:spPr>
      </p:pic>
    </p:spTree>
    <p:extLst>
      <p:ext uri="{BB962C8B-B14F-4D97-AF65-F5344CB8AC3E}">
        <p14:creationId xmlns:p14="http://schemas.microsoft.com/office/powerpoint/2010/main" val="170832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
        <p:cNvGrpSpPr/>
        <p:nvPr/>
      </p:nvGrpSpPr>
      <p:grpSpPr>
        <a:xfrm>
          <a:off x="0" y="0"/>
          <a:ext cx="0" cy="0"/>
          <a:chOff x="0" y="0"/>
          <a:chExt cx="0" cy="0"/>
        </a:xfrm>
      </p:grpSpPr>
      <p:sp>
        <p:nvSpPr>
          <p:cNvPr id="27" name="Google Shape;27;p15"/>
          <p:cNvSpPr txBox="1"/>
          <p:nvPr/>
        </p:nvSpPr>
        <p:spPr>
          <a:xfrm>
            <a:off x="800727" y="2386806"/>
            <a:ext cx="3549600"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dirty="0" err="1">
                <a:solidFill>
                  <a:schemeClr val="dk1"/>
                </a:solidFill>
                <a:ea typeface="Arial"/>
                <a:cs typeface="Arial"/>
                <a:sym typeface="Arial"/>
              </a:rPr>
              <a:t>Wassily</a:t>
            </a:r>
            <a:r>
              <a:rPr lang="en-US" sz="1800" b="0" i="0" u="none" dirty="0">
                <a:solidFill>
                  <a:schemeClr val="dk1"/>
                </a:solidFill>
                <a:ea typeface="Arial"/>
                <a:cs typeface="Arial"/>
                <a:sym typeface="Arial"/>
              </a:rPr>
              <a:t> Kandinsky was</a:t>
            </a:r>
            <a:br>
              <a:rPr lang="en-US" sz="1800" b="0" i="0" u="none" dirty="0">
                <a:solidFill>
                  <a:schemeClr val="dk1"/>
                </a:solidFill>
                <a:ea typeface="Arial"/>
                <a:cs typeface="Arial"/>
                <a:sym typeface="Arial"/>
              </a:rPr>
            </a:br>
            <a:r>
              <a:rPr lang="en-US" sz="1800" b="0" i="0" u="none" dirty="0">
                <a:solidFill>
                  <a:schemeClr val="dk1"/>
                </a:solidFill>
                <a:ea typeface="Arial"/>
                <a:cs typeface="Arial"/>
                <a:sym typeface="Arial"/>
              </a:rPr>
              <a:t>a Russian painter. </a:t>
            </a:r>
            <a:endParaRPr sz="1800" b="0" i="0" u="none" dirty="0">
              <a:solidFill>
                <a:schemeClr val="dk1"/>
              </a:solidFil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dirty="0">
              <a:solidFill>
                <a:schemeClr val="dk1"/>
              </a:solidFill>
            </a:endParaRPr>
          </a:p>
          <a:p>
            <a:pPr marL="0" marR="0" lvl="0" indent="0" algn="l" rtl="0">
              <a:lnSpc>
                <a:spcPct val="100000"/>
              </a:lnSpc>
              <a:spcBef>
                <a:spcPts val="0"/>
              </a:spcBef>
              <a:spcAft>
                <a:spcPts val="0"/>
              </a:spcAft>
              <a:buClr>
                <a:schemeClr val="dk1"/>
              </a:buClr>
              <a:buSzPts val="1800"/>
              <a:buFont typeface="Arial"/>
              <a:buNone/>
            </a:pPr>
            <a:r>
              <a:rPr lang="en-US" sz="1800" b="0" i="0" u="none" dirty="0">
                <a:solidFill>
                  <a:schemeClr val="dk1"/>
                </a:solidFill>
                <a:ea typeface="Arial"/>
                <a:cs typeface="Arial"/>
                <a:sym typeface="Arial"/>
              </a:rPr>
              <a:t>Many people think he was</a:t>
            </a:r>
            <a:endParaRPr dirty="0"/>
          </a:p>
          <a:p>
            <a:pPr marL="0" marR="0" lvl="0" indent="0" algn="l" rtl="0">
              <a:lnSpc>
                <a:spcPct val="100000"/>
              </a:lnSpc>
              <a:spcBef>
                <a:spcPts val="0"/>
              </a:spcBef>
              <a:spcAft>
                <a:spcPts val="0"/>
              </a:spcAft>
              <a:buClr>
                <a:schemeClr val="dk1"/>
              </a:buClr>
              <a:buSzPts val="1800"/>
              <a:buFont typeface="Arial"/>
              <a:buNone/>
            </a:pPr>
            <a:r>
              <a:rPr lang="en-US" sz="1800" b="0" i="0" u="none" dirty="0">
                <a:solidFill>
                  <a:schemeClr val="dk1"/>
                </a:solidFill>
                <a:ea typeface="Arial"/>
                <a:cs typeface="Arial"/>
                <a:sym typeface="Arial"/>
              </a:rPr>
              <a:t>the first abstract artist. </a:t>
            </a:r>
            <a:endParaRPr sz="1800" b="0" i="0" u="none" dirty="0">
              <a:solidFill>
                <a:schemeClr val="dk1"/>
              </a:solidFil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dirty="0">
              <a:solidFill>
                <a:schemeClr val="dk1"/>
              </a:solidFill>
            </a:endParaRPr>
          </a:p>
          <a:p>
            <a:pPr marL="0" marR="0" lvl="0" indent="0" algn="l" rtl="0">
              <a:lnSpc>
                <a:spcPct val="100000"/>
              </a:lnSpc>
              <a:spcBef>
                <a:spcPts val="0"/>
              </a:spcBef>
              <a:spcAft>
                <a:spcPts val="0"/>
              </a:spcAft>
              <a:buClr>
                <a:schemeClr val="dk1"/>
              </a:buClr>
              <a:buSzPts val="1800"/>
              <a:buFont typeface="Arial"/>
              <a:buNone/>
            </a:pPr>
            <a:r>
              <a:rPr lang="en-US" sz="1800" dirty="0">
                <a:solidFill>
                  <a:schemeClr val="dk1"/>
                </a:solidFill>
              </a:rPr>
              <a:t>Abstract art is a combination of colors, lines, and shapes that are not meant to be realistic. </a:t>
            </a:r>
            <a:endParaRPr sz="1800" dirty="0">
              <a:solidFill>
                <a:schemeClr val="dk1"/>
              </a:solidFill>
            </a:endParaRPr>
          </a:p>
          <a:p>
            <a:pPr marL="0" marR="0" lvl="0" indent="0" algn="l" rtl="0">
              <a:lnSpc>
                <a:spcPct val="100000"/>
              </a:lnSpc>
              <a:spcBef>
                <a:spcPts val="0"/>
              </a:spcBef>
              <a:spcAft>
                <a:spcPts val="0"/>
              </a:spcAft>
              <a:buClr>
                <a:schemeClr val="dk1"/>
              </a:buClr>
              <a:buSzPts val="1800"/>
              <a:buFont typeface="Arial"/>
              <a:buNone/>
            </a:pPr>
            <a:endParaRPr sz="1800" dirty="0">
              <a:solidFill>
                <a:schemeClr val="dk1"/>
              </a:solidFill>
            </a:endParaRPr>
          </a:p>
          <a:p>
            <a:pPr marL="0" marR="0" lvl="0" indent="0" algn="l" rtl="0">
              <a:lnSpc>
                <a:spcPct val="100000"/>
              </a:lnSpc>
              <a:spcBef>
                <a:spcPts val="0"/>
              </a:spcBef>
              <a:spcAft>
                <a:spcPts val="0"/>
              </a:spcAft>
              <a:buClr>
                <a:schemeClr val="dk1"/>
              </a:buClr>
              <a:buSzPts val="1800"/>
              <a:buFont typeface="Arial"/>
              <a:buNone/>
            </a:pPr>
            <a:endParaRPr sz="1800" dirty="0">
              <a:solidFill>
                <a:schemeClr val="dk1"/>
              </a:solidFill>
            </a:endParaRPr>
          </a:p>
        </p:txBody>
      </p:sp>
      <p:sp>
        <p:nvSpPr>
          <p:cNvPr id="28" name="Google Shape;28;p15"/>
          <p:cNvSpPr txBox="1"/>
          <p:nvPr/>
        </p:nvSpPr>
        <p:spPr>
          <a:xfrm>
            <a:off x="2678112" y="6248400"/>
            <a:ext cx="3787775" cy="96837"/>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BFBFBF"/>
              </a:buClr>
              <a:buSzPts val="500"/>
              <a:buFont typeface="Play"/>
              <a:buNone/>
            </a:pPr>
            <a:r>
              <a:rPr lang="en-US" sz="500" b="0" i="0" u="none" dirty="0">
                <a:latin typeface="Roboto" panose="02000000000000000000" pitchFamily="2" charset="0"/>
                <a:ea typeface="Roboto" panose="02000000000000000000" pitchFamily="2" charset="0"/>
                <a:cs typeface="Play"/>
                <a:sym typeface="Play"/>
              </a:rPr>
              <a:t>Photo courtesy of Playing Futures: Applied </a:t>
            </a:r>
            <a:r>
              <a:rPr lang="en-US" sz="500" b="0" i="0" u="none" dirty="0" err="1">
                <a:latin typeface="Roboto" panose="02000000000000000000" pitchFamily="2" charset="0"/>
                <a:ea typeface="Roboto" panose="02000000000000000000" pitchFamily="2" charset="0"/>
                <a:cs typeface="Play"/>
                <a:sym typeface="Play"/>
              </a:rPr>
              <a:t>Nomadology</a:t>
            </a:r>
            <a:r>
              <a:rPr lang="en-US" sz="500" b="0" i="0" u="none" dirty="0">
                <a:latin typeface="Roboto" panose="02000000000000000000" pitchFamily="2" charset="0"/>
                <a:ea typeface="Roboto" panose="02000000000000000000" pitchFamily="2" charset="0"/>
                <a:cs typeface="Play"/>
                <a:sym typeface="Play"/>
              </a:rPr>
              <a:t> (@flickr.com) - granted under creative commons </a:t>
            </a:r>
            <a:r>
              <a:rPr lang="en-US" sz="500" b="0" i="0" u="none" dirty="0" err="1">
                <a:latin typeface="Roboto" panose="02000000000000000000" pitchFamily="2" charset="0"/>
                <a:ea typeface="Roboto" panose="02000000000000000000" pitchFamily="2" charset="0"/>
                <a:cs typeface="Play"/>
                <a:sym typeface="Play"/>
              </a:rPr>
              <a:t>licence</a:t>
            </a:r>
            <a:r>
              <a:rPr lang="en-US" sz="500" b="0" i="0" u="none" dirty="0">
                <a:latin typeface="Roboto" panose="02000000000000000000" pitchFamily="2" charset="0"/>
                <a:ea typeface="Roboto" panose="02000000000000000000" pitchFamily="2" charset="0"/>
                <a:cs typeface="Play"/>
                <a:sym typeface="Play"/>
              </a:rPr>
              <a:t> – attribution</a:t>
            </a:r>
            <a:endParaRPr dirty="0">
              <a:latin typeface="Roboto" panose="02000000000000000000" pitchFamily="2" charset="0"/>
              <a:ea typeface="Roboto" panose="02000000000000000000" pitchFamily="2" charset="0"/>
            </a:endParaRPr>
          </a:p>
        </p:txBody>
      </p:sp>
      <p:sp>
        <p:nvSpPr>
          <p:cNvPr id="29" name="Google Shape;29;p15"/>
          <p:cNvSpPr>
            <a:spLocks noGrp="1"/>
          </p:cNvSpPr>
          <p:nvPr>
            <p:ph type="title"/>
          </p:nvPr>
        </p:nvSpPr>
        <p:spPr>
          <a:xfrm>
            <a:off x="457200" y="485775"/>
            <a:ext cx="8220075" cy="1357312"/>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err="1">
                <a:solidFill>
                  <a:srgbClr val="1C1C1C"/>
                </a:solidFill>
                <a:latin typeface="+mn-lt"/>
                <a:ea typeface="Arial"/>
                <a:cs typeface="Arial"/>
                <a:sym typeface="Arial"/>
              </a:rPr>
              <a:t>Wassily</a:t>
            </a:r>
            <a:r>
              <a:rPr lang="en-US" sz="4000" b="1" i="0" u="none" dirty="0">
                <a:solidFill>
                  <a:srgbClr val="1C1C1C"/>
                </a:solidFill>
                <a:latin typeface="+mn-lt"/>
                <a:ea typeface="Arial"/>
                <a:cs typeface="Arial"/>
                <a:sym typeface="Arial"/>
              </a:rPr>
              <a:t> Kandinsky </a:t>
            </a:r>
            <a:r>
              <a:rPr lang="en-US" sz="2200" dirty="0">
                <a:solidFill>
                  <a:schemeClr val="dk1"/>
                </a:solidFill>
                <a:latin typeface="+mn-lt"/>
              </a:rPr>
              <a:t>(1866 - 1944)</a:t>
            </a:r>
            <a:endParaRPr dirty="0">
              <a:latin typeface="+mn-lt"/>
            </a:endParaRPr>
          </a:p>
        </p:txBody>
      </p:sp>
      <p:sp>
        <p:nvSpPr>
          <p:cNvPr id="30" name="Google Shape;30;p15"/>
          <p:cNvSpPr txBox="1"/>
          <p:nvPr/>
        </p:nvSpPr>
        <p:spPr>
          <a:xfrm>
            <a:off x="4721225" y="5526087"/>
            <a:ext cx="3582988"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Arial"/>
              <a:buNone/>
            </a:pPr>
            <a:r>
              <a:rPr lang="en-US" sz="1200" b="1" i="0" u="none" dirty="0">
                <a:solidFill>
                  <a:schemeClr val="dk1"/>
                </a:solidFill>
                <a:ea typeface="Roboto" panose="02000000000000000000" pitchFamily="2" charset="0"/>
                <a:cs typeface="Arial"/>
                <a:sym typeface="Arial"/>
              </a:rPr>
              <a:t>Abstract Painting</a:t>
            </a:r>
            <a:endParaRPr dirty="0">
              <a:ea typeface="Roboto" panose="02000000000000000000" pitchFamily="2" charset="0"/>
            </a:endParaRPr>
          </a:p>
          <a:p>
            <a:pPr marL="0" marR="0" lvl="0" indent="0" algn="ctr" rtl="0">
              <a:lnSpc>
                <a:spcPct val="100000"/>
              </a:lnSpc>
              <a:spcBef>
                <a:spcPts val="0"/>
              </a:spcBef>
              <a:spcAft>
                <a:spcPts val="0"/>
              </a:spcAft>
              <a:buClr>
                <a:schemeClr val="dk1"/>
              </a:buClr>
              <a:buSzPts val="1200"/>
              <a:buFont typeface="Arial"/>
              <a:buNone/>
            </a:pPr>
            <a:r>
              <a:rPr lang="en-US" sz="1200" b="0" i="0" u="none" dirty="0">
                <a:solidFill>
                  <a:schemeClr val="dk1"/>
                </a:solidFill>
                <a:ea typeface="Roboto" panose="02000000000000000000" pitchFamily="2" charset="0"/>
                <a:cs typeface="Arial"/>
                <a:sym typeface="Arial"/>
              </a:rPr>
              <a:t>by </a:t>
            </a:r>
            <a:r>
              <a:rPr lang="en-US" sz="1200" b="0" i="0" u="none" dirty="0" err="1">
                <a:solidFill>
                  <a:schemeClr val="dk1"/>
                </a:solidFill>
                <a:ea typeface="Roboto" panose="02000000000000000000" pitchFamily="2" charset="0"/>
                <a:cs typeface="Arial"/>
                <a:sym typeface="Arial"/>
              </a:rPr>
              <a:t>Wassily</a:t>
            </a:r>
            <a:r>
              <a:rPr lang="en-US" sz="1200" b="0" i="0" u="none" dirty="0">
                <a:solidFill>
                  <a:schemeClr val="dk1"/>
                </a:solidFill>
                <a:ea typeface="Roboto" panose="02000000000000000000" pitchFamily="2" charset="0"/>
                <a:cs typeface="Arial"/>
                <a:sym typeface="Arial"/>
              </a:rPr>
              <a:t> Kandinsky</a:t>
            </a:r>
            <a:endParaRPr dirty="0">
              <a:ea typeface="Roboto" panose="02000000000000000000" pitchFamily="2" charset="0"/>
            </a:endParaRPr>
          </a:p>
        </p:txBody>
      </p:sp>
      <p:pic>
        <p:nvPicPr>
          <p:cNvPr id="31" name="Google Shape;31;p15"/>
          <p:cNvPicPr preferRelativeResize="0"/>
          <p:nvPr/>
        </p:nvPicPr>
        <p:blipFill rotWithShape="1">
          <a:blip r:embed="rId3">
            <a:alphaModFix/>
          </a:blip>
          <a:srcRect/>
          <a:stretch/>
        </p:blipFill>
        <p:spPr>
          <a:xfrm>
            <a:off x="4721225" y="1941512"/>
            <a:ext cx="3582987" cy="3497262"/>
          </a:xfrm>
          <a:prstGeom prst="rect">
            <a:avLst/>
          </a:prstGeom>
          <a:noFill/>
          <a:ln>
            <a:noFill/>
          </a:ln>
        </p:spPr>
      </p:pic>
    </p:spTree>
    <p:extLst>
      <p:ext uri="{BB962C8B-B14F-4D97-AF65-F5344CB8AC3E}">
        <p14:creationId xmlns:p14="http://schemas.microsoft.com/office/powerpoint/2010/main" val="291570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36" name="Google Shape;36;p18" descr="C:\Users\Leeanne\Google Drive\Resources\Colour Chaos\6- Kandinsky\Kandinksy- Photopack\Sharon Mollerus.jpg"/>
          <p:cNvPicPr preferRelativeResize="0"/>
          <p:nvPr/>
        </p:nvPicPr>
        <p:blipFill rotWithShape="1">
          <a:blip r:embed="rId3">
            <a:alphaModFix/>
          </a:blip>
          <a:srcRect/>
          <a:stretch/>
        </p:blipFill>
        <p:spPr>
          <a:xfrm>
            <a:off x="1310910" y="728662"/>
            <a:ext cx="6522181" cy="4733916"/>
          </a:xfrm>
          <a:prstGeom prst="roundRect">
            <a:avLst>
              <a:gd name="adj" fmla="val 7676"/>
            </a:avLst>
          </a:prstGeom>
          <a:noFill/>
          <a:ln>
            <a:noFill/>
          </a:ln>
        </p:spPr>
      </p:pic>
      <p:sp>
        <p:nvSpPr>
          <p:cNvPr id="37" name="Google Shape;37;p18"/>
          <p:cNvSpPr txBox="1"/>
          <p:nvPr/>
        </p:nvSpPr>
        <p:spPr>
          <a:xfrm>
            <a:off x="1270000" y="5497512"/>
            <a:ext cx="66040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dirty="0">
                <a:solidFill>
                  <a:schemeClr val="dk1"/>
                </a:solidFill>
                <a:ea typeface="Roboto" panose="02000000000000000000" pitchFamily="2" charset="0"/>
                <a:cs typeface="Arial"/>
                <a:sym typeface="Arial"/>
              </a:rPr>
              <a:t>Red Spot II (1921)</a:t>
            </a:r>
            <a:endParaRPr dirty="0">
              <a:ea typeface="Roboto" panose="02000000000000000000" pitchFamily="2" charset="0"/>
            </a:endParaRPr>
          </a:p>
          <a:p>
            <a:pPr marL="0" marR="0" lvl="0" indent="0" algn="ctr" rtl="0">
              <a:lnSpc>
                <a:spcPct val="100000"/>
              </a:lnSpc>
              <a:spcBef>
                <a:spcPts val="0"/>
              </a:spcBef>
              <a:spcAft>
                <a:spcPts val="0"/>
              </a:spcAft>
              <a:buClr>
                <a:schemeClr val="dk1"/>
              </a:buClr>
              <a:buSzPts val="1800"/>
              <a:buFont typeface="Arial"/>
              <a:buNone/>
            </a:pPr>
            <a:r>
              <a:rPr lang="en-US" sz="1800" b="0" i="0" u="none" dirty="0">
                <a:solidFill>
                  <a:schemeClr val="dk1"/>
                </a:solidFill>
                <a:ea typeface="Roboto" panose="02000000000000000000" pitchFamily="2" charset="0"/>
                <a:cs typeface="Arial"/>
                <a:sym typeface="Arial"/>
              </a:rPr>
              <a:t>by </a:t>
            </a:r>
            <a:r>
              <a:rPr lang="en-US" sz="1800" b="0" i="0" u="none" dirty="0" err="1">
                <a:solidFill>
                  <a:schemeClr val="dk1"/>
                </a:solidFill>
                <a:ea typeface="Roboto" panose="02000000000000000000" pitchFamily="2" charset="0"/>
                <a:cs typeface="Arial"/>
                <a:sym typeface="Arial"/>
              </a:rPr>
              <a:t>Wassily</a:t>
            </a:r>
            <a:r>
              <a:rPr lang="en-US" sz="1800" b="0" i="0" u="none" dirty="0">
                <a:solidFill>
                  <a:schemeClr val="dk1"/>
                </a:solidFill>
                <a:ea typeface="Roboto" panose="02000000000000000000" pitchFamily="2" charset="0"/>
                <a:cs typeface="Arial"/>
                <a:sym typeface="Arial"/>
              </a:rPr>
              <a:t> Kandinsky</a:t>
            </a:r>
            <a:endParaRPr dirty="0">
              <a:ea typeface="Roboto" panose="02000000000000000000" pitchFamily="2" charset="0"/>
            </a:endParaRPr>
          </a:p>
          <a:p>
            <a:pPr marL="0" marR="0" lvl="0" indent="0" algn="l" rtl="0">
              <a:lnSpc>
                <a:spcPct val="100000"/>
              </a:lnSpc>
              <a:spcBef>
                <a:spcPts val="0"/>
              </a:spcBef>
              <a:spcAft>
                <a:spcPts val="0"/>
              </a:spcAft>
              <a:buNone/>
            </a:pPr>
            <a:endParaRPr sz="1800" b="0" i="0" u="none" dirty="0">
              <a:solidFill>
                <a:schemeClr val="dk1"/>
              </a:solidFill>
              <a:ea typeface="Roboto" panose="02000000000000000000" pitchFamily="2" charset="0"/>
              <a:cs typeface="Arial"/>
              <a:sym typeface="Arial"/>
            </a:endParaRPr>
          </a:p>
        </p:txBody>
      </p:sp>
      <p:sp>
        <p:nvSpPr>
          <p:cNvPr id="38" name="Google Shape;38;p18"/>
          <p:cNvSpPr txBox="1"/>
          <p:nvPr/>
        </p:nvSpPr>
        <p:spPr>
          <a:xfrm>
            <a:off x="2678112" y="6248400"/>
            <a:ext cx="3787775" cy="96837"/>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BFBFBF"/>
              </a:buClr>
              <a:buSzPts val="500"/>
              <a:buFont typeface="Play"/>
              <a:buNone/>
            </a:pPr>
            <a:r>
              <a:rPr lang="en-US" sz="500" b="0" i="0" u="none">
                <a:solidFill>
                  <a:srgbClr val="BFBFBF"/>
                </a:solidFill>
                <a:latin typeface="Roboto" panose="02000000000000000000" pitchFamily="2" charset="0"/>
                <a:ea typeface="Roboto" panose="02000000000000000000" pitchFamily="2" charset="0"/>
                <a:cs typeface="Play"/>
                <a:sym typeface="Play"/>
              </a:rPr>
              <a:t>Photo courtesy of Sharon Mollerus (@flickr.com) - granted under creative commons licence – attribution</a:t>
            </a:r>
            <a:endParaRPr>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67212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16"/>
          <p:cNvSpPr/>
          <p:nvPr/>
        </p:nvSpPr>
        <p:spPr>
          <a:xfrm>
            <a:off x="461962" y="323850"/>
            <a:ext cx="8220075" cy="1852612"/>
          </a:xfrm>
          <a:prstGeom prst="roundRect">
            <a:avLst>
              <a:gd name="adj" fmla="val 2082"/>
            </a:avLst>
          </a:prstGeom>
          <a:noFill/>
          <a:ln>
            <a:noFill/>
          </a:ln>
        </p:spPr>
        <p:txBody>
          <a:bodyPr spcFirstLastPara="1" wrap="square" lIns="252000" tIns="252000" rIns="252000" bIns="252000" anchor="ctr" anchorCtr="1">
            <a:normAutofit/>
          </a:bodyPr>
          <a:lstStyle/>
          <a:p>
            <a:pPr marL="0" marR="0" lvl="0" indent="0" algn="ctr" rtl="0">
              <a:lnSpc>
                <a:spcPct val="100000"/>
              </a:lnSpc>
              <a:spcBef>
                <a:spcPts val="0"/>
              </a:spcBef>
              <a:spcAft>
                <a:spcPts val="0"/>
              </a:spcAft>
              <a:buClr>
                <a:srgbClr val="1C1C1C"/>
              </a:buClr>
              <a:buSzPts val="3300"/>
              <a:buFont typeface="Arial"/>
              <a:buNone/>
            </a:pPr>
            <a:r>
              <a:rPr lang="en-US" sz="3300" b="1" i="0" u="none" dirty="0">
                <a:solidFill>
                  <a:srgbClr val="1C1C1C"/>
                </a:solidFill>
                <a:ea typeface="Arial"/>
                <a:cs typeface="Arial"/>
                <a:sym typeface="Arial"/>
              </a:rPr>
              <a:t>All </a:t>
            </a:r>
            <a:r>
              <a:rPr lang="en-US" sz="3300" b="1" dirty="0">
                <a:solidFill>
                  <a:srgbClr val="1C1C1C"/>
                </a:solidFill>
              </a:rPr>
              <a:t>A</a:t>
            </a:r>
            <a:r>
              <a:rPr lang="en-US" sz="3300" b="1" i="0" u="none" dirty="0">
                <a:solidFill>
                  <a:srgbClr val="1C1C1C"/>
                </a:solidFill>
                <a:ea typeface="Arial"/>
                <a:cs typeface="Arial"/>
                <a:sym typeface="Arial"/>
              </a:rPr>
              <a:t>bout </a:t>
            </a:r>
            <a:r>
              <a:rPr lang="en-US" sz="3300" b="1" i="0" u="none" dirty="0" err="1">
                <a:solidFill>
                  <a:srgbClr val="1C1C1C"/>
                </a:solidFill>
                <a:ea typeface="Arial"/>
                <a:cs typeface="Arial"/>
                <a:sym typeface="Arial"/>
              </a:rPr>
              <a:t>Wassily</a:t>
            </a:r>
            <a:r>
              <a:rPr lang="en-US" sz="3300" b="1" i="0" u="none" dirty="0">
                <a:solidFill>
                  <a:srgbClr val="1C1C1C"/>
                </a:solidFill>
                <a:ea typeface="Arial"/>
                <a:cs typeface="Arial"/>
                <a:sym typeface="Arial"/>
              </a:rPr>
              <a:t> Kandinsky</a:t>
            </a:r>
            <a:endParaRPr dirty="0"/>
          </a:p>
          <a:p>
            <a:pPr marL="0" marR="0" lvl="0" indent="0" algn="ctr" rtl="0">
              <a:lnSpc>
                <a:spcPct val="100000"/>
              </a:lnSpc>
              <a:spcBef>
                <a:spcPts val="0"/>
              </a:spcBef>
              <a:spcAft>
                <a:spcPts val="0"/>
              </a:spcAft>
              <a:buClr>
                <a:srgbClr val="1C1C1C"/>
              </a:buClr>
              <a:buSzPts val="2200"/>
              <a:buFont typeface="Arial"/>
              <a:buNone/>
            </a:pPr>
            <a:endParaRPr dirty="0"/>
          </a:p>
        </p:txBody>
      </p:sp>
      <p:sp>
        <p:nvSpPr>
          <p:cNvPr id="44" name="Google Shape;44;p16"/>
          <p:cNvSpPr/>
          <p:nvPr/>
        </p:nvSpPr>
        <p:spPr>
          <a:xfrm>
            <a:off x="779462" y="2071687"/>
            <a:ext cx="3792537" cy="3657600"/>
          </a:xfrm>
          <a:prstGeom prst="roundRect">
            <a:avLst>
              <a:gd name="adj" fmla="val 1066"/>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600" dirty="0" err="1"/>
              <a:t>Wassily</a:t>
            </a:r>
            <a:r>
              <a:rPr lang="en-US" sz="1600" dirty="0"/>
              <a:t> Kandinsky was born in Russia in 1866. When he grew up, he worked as a university teacher, but it didn’t make him happy. </a:t>
            </a:r>
            <a:endParaRPr sz="1600" dirty="0"/>
          </a:p>
          <a:p>
            <a:pPr marL="0" marR="0" lvl="0" indent="0" algn="l" rtl="0">
              <a:lnSpc>
                <a:spcPct val="100000"/>
              </a:lnSpc>
              <a:spcBef>
                <a:spcPts val="0"/>
              </a:spcBef>
              <a:spcAft>
                <a:spcPts val="0"/>
              </a:spcAft>
              <a:buNone/>
            </a:pPr>
            <a:endParaRPr sz="1600" dirty="0"/>
          </a:p>
          <a:p>
            <a:pPr marL="0" marR="0" lvl="0" indent="0" algn="l" rtl="0">
              <a:lnSpc>
                <a:spcPct val="100000"/>
              </a:lnSpc>
              <a:spcBef>
                <a:spcPts val="0"/>
              </a:spcBef>
              <a:spcAft>
                <a:spcPts val="0"/>
              </a:spcAft>
              <a:buNone/>
            </a:pPr>
            <a:r>
              <a:rPr lang="en-US" sz="1600" dirty="0"/>
              <a:t>When he was 30, he left his job and went to art school. He found art school easy and excelled at his studies. </a:t>
            </a:r>
            <a:endParaRPr sz="1600" dirty="0"/>
          </a:p>
          <a:p>
            <a:pPr marL="0" marR="0" lvl="0" indent="0" algn="l" rtl="0">
              <a:lnSpc>
                <a:spcPct val="100000"/>
              </a:lnSpc>
              <a:spcBef>
                <a:spcPts val="0"/>
              </a:spcBef>
              <a:spcAft>
                <a:spcPts val="0"/>
              </a:spcAft>
              <a:buNone/>
            </a:pPr>
            <a:endParaRPr sz="1600" dirty="0"/>
          </a:p>
          <a:p>
            <a:pPr marL="0" marR="0" lvl="0" indent="0" algn="l" rtl="0">
              <a:lnSpc>
                <a:spcPct val="100000"/>
              </a:lnSpc>
              <a:spcBef>
                <a:spcPts val="0"/>
              </a:spcBef>
              <a:spcAft>
                <a:spcPts val="0"/>
              </a:spcAft>
              <a:buNone/>
            </a:pPr>
            <a:r>
              <a:rPr lang="en-US" sz="1600" dirty="0"/>
              <a:t>Kandinsky thought a lot about colors and how they make people feel. He believed that colors had a soul.</a:t>
            </a:r>
            <a:endParaRPr sz="1600" dirty="0"/>
          </a:p>
        </p:txBody>
      </p:sp>
      <p:pic>
        <p:nvPicPr>
          <p:cNvPr id="45" name="Google Shape;45;p16"/>
          <p:cNvPicPr preferRelativeResize="0"/>
          <p:nvPr/>
        </p:nvPicPr>
        <p:blipFill rotWithShape="1">
          <a:blip r:embed="rId3">
            <a:alphaModFix/>
          </a:blip>
          <a:srcRect l="2471" t="6540" r="435" b="15539"/>
          <a:stretch/>
        </p:blipFill>
        <p:spPr>
          <a:xfrm>
            <a:off x="4680336" y="2071687"/>
            <a:ext cx="3708014" cy="3657600"/>
          </a:xfrm>
          <a:prstGeom prst="roundRect">
            <a:avLst>
              <a:gd name="adj" fmla="val 0"/>
            </a:avLst>
          </a:prstGeom>
          <a:noFill/>
          <a:ln w="28575" cap="flat" cmpd="sng">
            <a:solidFill>
              <a:srgbClr val="FFC000"/>
            </a:solidFill>
            <a:prstDash val="solid"/>
            <a:round/>
            <a:headEnd type="none" w="sm" len="sm"/>
            <a:tailEnd type="none" w="sm" len="sm"/>
          </a:ln>
        </p:spPr>
      </p:pic>
      <p:sp>
        <p:nvSpPr>
          <p:cNvPr id="46" name="Google Shape;46;p16"/>
          <p:cNvSpPr txBox="1"/>
          <p:nvPr/>
        </p:nvSpPr>
        <p:spPr>
          <a:xfrm>
            <a:off x="4680336" y="5810567"/>
            <a:ext cx="3708014"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Arial"/>
              <a:buNone/>
            </a:pPr>
            <a:r>
              <a:rPr lang="en-US" sz="1400" b="1" i="0" u="none" dirty="0" err="1">
                <a:solidFill>
                  <a:schemeClr val="dk1"/>
                </a:solidFill>
                <a:ea typeface="Roboto" panose="02000000000000000000" pitchFamily="2" charset="0"/>
                <a:cs typeface="Arial"/>
                <a:sym typeface="Arial"/>
              </a:rPr>
              <a:t>Wassily</a:t>
            </a:r>
            <a:r>
              <a:rPr lang="en-US" sz="1400" b="1" i="0" u="none" dirty="0">
                <a:solidFill>
                  <a:schemeClr val="dk1"/>
                </a:solidFill>
                <a:ea typeface="Roboto" panose="02000000000000000000" pitchFamily="2" charset="0"/>
                <a:cs typeface="Arial"/>
                <a:sym typeface="Arial"/>
              </a:rPr>
              <a:t> Kandinsky</a:t>
            </a:r>
            <a:endParaRPr sz="1400" dirty="0">
              <a:ea typeface="Roboto" panose="02000000000000000000" pitchFamily="2" charset="0"/>
            </a:endParaRPr>
          </a:p>
        </p:txBody>
      </p:sp>
    </p:spTree>
    <p:extLst>
      <p:ext uri="{BB962C8B-B14F-4D97-AF65-F5344CB8AC3E}">
        <p14:creationId xmlns:p14="http://schemas.microsoft.com/office/powerpoint/2010/main" val="1997485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9"/>
          <p:cNvSpPr txBox="1"/>
          <p:nvPr/>
        </p:nvSpPr>
        <p:spPr>
          <a:xfrm>
            <a:off x="1270000" y="5497512"/>
            <a:ext cx="66040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dirty="0">
                <a:solidFill>
                  <a:schemeClr val="dk1"/>
                </a:solidFill>
                <a:ea typeface="Arial"/>
                <a:cs typeface="Arial"/>
                <a:sym typeface="Arial"/>
              </a:rPr>
              <a:t>Improvisation 26 (Rowing) (1912)</a:t>
            </a:r>
            <a:endParaRPr dirty="0"/>
          </a:p>
          <a:p>
            <a:pPr marL="0" marR="0" lvl="0" indent="0" algn="ctr" rtl="0">
              <a:lnSpc>
                <a:spcPct val="100000"/>
              </a:lnSpc>
              <a:spcBef>
                <a:spcPts val="0"/>
              </a:spcBef>
              <a:spcAft>
                <a:spcPts val="0"/>
              </a:spcAft>
              <a:buClr>
                <a:schemeClr val="dk1"/>
              </a:buClr>
              <a:buSzPts val="1800"/>
              <a:buFont typeface="Arial"/>
              <a:buNone/>
            </a:pPr>
            <a:r>
              <a:rPr lang="en-US" sz="1800" b="0" i="0" u="none" dirty="0">
                <a:solidFill>
                  <a:schemeClr val="dk1"/>
                </a:solidFill>
                <a:ea typeface="Arial"/>
                <a:cs typeface="Arial"/>
                <a:sym typeface="Arial"/>
              </a:rPr>
              <a:t>by </a:t>
            </a:r>
            <a:r>
              <a:rPr lang="en-US" sz="1800" b="0" i="0" u="none" dirty="0" err="1">
                <a:solidFill>
                  <a:schemeClr val="dk1"/>
                </a:solidFill>
                <a:ea typeface="Arial"/>
                <a:cs typeface="Arial"/>
                <a:sym typeface="Arial"/>
              </a:rPr>
              <a:t>Wassily</a:t>
            </a:r>
            <a:r>
              <a:rPr lang="en-US" sz="1800" b="0" i="0" u="none" dirty="0">
                <a:solidFill>
                  <a:schemeClr val="dk1"/>
                </a:solidFill>
                <a:ea typeface="Arial"/>
                <a:cs typeface="Arial"/>
                <a:sym typeface="Arial"/>
              </a:rPr>
              <a:t> Kandinsky</a:t>
            </a:r>
            <a:endParaRPr dirty="0"/>
          </a:p>
          <a:p>
            <a:pPr marL="0" marR="0" lvl="0" indent="0" algn="l" rtl="0">
              <a:lnSpc>
                <a:spcPct val="100000"/>
              </a:lnSpc>
              <a:spcBef>
                <a:spcPts val="0"/>
              </a:spcBef>
              <a:spcAft>
                <a:spcPts val="0"/>
              </a:spcAft>
              <a:buNone/>
            </a:pPr>
            <a:endParaRPr sz="1800" b="0" i="0" u="none" dirty="0">
              <a:solidFill>
                <a:schemeClr val="dk1"/>
              </a:solidFill>
              <a:ea typeface="Arial"/>
              <a:cs typeface="Arial"/>
              <a:sym typeface="Arial"/>
            </a:endParaRPr>
          </a:p>
        </p:txBody>
      </p:sp>
      <p:sp>
        <p:nvSpPr>
          <p:cNvPr id="52" name="Google Shape;52;p19"/>
          <p:cNvSpPr txBox="1"/>
          <p:nvPr/>
        </p:nvSpPr>
        <p:spPr>
          <a:xfrm>
            <a:off x="2678112" y="6248400"/>
            <a:ext cx="3787775" cy="96837"/>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BFBFBF"/>
              </a:buClr>
              <a:buSzPts val="500"/>
              <a:buFont typeface="Play"/>
              <a:buNone/>
            </a:pPr>
            <a:r>
              <a:rPr lang="en-US" sz="500" b="0" i="0" u="none">
                <a:latin typeface="Play"/>
                <a:ea typeface="Play"/>
                <a:cs typeface="Play"/>
                <a:sym typeface="Play"/>
              </a:rPr>
              <a:t>Photo courtesy of Sharon </a:t>
            </a:r>
            <a:r>
              <a:rPr lang="en-US" sz="500" b="0" i="0" u="none" dirty="0" err="1">
                <a:latin typeface="Play"/>
                <a:ea typeface="Play"/>
                <a:cs typeface="Play"/>
                <a:sym typeface="Play"/>
              </a:rPr>
              <a:t>Mollerus</a:t>
            </a:r>
            <a:r>
              <a:rPr lang="en-US" sz="500" b="0" i="0" u="none" dirty="0">
                <a:latin typeface="Play"/>
                <a:ea typeface="Play"/>
                <a:cs typeface="Play"/>
                <a:sym typeface="Play"/>
              </a:rPr>
              <a:t> (@flickr.com) - granted under creative commons </a:t>
            </a:r>
            <a:r>
              <a:rPr lang="en-US" sz="500" b="0" i="0" u="none" dirty="0" err="1">
                <a:latin typeface="Play"/>
                <a:ea typeface="Play"/>
                <a:cs typeface="Play"/>
                <a:sym typeface="Play"/>
              </a:rPr>
              <a:t>licence</a:t>
            </a:r>
            <a:r>
              <a:rPr lang="en-US" sz="500" b="0" i="0" u="none" dirty="0">
                <a:latin typeface="Play"/>
                <a:ea typeface="Play"/>
                <a:cs typeface="Play"/>
                <a:sym typeface="Play"/>
              </a:rPr>
              <a:t> – attribution</a:t>
            </a:r>
            <a:endParaRPr dirty="0"/>
          </a:p>
        </p:txBody>
      </p:sp>
      <p:pic>
        <p:nvPicPr>
          <p:cNvPr id="53" name="Google Shape;53;p19"/>
          <p:cNvPicPr preferRelativeResize="0"/>
          <p:nvPr/>
        </p:nvPicPr>
        <p:blipFill rotWithShape="1">
          <a:blip r:embed="rId3">
            <a:alphaModFix/>
          </a:blip>
          <a:srcRect/>
          <a:stretch/>
        </p:blipFill>
        <p:spPr>
          <a:xfrm>
            <a:off x="1954227" y="728663"/>
            <a:ext cx="5235547" cy="4741222"/>
          </a:xfrm>
          <a:prstGeom prst="roundRect">
            <a:avLst>
              <a:gd name="adj" fmla="val 3832"/>
            </a:avLst>
          </a:prstGeom>
          <a:noFill/>
          <a:ln>
            <a:noFill/>
          </a:ln>
        </p:spPr>
      </p:pic>
    </p:spTree>
    <p:extLst>
      <p:ext uri="{BB962C8B-B14F-4D97-AF65-F5344CB8AC3E}">
        <p14:creationId xmlns:p14="http://schemas.microsoft.com/office/powerpoint/2010/main" val="3266800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7294"/>
          <a:stretch/>
        </p:blipFill>
        <p:spPr>
          <a:xfrm>
            <a:off x="0" y="1607262"/>
            <a:ext cx="5283054" cy="5250737"/>
          </a:xfrm>
          <a:prstGeom prst="rect">
            <a:avLst/>
          </a:prstGeom>
        </p:spPr>
      </p:pic>
      <p:sp>
        <p:nvSpPr>
          <p:cNvPr id="59" name="Google Shape;59;p17"/>
          <p:cNvSpPr/>
          <p:nvPr/>
        </p:nvSpPr>
        <p:spPr>
          <a:xfrm>
            <a:off x="4982007" y="2082800"/>
            <a:ext cx="3378201" cy="4002087"/>
          </a:xfrm>
          <a:prstGeom prst="roundRect">
            <a:avLst>
              <a:gd name="adj" fmla="val 1066"/>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700" dirty="0"/>
              <a:t>Kandinsky was the first painter to stop painting pictures of real things and instead paint just using colors and shapes. He believed that this let him paint honestly about his feelings.</a:t>
            </a:r>
            <a:endParaRPr sz="1700" dirty="0"/>
          </a:p>
          <a:p>
            <a:pPr marL="0" marR="0" lvl="0" indent="0" algn="l" rtl="0">
              <a:lnSpc>
                <a:spcPct val="100000"/>
              </a:lnSpc>
              <a:spcBef>
                <a:spcPts val="0"/>
              </a:spcBef>
              <a:spcAft>
                <a:spcPts val="0"/>
              </a:spcAft>
              <a:buNone/>
            </a:pPr>
            <a:endParaRPr sz="1700" dirty="0"/>
          </a:p>
          <a:p>
            <a:pPr marL="0" marR="0" lvl="0" indent="0" algn="l" rtl="0">
              <a:lnSpc>
                <a:spcPct val="100000"/>
              </a:lnSpc>
              <a:spcBef>
                <a:spcPts val="0"/>
              </a:spcBef>
              <a:spcAft>
                <a:spcPts val="0"/>
              </a:spcAft>
              <a:buNone/>
            </a:pPr>
            <a:r>
              <a:rPr lang="en-US" sz="1700" dirty="0"/>
              <a:t>Often Kandinsky would listen to music while he painted and try to paint what he heard. </a:t>
            </a:r>
            <a:endParaRPr sz="1700" dirty="0"/>
          </a:p>
          <a:p>
            <a:pPr marL="0" marR="0" lvl="0" indent="0" algn="l" rtl="0">
              <a:lnSpc>
                <a:spcPct val="100000"/>
              </a:lnSpc>
              <a:spcBef>
                <a:spcPts val="0"/>
              </a:spcBef>
              <a:spcAft>
                <a:spcPts val="0"/>
              </a:spcAft>
              <a:buNone/>
            </a:pPr>
            <a:r>
              <a:rPr lang="en-US" sz="1700" dirty="0"/>
              <a:t> </a:t>
            </a:r>
            <a:endParaRPr sz="1700" dirty="0"/>
          </a:p>
          <a:p>
            <a:pPr marL="0" marR="0" lvl="0" indent="0" algn="l" rtl="0">
              <a:lnSpc>
                <a:spcPct val="100000"/>
              </a:lnSpc>
              <a:spcBef>
                <a:spcPts val="0"/>
              </a:spcBef>
              <a:spcAft>
                <a:spcPts val="0"/>
              </a:spcAft>
              <a:buNone/>
            </a:pPr>
            <a:r>
              <a:rPr lang="en-US" sz="1700" dirty="0"/>
              <a:t>Other painters that came after him learned a lot from Kandinsky’s ideas.</a:t>
            </a:r>
            <a:endParaRPr sz="1700" dirty="0"/>
          </a:p>
          <a:p>
            <a:pPr marL="0" marR="0" lvl="0" indent="0" algn="l" rtl="0">
              <a:lnSpc>
                <a:spcPct val="100000"/>
              </a:lnSpc>
              <a:spcBef>
                <a:spcPts val="0"/>
              </a:spcBef>
              <a:spcAft>
                <a:spcPts val="0"/>
              </a:spcAft>
              <a:buClr>
                <a:srgbClr val="000000"/>
              </a:buClr>
              <a:buSzPts val="1800"/>
              <a:buFont typeface="Arial"/>
              <a:buNone/>
            </a:pPr>
            <a:r>
              <a:rPr lang="en-US" sz="1800" b="0" i="0" u="none" dirty="0">
                <a:solidFill>
                  <a:srgbClr val="000000"/>
                </a:solidFill>
                <a:latin typeface="Arial"/>
                <a:ea typeface="Arial"/>
                <a:cs typeface="Arial"/>
                <a:sym typeface="Arial"/>
              </a:rPr>
              <a:t> </a:t>
            </a:r>
            <a:endParaRPr dirty="0"/>
          </a:p>
        </p:txBody>
      </p:sp>
      <p:sp>
        <p:nvSpPr>
          <p:cNvPr id="60" name="Google Shape;60;p17"/>
          <p:cNvSpPr/>
          <p:nvPr/>
        </p:nvSpPr>
        <p:spPr>
          <a:xfrm>
            <a:off x="461962" y="472586"/>
            <a:ext cx="8220075" cy="1151331"/>
          </a:xfrm>
          <a:prstGeom prst="roundRect">
            <a:avLst>
              <a:gd name="adj" fmla="val 2082"/>
            </a:avLst>
          </a:prstGeom>
          <a:noFill/>
          <a:ln>
            <a:noFill/>
          </a:ln>
        </p:spPr>
        <p:txBody>
          <a:bodyPr spcFirstLastPara="1" wrap="square" lIns="252000" tIns="252000" rIns="252000" bIns="252000" anchor="ctr" anchorCtr="1">
            <a:normAutofit/>
          </a:bodyPr>
          <a:lstStyle/>
          <a:p>
            <a:pPr marL="0" marR="0" lvl="0" indent="0" algn="ctr" rtl="0">
              <a:lnSpc>
                <a:spcPct val="100000"/>
              </a:lnSpc>
              <a:spcBef>
                <a:spcPts val="0"/>
              </a:spcBef>
              <a:spcAft>
                <a:spcPts val="0"/>
              </a:spcAft>
              <a:buClr>
                <a:srgbClr val="1C1C1C"/>
              </a:buClr>
              <a:buSzPts val="3300"/>
              <a:buFont typeface="Arial"/>
              <a:buNone/>
            </a:pPr>
            <a:r>
              <a:rPr lang="en-US" sz="3300" b="1" i="0" u="none" dirty="0">
                <a:solidFill>
                  <a:srgbClr val="1C1C1C"/>
                </a:solidFill>
                <a:ea typeface="Arial"/>
                <a:cs typeface="Arial"/>
                <a:sym typeface="Arial"/>
              </a:rPr>
              <a:t>All </a:t>
            </a:r>
            <a:r>
              <a:rPr lang="en-US" sz="3300" b="1" dirty="0">
                <a:solidFill>
                  <a:srgbClr val="1C1C1C"/>
                </a:solidFill>
              </a:rPr>
              <a:t>A</a:t>
            </a:r>
            <a:r>
              <a:rPr lang="en-US" sz="3300" b="1" i="0" u="none" dirty="0">
                <a:solidFill>
                  <a:srgbClr val="1C1C1C"/>
                </a:solidFill>
                <a:ea typeface="Arial"/>
                <a:cs typeface="Arial"/>
                <a:sym typeface="Arial"/>
              </a:rPr>
              <a:t>bout </a:t>
            </a:r>
            <a:r>
              <a:rPr lang="en-US" sz="3300" b="1" i="0" u="none" dirty="0" err="1">
                <a:solidFill>
                  <a:srgbClr val="1C1C1C"/>
                </a:solidFill>
                <a:ea typeface="Arial"/>
                <a:cs typeface="Arial"/>
                <a:sym typeface="Arial"/>
              </a:rPr>
              <a:t>Wassily</a:t>
            </a:r>
            <a:r>
              <a:rPr lang="en-US" sz="3300" b="1" i="0" u="none" dirty="0">
                <a:solidFill>
                  <a:srgbClr val="1C1C1C"/>
                </a:solidFill>
                <a:ea typeface="Arial"/>
                <a:cs typeface="Arial"/>
                <a:sym typeface="Arial"/>
              </a:rPr>
              <a:t> Kandinsky</a:t>
            </a:r>
            <a:endParaRPr dirty="0"/>
          </a:p>
        </p:txBody>
      </p:sp>
    </p:spTree>
    <p:extLst>
      <p:ext uri="{BB962C8B-B14F-4D97-AF65-F5344CB8AC3E}">
        <p14:creationId xmlns:p14="http://schemas.microsoft.com/office/powerpoint/2010/main" val="1004760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21"/>
          <p:cNvSpPr/>
          <p:nvPr/>
        </p:nvSpPr>
        <p:spPr>
          <a:xfrm>
            <a:off x="3860800" y="1812925"/>
            <a:ext cx="4927599" cy="4435475"/>
          </a:xfrm>
          <a:prstGeom prst="roundRect">
            <a:avLst>
              <a:gd name="adj" fmla="val 558"/>
            </a:avLst>
          </a:prstGeom>
          <a:noFill/>
          <a:ln>
            <a:noFill/>
          </a:ln>
        </p:spPr>
        <p:txBody>
          <a:bodyPr spcFirstLastPara="1" wrap="square" lIns="252000" tIns="252000" rIns="252000" bIns="252000" anchor="t" anchorCtr="0">
            <a:noAutofit/>
          </a:bodyPr>
          <a:lstStyle/>
          <a:p>
            <a:pPr marL="0" marR="0" lvl="0" indent="0" rtl="0">
              <a:lnSpc>
                <a:spcPct val="100000"/>
              </a:lnSpc>
              <a:spcBef>
                <a:spcPts val="0"/>
              </a:spcBef>
              <a:spcAft>
                <a:spcPts val="0"/>
              </a:spcAft>
              <a:buClr>
                <a:srgbClr val="1C1C1C"/>
              </a:buClr>
              <a:buSzPts val="1500"/>
              <a:buFont typeface="Arial"/>
              <a:buNone/>
            </a:pPr>
            <a:r>
              <a:rPr lang="en-US" b="0" i="0" u="none" dirty="0">
                <a:solidFill>
                  <a:srgbClr val="1C1C1C"/>
                </a:solidFill>
                <a:ea typeface="Arial"/>
                <a:cs typeface="Arial"/>
                <a:sym typeface="Arial"/>
              </a:rPr>
              <a:t>What do you see when you look</a:t>
            </a:r>
            <a:br>
              <a:rPr lang="en-US" b="0" i="0" u="none" dirty="0">
                <a:solidFill>
                  <a:srgbClr val="1C1C1C"/>
                </a:solidFill>
                <a:ea typeface="Arial"/>
                <a:cs typeface="Arial"/>
                <a:sym typeface="Arial"/>
              </a:rPr>
            </a:br>
            <a:r>
              <a:rPr lang="en-US" b="0" i="0" u="none" dirty="0">
                <a:solidFill>
                  <a:srgbClr val="1C1C1C"/>
                </a:solidFill>
                <a:ea typeface="Arial"/>
                <a:cs typeface="Arial"/>
                <a:sym typeface="Arial"/>
              </a:rPr>
              <a:t>at this painting? </a:t>
            </a:r>
            <a:endParaRPr dirty="0"/>
          </a:p>
          <a:p>
            <a:pPr marL="0" marR="0" lvl="0" indent="0" rtl="0">
              <a:lnSpc>
                <a:spcPct val="100000"/>
              </a:lnSpc>
              <a:spcBef>
                <a:spcPts val="1000"/>
              </a:spcBef>
              <a:spcAft>
                <a:spcPts val="0"/>
              </a:spcAft>
              <a:buClr>
                <a:srgbClr val="1C1C1C"/>
              </a:buClr>
              <a:buSzPts val="1500"/>
              <a:buFont typeface="Arial"/>
              <a:buNone/>
            </a:pPr>
            <a:r>
              <a:rPr lang="en-US" b="0" i="0" u="none" dirty="0">
                <a:solidFill>
                  <a:srgbClr val="1C1C1C"/>
                </a:solidFill>
                <a:ea typeface="Arial"/>
                <a:cs typeface="Arial"/>
                <a:sym typeface="Arial"/>
              </a:rPr>
              <a:t>How has the painting been made? </a:t>
            </a:r>
            <a:endParaRPr dirty="0"/>
          </a:p>
          <a:p>
            <a:pPr marL="0" marR="0" lvl="0" indent="0" rtl="0">
              <a:lnSpc>
                <a:spcPct val="100000"/>
              </a:lnSpc>
              <a:spcBef>
                <a:spcPts val="1000"/>
              </a:spcBef>
              <a:spcAft>
                <a:spcPts val="0"/>
              </a:spcAft>
              <a:buClr>
                <a:srgbClr val="1C1C1C"/>
              </a:buClr>
              <a:buSzPts val="1500"/>
              <a:buFont typeface="Arial"/>
              <a:buNone/>
            </a:pPr>
            <a:r>
              <a:rPr lang="en-US" b="0" i="0" u="none" dirty="0">
                <a:solidFill>
                  <a:srgbClr val="1C1C1C"/>
                </a:solidFill>
                <a:ea typeface="Arial"/>
                <a:cs typeface="Arial"/>
                <a:sym typeface="Arial"/>
              </a:rPr>
              <a:t>What kind of colors does Kandinsky use?</a:t>
            </a:r>
            <a:endParaRPr dirty="0"/>
          </a:p>
          <a:p>
            <a:pPr marL="0" marR="0" lvl="0" indent="0" rtl="0">
              <a:lnSpc>
                <a:spcPct val="100000"/>
              </a:lnSpc>
              <a:spcBef>
                <a:spcPts val="1000"/>
              </a:spcBef>
              <a:spcAft>
                <a:spcPts val="0"/>
              </a:spcAft>
              <a:buClr>
                <a:srgbClr val="1C1C1C"/>
              </a:buClr>
              <a:buSzPts val="1500"/>
              <a:buFont typeface="Arial"/>
              <a:buNone/>
            </a:pPr>
            <a:r>
              <a:rPr lang="en-US" b="0" i="0" u="none" dirty="0">
                <a:solidFill>
                  <a:srgbClr val="1C1C1C"/>
                </a:solidFill>
                <a:ea typeface="Arial"/>
                <a:cs typeface="Arial"/>
                <a:sym typeface="Arial"/>
              </a:rPr>
              <a:t>How would you describe these colors? </a:t>
            </a:r>
            <a:endParaRPr dirty="0"/>
          </a:p>
          <a:p>
            <a:pPr marL="0" marR="0" lvl="0" indent="0" rtl="0">
              <a:lnSpc>
                <a:spcPct val="100000"/>
              </a:lnSpc>
              <a:spcBef>
                <a:spcPts val="1000"/>
              </a:spcBef>
              <a:spcAft>
                <a:spcPts val="0"/>
              </a:spcAft>
              <a:buClr>
                <a:srgbClr val="1C1C1C"/>
              </a:buClr>
              <a:buSzPts val="1500"/>
              <a:buFont typeface="Arial"/>
              <a:buNone/>
            </a:pPr>
            <a:r>
              <a:rPr lang="en-US" b="0" i="0" u="none" dirty="0">
                <a:solidFill>
                  <a:srgbClr val="1C1C1C"/>
                </a:solidFill>
                <a:ea typeface="Arial"/>
                <a:cs typeface="Arial"/>
                <a:sym typeface="Arial"/>
              </a:rPr>
              <a:t>What shapes can you see? </a:t>
            </a:r>
            <a:endParaRPr dirty="0"/>
          </a:p>
          <a:p>
            <a:pPr marL="0" marR="0" lvl="0" indent="0" rtl="0">
              <a:lnSpc>
                <a:spcPct val="100000"/>
              </a:lnSpc>
              <a:spcBef>
                <a:spcPts val="1000"/>
              </a:spcBef>
              <a:spcAft>
                <a:spcPts val="0"/>
              </a:spcAft>
              <a:buClr>
                <a:srgbClr val="1C1C1C"/>
              </a:buClr>
              <a:buSzPts val="1500"/>
              <a:buFont typeface="Arial"/>
              <a:buNone/>
            </a:pPr>
            <a:r>
              <a:rPr lang="en-US" b="0" i="0" u="none" dirty="0">
                <a:solidFill>
                  <a:srgbClr val="1C1C1C"/>
                </a:solidFill>
                <a:ea typeface="Arial"/>
                <a:cs typeface="Arial"/>
                <a:sym typeface="Arial"/>
              </a:rPr>
              <a:t>What lines can you see? </a:t>
            </a:r>
            <a:endParaRPr dirty="0"/>
          </a:p>
          <a:p>
            <a:pPr marL="0" marR="0" lvl="0" indent="0" rtl="0">
              <a:lnSpc>
                <a:spcPct val="100000"/>
              </a:lnSpc>
              <a:spcBef>
                <a:spcPts val="1000"/>
              </a:spcBef>
              <a:spcAft>
                <a:spcPts val="0"/>
              </a:spcAft>
              <a:buClr>
                <a:srgbClr val="1C1C1C"/>
              </a:buClr>
              <a:buSzPts val="1500"/>
              <a:buFont typeface="Arial"/>
              <a:buNone/>
            </a:pPr>
            <a:r>
              <a:rPr lang="en-US" b="0" i="0" u="none" dirty="0">
                <a:solidFill>
                  <a:srgbClr val="1C1C1C"/>
                </a:solidFill>
                <a:ea typeface="Arial"/>
                <a:cs typeface="Arial"/>
                <a:sym typeface="Arial"/>
              </a:rPr>
              <a:t>How do you think Kandinsky was feeling when he painted this? </a:t>
            </a:r>
            <a:endParaRPr dirty="0"/>
          </a:p>
          <a:p>
            <a:pPr marL="0" marR="0" lvl="0" indent="0" rtl="0">
              <a:lnSpc>
                <a:spcPct val="100000"/>
              </a:lnSpc>
              <a:spcBef>
                <a:spcPts val="1000"/>
              </a:spcBef>
              <a:spcAft>
                <a:spcPts val="0"/>
              </a:spcAft>
              <a:buClr>
                <a:srgbClr val="1C1C1C"/>
              </a:buClr>
              <a:buSzPts val="1500"/>
              <a:buFont typeface="Arial"/>
              <a:buNone/>
            </a:pPr>
            <a:r>
              <a:rPr lang="en-US" b="0" i="0" u="none" dirty="0">
                <a:solidFill>
                  <a:srgbClr val="1C1C1C"/>
                </a:solidFill>
                <a:ea typeface="Arial"/>
                <a:cs typeface="Arial"/>
                <a:sym typeface="Arial"/>
              </a:rPr>
              <a:t>How does the painting make you feel?</a:t>
            </a:r>
            <a:endParaRPr dirty="0"/>
          </a:p>
          <a:p>
            <a:pPr marL="0" marR="0" lvl="0" indent="0" rtl="0">
              <a:lnSpc>
                <a:spcPct val="100000"/>
              </a:lnSpc>
              <a:spcBef>
                <a:spcPts val="1000"/>
              </a:spcBef>
              <a:spcAft>
                <a:spcPts val="0"/>
              </a:spcAft>
              <a:buClr>
                <a:srgbClr val="1C1C1C"/>
              </a:buClr>
              <a:buSzPts val="1500"/>
              <a:buFont typeface="Arial"/>
              <a:buNone/>
            </a:pPr>
            <a:r>
              <a:rPr lang="en-US" b="0" i="0" u="none" dirty="0">
                <a:solidFill>
                  <a:srgbClr val="1C1C1C"/>
                </a:solidFill>
                <a:ea typeface="Arial"/>
                <a:cs typeface="Arial"/>
                <a:sym typeface="Arial"/>
              </a:rPr>
              <a:t>Do you like it? Why?</a:t>
            </a:r>
            <a:endParaRPr dirty="0"/>
          </a:p>
        </p:txBody>
      </p:sp>
      <p:sp>
        <p:nvSpPr>
          <p:cNvPr id="77" name="Google Shape;77;p21"/>
          <p:cNvSpPr>
            <a:spLocks noGrp="1"/>
          </p:cNvSpPr>
          <p:nvPr>
            <p:ph type="title"/>
          </p:nvPr>
        </p:nvSpPr>
        <p:spPr>
          <a:xfrm>
            <a:off x="457200" y="485775"/>
            <a:ext cx="8220075" cy="1595437"/>
          </a:xfrm>
          <a:prstGeom prst="roundRect">
            <a:avLst>
              <a:gd name="adj" fmla="val 16667"/>
            </a:avLst>
          </a:prstGeom>
          <a:noFill/>
          <a:ln>
            <a:noFill/>
          </a:ln>
        </p:spPr>
        <p:txBody>
          <a:bodyPr spcFirstLastPara="1" wrap="square" lIns="252000" tIns="252000" rIns="252000" bIns="252000" anchor="ctr" anchorCtr="1">
            <a:normAutofit/>
          </a:bodyPr>
          <a:lstStyle/>
          <a:p>
            <a:pPr marL="0" lvl="0" indent="0" algn="ctr" rtl="0">
              <a:lnSpc>
                <a:spcPct val="90000"/>
              </a:lnSpc>
              <a:spcBef>
                <a:spcPts val="0"/>
              </a:spcBef>
              <a:spcAft>
                <a:spcPts val="0"/>
              </a:spcAft>
              <a:buClr>
                <a:srgbClr val="1C1C1C"/>
              </a:buClr>
              <a:buSzPts val="2900"/>
              <a:buFont typeface="Arial"/>
              <a:buNone/>
            </a:pPr>
            <a:r>
              <a:rPr lang="en-US" sz="2900" b="1" i="0" u="none" dirty="0">
                <a:solidFill>
                  <a:srgbClr val="1C1C1C"/>
                </a:solidFill>
                <a:latin typeface="+mn-lt"/>
                <a:ea typeface="Arial"/>
                <a:cs typeface="Arial"/>
                <a:sym typeface="Arial"/>
              </a:rPr>
              <a:t>Squares with Concentric Circles (1913)</a:t>
            </a:r>
            <a:endParaRPr dirty="0">
              <a:latin typeface="+mn-lt"/>
            </a:endParaRPr>
          </a:p>
        </p:txBody>
      </p:sp>
      <p:pic>
        <p:nvPicPr>
          <p:cNvPr id="78" name="Google Shape;78;p21"/>
          <p:cNvPicPr preferRelativeResize="0"/>
          <p:nvPr/>
        </p:nvPicPr>
        <p:blipFill rotWithShape="1">
          <a:blip r:embed="rId3">
            <a:alphaModFix/>
          </a:blip>
          <a:srcRect l="7083" t="7060" r="7522" b="6961"/>
          <a:stretch/>
        </p:blipFill>
        <p:spPr>
          <a:xfrm>
            <a:off x="842962" y="2063762"/>
            <a:ext cx="3052017" cy="2304427"/>
          </a:xfrm>
          <a:prstGeom prst="rect">
            <a:avLst/>
          </a:prstGeom>
          <a:noFill/>
          <a:ln>
            <a:noFill/>
          </a:ln>
        </p:spPr>
      </p:pic>
      <p:sp>
        <p:nvSpPr>
          <p:cNvPr id="79" name="Google Shape;79;p21"/>
          <p:cNvSpPr txBox="1"/>
          <p:nvPr/>
        </p:nvSpPr>
        <p:spPr>
          <a:xfrm>
            <a:off x="2678112" y="6248400"/>
            <a:ext cx="3787775" cy="96837"/>
          </a:xfrm>
          <a:prstGeom prst="rect">
            <a:avLst/>
          </a:prstGeom>
          <a:no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BFBFBF"/>
              </a:buClr>
              <a:buSzPts val="500"/>
              <a:buFont typeface="Play"/>
              <a:buNone/>
            </a:pPr>
            <a:r>
              <a:rPr lang="en-US" sz="500" b="0" i="0" u="none">
                <a:solidFill>
                  <a:srgbClr val="BFBFBF"/>
                </a:solidFill>
                <a:latin typeface="Play"/>
                <a:ea typeface="Play"/>
                <a:cs typeface="Play"/>
                <a:sym typeface="Play"/>
              </a:rPr>
              <a:t>Photo courtesy of NailsandNoms (@flickr.com) - granted under creative commons licence – attribution</a:t>
            </a:r>
            <a:endParaRPr/>
          </a:p>
        </p:txBody>
      </p:sp>
      <p:sp>
        <p:nvSpPr>
          <p:cNvPr id="80" name="Google Shape;80;p21"/>
          <p:cNvSpPr txBox="1"/>
          <p:nvPr/>
        </p:nvSpPr>
        <p:spPr>
          <a:xfrm>
            <a:off x="2089450" y="512775"/>
            <a:ext cx="4797000" cy="55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t>Let’s Talk!</a:t>
            </a:r>
            <a:endParaRPr sz="3200" b="1" dirty="0"/>
          </a:p>
        </p:txBody>
      </p:sp>
    </p:spTree>
    <p:extLst>
      <p:ext uri="{BB962C8B-B14F-4D97-AF65-F5344CB8AC3E}">
        <p14:creationId xmlns:p14="http://schemas.microsoft.com/office/powerpoint/2010/main" val="3428768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3"/>
          <p:cNvPicPr preferRelativeResize="0"/>
          <p:nvPr/>
        </p:nvPicPr>
        <p:blipFill rotWithShape="1">
          <a:blip r:embed="rId3">
            <a:alphaModFix/>
          </a:blip>
          <a:srcRect/>
          <a:stretch/>
        </p:blipFill>
        <p:spPr>
          <a:xfrm>
            <a:off x="719455" y="1923184"/>
            <a:ext cx="4616450" cy="3063875"/>
          </a:xfrm>
          <a:prstGeom prst="rect">
            <a:avLst/>
          </a:prstGeom>
          <a:noFill/>
          <a:ln>
            <a:noFill/>
          </a:ln>
        </p:spPr>
      </p:pic>
      <p:sp>
        <p:nvSpPr>
          <p:cNvPr id="86" name="Google Shape;86;p3"/>
          <p:cNvSpPr/>
          <p:nvPr/>
        </p:nvSpPr>
        <p:spPr>
          <a:xfrm>
            <a:off x="457200" y="428625"/>
            <a:ext cx="8220075" cy="1414462"/>
          </a:xfrm>
          <a:prstGeom prst="roundRect">
            <a:avLst>
              <a:gd name="adj" fmla="val 2082"/>
            </a:avLst>
          </a:prstGeom>
          <a:noFill/>
          <a:ln>
            <a:noFill/>
          </a:ln>
        </p:spPr>
        <p:txBody>
          <a:bodyPr spcFirstLastPara="1" wrap="square" lIns="252000" tIns="252000" rIns="252000" bIns="252000" anchor="ctr" anchorCtr="1">
            <a:noAutofit/>
          </a:bodyPr>
          <a:lstStyle/>
          <a:p>
            <a:pPr marL="0" marR="0" lvl="0" indent="0" algn="l" rtl="0">
              <a:lnSpc>
                <a:spcPct val="90000"/>
              </a:lnSpc>
              <a:spcBef>
                <a:spcPts val="0"/>
              </a:spcBef>
              <a:spcAft>
                <a:spcPts val="0"/>
              </a:spcAft>
              <a:buClr>
                <a:srgbClr val="1C1C1C"/>
              </a:buClr>
              <a:buSzPts val="4000"/>
              <a:buFont typeface="Arial"/>
              <a:buNone/>
            </a:pPr>
            <a:r>
              <a:rPr lang="en-US" sz="2000" b="1" dirty="0">
                <a:solidFill>
                  <a:srgbClr val="1C1C1C"/>
                </a:solidFill>
              </a:rPr>
              <a:t>Before we paint, let’s learn about…</a:t>
            </a:r>
            <a:br>
              <a:rPr lang="en-US" sz="2000" b="1" dirty="0">
                <a:solidFill>
                  <a:srgbClr val="1C1C1C"/>
                </a:solidFill>
              </a:rPr>
            </a:br>
            <a:r>
              <a:rPr lang="en-US" sz="4000" b="1" i="0" u="none" strike="noStrike" cap="none" dirty="0">
                <a:solidFill>
                  <a:srgbClr val="1C1C1C"/>
                </a:solidFill>
                <a:ea typeface="Arial"/>
                <a:cs typeface="Arial"/>
                <a:sym typeface="Arial"/>
              </a:rPr>
              <a:t>Color Mixing</a:t>
            </a:r>
            <a:endParaRPr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4240" y="2492910"/>
            <a:ext cx="4509802" cy="4572417"/>
          </a:xfrm>
          <a:prstGeom prst="rect">
            <a:avLst/>
          </a:prstGeom>
        </p:spPr>
      </p:pic>
    </p:spTree>
    <p:extLst>
      <p:ext uri="{BB962C8B-B14F-4D97-AF65-F5344CB8AC3E}">
        <p14:creationId xmlns:p14="http://schemas.microsoft.com/office/powerpoint/2010/main" val="1678300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a:spLocks noGrp="1"/>
          </p:cNvSpPr>
          <p:nvPr>
            <p:ph type="title"/>
          </p:nvPr>
        </p:nvSpPr>
        <p:spPr>
          <a:xfrm>
            <a:off x="457200" y="485775"/>
            <a:ext cx="8220075" cy="1357312"/>
          </a:xfrm>
          <a:prstGeom prst="roundRect">
            <a:avLst>
              <a:gd name="adj" fmla="val 16667"/>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4000"/>
              <a:buFont typeface="Arial"/>
              <a:buNone/>
            </a:pPr>
            <a:r>
              <a:rPr lang="en-US" sz="4000" b="1" i="0" u="none" dirty="0">
                <a:solidFill>
                  <a:srgbClr val="1C1C1C"/>
                </a:solidFill>
                <a:latin typeface="+mn-lt"/>
                <a:ea typeface="Arial"/>
                <a:cs typeface="Arial"/>
                <a:sym typeface="Arial"/>
              </a:rPr>
              <a:t>Primary Colors</a:t>
            </a:r>
            <a:endParaRPr dirty="0">
              <a:latin typeface="+mn-lt"/>
            </a:endParaRPr>
          </a:p>
        </p:txBody>
      </p:sp>
      <p:pic>
        <p:nvPicPr>
          <p:cNvPr id="93" name="Google Shape;93;p5"/>
          <p:cNvPicPr preferRelativeResize="0">
            <a:picLocks noGrp="1"/>
          </p:cNvPicPr>
          <p:nvPr>
            <p:ph type="body" idx="4294967295"/>
          </p:nvPr>
        </p:nvPicPr>
        <p:blipFill rotWithShape="1">
          <a:blip r:embed="rId3">
            <a:alphaModFix/>
          </a:blip>
          <a:srcRect/>
          <a:stretch/>
        </p:blipFill>
        <p:spPr>
          <a:xfrm>
            <a:off x="4343553" y="1843087"/>
            <a:ext cx="3839441" cy="3839441"/>
          </a:xfrm>
          <a:prstGeom prst="roundRect">
            <a:avLst>
              <a:gd name="adj" fmla="val 558"/>
            </a:avLst>
          </a:prstGeom>
          <a:noFill/>
          <a:ln>
            <a:noFill/>
          </a:ln>
        </p:spPr>
      </p:pic>
      <p:sp>
        <p:nvSpPr>
          <p:cNvPr id="95" name="Google Shape;95;p5"/>
          <p:cNvSpPr/>
          <p:nvPr/>
        </p:nvSpPr>
        <p:spPr>
          <a:xfrm>
            <a:off x="436880" y="1976457"/>
            <a:ext cx="4400720" cy="3572700"/>
          </a:xfrm>
          <a:prstGeom prst="ellipse">
            <a:avLst/>
          </a:prstGeom>
          <a:noFill/>
          <a:ln w="28575" cap="flat" cmpd="sng">
            <a:noFill/>
            <a:prstDash val="solid"/>
            <a:miter lim="800000"/>
            <a:headEnd type="none" w="sm" len="sm"/>
            <a:tailEnd type="none" w="sm" len="sm"/>
          </a:ln>
        </p:spPr>
        <p:txBody>
          <a:bodyPr spcFirstLastPara="1" wrap="square" lIns="108000" tIns="288000" rIns="108000" bIns="396000" anchor="ctr" anchorCtr="0">
            <a:noAutofit/>
          </a:bodyPr>
          <a:lstStyle/>
          <a:p>
            <a:pPr marL="0" marR="0" lvl="0" indent="0" algn="l" rtl="0">
              <a:lnSpc>
                <a:spcPct val="100000"/>
              </a:lnSpc>
              <a:spcBef>
                <a:spcPts val="0"/>
              </a:spcBef>
              <a:spcAft>
                <a:spcPts val="0"/>
              </a:spcAft>
              <a:buNone/>
            </a:pPr>
            <a:r>
              <a:rPr lang="en-US" sz="2200" dirty="0">
                <a:solidFill>
                  <a:schemeClr val="dk1"/>
                </a:solidFill>
              </a:rPr>
              <a:t>Primary colors cannot be made by mixing other colors.</a:t>
            </a: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0" marR="0" lvl="0" indent="0" algn="l" rtl="0">
              <a:lnSpc>
                <a:spcPct val="100000"/>
              </a:lnSpc>
              <a:spcBef>
                <a:spcPts val="0"/>
              </a:spcBef>
              <a:spcAft>
                <a:spcPts val="0"/>
              </a:spcAft>
              <a:buNone/>
            </a:pPr>
            <a:r>
              <a:rPr lang="en-US" sz="2200" dirty="0">
                <a:solidFill>
                  <a:schemeClr val="dk1"/>
                </a:solidFill>
              </a:rPr>
              <a:t>The primary colors are red, yellow, and blue.</a:t>
            </a:r>
            <a:endParaRPr sz="2200" dirty="0">
              <a:solidFill>
                <a:schemeClr val="dk1"/>
              </a:solidFill>
            </a:endParaRPr>
          </a:p>
          <a:p>
            <a:pPr marL="0" marR="0" lvl="0" indent="0" algn="l" rtl="0">
              <a:lnSpc>
                <a:spcPct val="100000"/>
              </a:lnSpc>
              <a:spcBef>
                <a:spcPts val="0"/>
              </a:spcBef>
              <a:spcAft>
                <a:spcPts val="0"/>
              </a:spcAft>
              <a:buNone/>
            </a:pPr>
            <a:endParaRPr sz="2200" dirty="0">
              <a:solidFill>
                <a:schemeClr val="dk1"/>
              </a:solidFill>
            </a:endParaRPr>
          </a:p>
          <a:p>
            <a:pPr marL="0" marR="0" lvl="0" indent="0" algn="l" rtl="0">
              <a:lnSpc>
                <a:spcPct val="100000"/>
              </a:lnSpc>
              <a:spcBef>
                <a:spcPts val="0"/>
              </a:spcBef>
              <a:spcAft>
                <a:spcPts val="0"/>
              </a:spcAft>
              <a:buNone/>
            </a:pPr>
            <a:r>
              <a:rPr lang="en-US" sz="2200" dirty="0">
                <a:solidFill>
                  <a:schemeClr val="dk1"/>
                </a:solidFill>
              </a:rPr>
              <a:t>Primary colors can be mixed together to make other colors.</a:t>
            </a:r>
            <a:endParaRPr sz="2200" dirty="0">
              <a:solidFill>
                <a:schemeClr val="dk1"/>
              </a:solidFill>
            </a:endParaRPr>
          </a:p>
        </p:txBody>
      </p:sp>
    </p:spTree>
    <p:extLst>
      <p:ext uri="{BB962C8B-B14F-4D97-AF65-F5344CB8AC3E}">
        <p14:creationId xmlns:p14="http://schemas.microsoft.com/office/powerpoint/2010/main" val="330435938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6C9FFEDA-5958-4D7D-B964-29D22CBBA084}" vid="{358C6911-9157-48B4-A708-3ED82E854A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141</TotalTime>
  <Words>648</Words>
  <Application>Microsoft Macintosh PowerPoint</Application>
  <PresentationFormat>On-screen Show (4:3)</PresentationFormat>
  <Paragraphs>78</Paragraphs>
  <Slides>17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Twinkl</vt:lpstr>
      <vt:lpstr>NTR</vt:lpstr>
      <vt:lpstr>Play</vt:lpstr>
      <vt:lpstr>Calibri</vt:lpstr>
      <vt:lpstr>Sassoon Infant Md</vt:lpstr>
      <vt:lpstr>Arial</vt:lpstr>
      <vt:lpstr>Roboto</vt:lpstr>
      <vt:lpstr>Office Theme</vt:lpstr>
      <vt:lpstr>PowerPoint Presentation</vt:lpstr>
      <vt:lpstr>Wassily Kandinsky (1866 - 1944)</vt:lpstr>
      <vt:lpstr>PowerPoint Presentation</vt:lpstr>
      <vt:lpstr>PowerPoint Presentation</vt:lpstr>
      <vt:lpstr>PowerPoint Presentation</vt:lpstr>
      <vt:lpstr>PowerPoint Presentation</vt:lpstr>
      <vt:lpstr>Squares with Concentric Circles (1913)</vt:lpstr>
      <vt:lpstr>PowerPoint Presentation</vt:lpstr>
      <vt:lpstr>Primary Colors</vt:lpstr>
      <vt:lpstr>Secondary Colors</vt:lpstr>
      <vt:lpstr>Mixing Secondary Colors</vt:lpstr>
      <vt:lpstr>PowerPoint Presentation</vt:lpstr>
      <vt:lpstr>PowerPoint Presentation</vt:lpstr>
      <vt:lpstr>Warm and Cool Colors</vt:lpstr>
      <vt:lpstr>Warm Colors</vt:lpstr>
      <vt:lpstr>Kandinsky Circle Painting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Thomas Becker</dc:creator>
  <cp:lastModifiedBy>Microsoft Office User</cp:lastModifiedBy>
  <cp:revision>45</cp:revision>
  <dcterms:created xsi:type="dcterms:W3CDTF">2020-10-13T12:30:28Z</dcterms:created>
  <dcterms:modified xsi:type="dcterms:W3CDTF">2020-10-16T18:08:02Z</dcterms:modified>
</cp:coreProperties>
</file>