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5" r:id="rId3"/>
    <p:sldId id="367" r:id="rId4"/>
    <p:sldId id="258" r:id="rId5"/>
    <p:sldId id="283" r:id="rId6"/>
    <p:sldId id="307" r:id="rId7"/>
    <p:sldId id="309" r:id="rId8"/>
    <p:sldId id="305" r:id="rId9"/>
    <p:sldId id="310" r:id="rId10"/>
    <p:sldId id="311" r:id="rId11"/>
    <p:sldId id="308" r:id="rId12"/>
    <p:sldId id="302" r:id="rId13"/>
    <p:sldId id="312" r:id="rId14"/>
    <p:sldId id="355" r:id="rId15"/>
    <p:sldId id="376" r:id="rId16"/>
    <p:sldId id="314" r:id="rId17"/>
    <p:sldId id="377" r:id="rId18"/>
    <p:sldId id="378" r:id="rId19"/>
    <p:sldId id="375" r:id="rId20"/>
    <p:sldId id="379" r:id="rId21"/>
    <p:sldId id="380" r:id="rId22"/>
    <p:sldId id="381" r:id="rId23"/>
    <p:sldId id="260" r:id="rId24"/>
    <p:sldId id="382" r:id="rId25"/>
    <p:sldId id="264" r:id="rId26"/>
    <p:sldId id="383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8" d="100"/>
          <a:sy n="38" d="100"/>
        </p:scale>
        <p:origin x="7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34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4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01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752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09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81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55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5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57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51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48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18000">
              <a:schemeClr val="accent4">
                <a:lumMod val="60000"/>
                <a:lumOff val="40000"/>
              </a:schemeClr>
            </a:gs>
            <a:gs pos="26000">
              <a:schemeClr val="accent4">
                <a:lumMod val="60000"/>
                <a:lumOff val="40000"/>
              </a:scheme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D3886-1111-490F-81D7-55D868DAC5F0}" type="datetimeFigureOut">
              <a:rPr lang="en-GB" smtClean="0"/>
              <a:t>10/11/2020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39B8-52F5-4F3F-AAA3-D9BA59C158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50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3334" y="172619"/>
            <a:ext cx="11732654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Date: Wednesday 11</a:t>
            </a:r>
            <a:r>
              <a:rPr lang="en-US" sz="3200" b="0" u="sng" cap="none" spc="0" baseline="30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th</a:t>
            </a:r>
            <a:r>
              <a:rPr lang="en-US" sz="32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 November 2020</a:t>
            </a:r>
          </a:p>
          <a:p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32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Squared and Cubed Numbers</a:t>
            </a:r>
          </a:p>
          <a:p>
            <a:pPr algn="ctr"/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32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3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359822"/>
            <a:ext cx="118356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Practice 2: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a multiplication square to support you as well as your written multiplication method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585656" y="5280337"/>
            <a:ext cx="4224272" cy="135516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does finding cubed numbers often involve both mental and written methods?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245" y="1295827"/>
                <a:ext cx="1041929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5" y="1295827"/>
                <a:ext cx="1041929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9245" y="2480271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5" y="2480271"/>
                <a:ext cx="76610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9244" y="3739441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4" y="3739441"/>
                <a:ext cx="766107" cy="73866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971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359822"/>
            <a:ext cx="118356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Practice 2 Answers: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a multiplication square to support you as well as your written multiplication method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585656" y="5280337"/>
            <a:ext cx="4224272" cy="135516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does finding cubed numbers often involve both mental and written methods?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245" y="1295827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5" y="1295827"/>
                <a:ext cx="766107" cy="7386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9245" y="2480271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5" y="2480271"/>
                <a:ext cx="76610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9244" y="3739441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4" y="3739441"/>
                <a:ext cx="766107" cy="73866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79C5D24-1442-40F8-AEFC-D5661368CC17}"/>
              </a:ext>
            </a:extLst>
          </p:cNvPr>
          <p:cNvSpPr txBox="1"/>
          <p:nvPr/>
        </p:nvSpPr>
        <p:spPr>
          <a:xfrm>
            <a:off x="5019261" y="1190819"/>
            <a:ext cx="42242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3x3x3 =27</a:t>
            </a:r>
          </a:p>
          <a:p>
            <a:endParaRPr lang="en-GB" sz="4800" dirty="0"/>
          </a:p>
          <a:p>
            <a:r>
              <a:rPr lang="en-GB" sz="4800" dirty="0"/>
              <a:t>6x6x6 = 216</a:t>
            </a:r>
          </a:p>
          <a:p>
            <a:endParaRPr lang="en-GB" sz="4800" dirty="0"/>
          </a:p>
          <a:p>
            <a:r>
              <a:rPr lang="en-GB" sz="4800" dirty="0"/>
              <a:t>9x9x9= 729</a:t>
            </a:r>
          </a:p>
        </p:txBody>
      </p:sp>
    </p:spTree>
    <p:extLst>
      <p:ext uri="{BB962C8B-B14F-4D97-AF65-F5344CB8AC3E}">
        <p14:creationId xmlns:p14="http://schemas.microsoft.com/office/powerpoint/2010/main" val="1525517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942" y="187822"/>
            <a:ext cx="1157810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Problem solving: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Speech Bubble: Rectangle with Corners Rounded 15"/>
          <p:cNvSpPr/>
          <p:nvPr/>
        </p:nvSpPr>
        <p:spPr>
          <a:xfrm>
            <a:off x="502277" y="5357611"/>
            <a:ext cx="3593203" cy="1091141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GB" sz="2000" dirty="0">
                <a:solidFill>
                  <a:schemeClr val="tx1"/>
                </a:solidFill>
                <a:latin typeface="SassoonPrimaryInfant" pitchFamily="2" charset="0"/>
              </a:rPr>
              <a:t>Complete the calculations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879" y="1019296"/>
            <a:ext cx="7932363" cy="248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69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942" y="187822"/>
            <a:ext cx="1157810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Problem solving answers:</a:t>
            </a:r>
          </a:p>
          <a:p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Speech Bubble: Rectangle with Corners Rounded 15"/>
          <p:cNvSpPr/>
          <p:nvPr/>
        </p:nvSpPr>
        <p:spPr>
          <a:xfrm>
            <a:off x="502277" y="5357611"/>
            <a:ext cx="3593203" cy="1091141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GB" sz="2000" dirty="0">
                <a:solidFill>
                  <a:schemeClr val="tx1"/>
                </a:solidFill>
                <a:latin typeface="SassoonPrimaryInfant" pitchFamily="2" charset="0"/>
              </a:rPr>
              <a:t>Complete the calculations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392" y="1031242"/>
            <a:ext cx="7932363" cy="2483758"/>
          </a:xfrm>
          <a:prstGeom prst="rect">
            <a:avLst/>
          </a:prstGeom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E976B4B-4600-4456-8101-5B00C90C1FC8}"/>
              </a:ext>
            </a:extLst>
          </p:cNvPr>
          <p:cNvSpPr/>
          <p:nvPr/>
        </p:nvSpPr>
        <p:spPr>
          <a:xfrm>
            <a:off x="5903843" y="1490870"/>
            <a:ext cx="208722" cy="298173"/>
          </a:xfrm>
          <a:custGeom>
            <a:avLst/>
            <a:gdLst>
              <a:gd name="connsiteX0" fmla="*/ 0 w 208722"/>
              <a:gd name="connsiteY0" fmla="*/ 0 h 298173"/>
              <a:gd name="connsiteX1" fmla="*/ 89453 w 208722"/>
              <a:gd name="connsiteY1" fmla="*/ 59634 h 298173"/>
              <a:gd name="connsiteX2" fmla="*/ 109331 w 208722"/>
              <a:gd name="connsiteY2" fmla="*/ 79513 h 298173"/>
              <a:gd name="connsiteX3" fmla="*/ 168966 w 208722"/>
              <a:gd name="connsiteY3" fmla="*/ 99391 h 298173"/>
              <a:gd name="connsiteX4" fmla="*/ 188844 w 208722"/>
              <a:gd name="connsiteY4" fmla="*/ 129208 h 298173"/>
              <a:gd name="connsiteX5" fmla="*/ 208722 w 208722"/>
              <a:gd name="connsiteY5" fmla="*/ 149087 h 298173"/>
              <a:gd name="connsiteX6" fmla="*/ 188844 w 208722"/>
              <a:gd name="connsiteY6" fmla="*/ 178904 h 298173"/>
              <a:gd name="connsiteX7" fmla="*/ 129209 w 208722"/>
              <a:gd name="connsiteY7" fmla="*/ 208721 h 298173"/>
              <a:gd name="connsiteX8" fmla="*/ 79514 w 208722"/>
              <a:gd name="connsiteY8" fmla="*/ 248478 h 298173"/>
              <a:gd name="connsiteX9" fmla="*/ 59635 w 208722"/>
              <a:gd name="connsiteY9" fmla="*/ 268356 h 298173"/>
              <a:gd name="connsiteX10" fmla="*/ 29818 w 208722"/>
              <a:gd name="connsiteY10" fmla="*/ 288234 h 298173"/>
              <a:gd name="connsiteX11" fmla="*/ 0 w 208722"/>
              <a:gd name="connsiteY11" fmla="*/ 298173 h 298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8722" h="298173">
                <a:moveTo>
                  <a:pt x="0" y="0"/>
                </a:moveTo>
                <a:cubicBezTo>
                  <a:pt x="40901" y="24540"/>
                  <a:pt x="53964" y="30059"/>
                  <a:pt x="89453" y="59634"/>
                </a:cubicBezTo>
                <a:cubicBezTo>
                  <a:pt x="96652" y="65633"/>
                  <a:pt x="100950" y="75322"/>
                  <a:pt x="109331" y="79513"/>
                </a:cubicBezTo>
                <a:cubicBezTo>
                  <a:pt x="128072" y="88884"/>
                  <a:pt x="168966" y="99391"/>
                  <a:pt x="168966" y="99391"/>
                </a:cubicBezTo>
                <a:cubicBezTo>
                  <a:pt x="175592" y="109330"/>
                  <a:pt x="181382" y="119880"/>
                  <a:pt x="188844" y="129208"/>
                </a:cubicBezTo>
                <a:cubicBezTo>
                  <a:pt x="194698" y="136525"/>
                  <a:pt x="208722" y="139716"/>
                  <a:pt x="208722" y="149087"/>
                </a:cubicBezTo>
                <a:cubicBezTo>
                  <a:pt x="208722" y="161032"/>
                  <a:pt x="197291" y="170457"/>
                  <a:pt x="188844" y="178904"/>
                </a:cubicBezTo>
                <a:cubicBezTo>
                  <a:pt x="169577" y="198171"/>
                  <a:pt x="153461" y="200637"/>
                  <a:pt x="129209" y="208721"/>
                </a:cubicBezTo>
                <a:cubicBezTo>
                  <a:pt x="81222" y="256711"/>
                  <a:pt x="142193" y="198336"/>
                  <a:pt x="79514" y="248478"/>
                </a:cubicBezTo>
                <a:cubicBezTo>
                  <a:pt x="72197" y="254332"/>
                  <a:pt x="66952" y="262502"/>
                  <a:pt x="59635" y="268356"/>
                </a:cubicBezTo>
                <a:cubicBezTo>
                  <a:pt x="50307" y="275818"/>
                  <a:pt x="40502" y="282892"/>
                  <a:pt x="29818" y="288234"/>
                </a:cubicBezTo>
                <a:cubicBezTo>
                  <a:pt x="20447" y="292919"/>
                  <a:pt x="0" y="298173"/>
                  <a:pt x="0" y="29817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5FE43BD-B186-4532-9E09-B746BF777572}"/>
              </a:ext>
            </a:extLst>
          </p:cNvPr>
          <p:cNvSpPr/>
          <p:nvPr/>
        </p:nvSpPr>
        <p:spPr>
          <a:xfrm>
            <a:off x="5919172" y="2258212"/>
            <a:ext cx="278715" cy="29817"/>
          </a:xfrm>
          <a:custGeom>
            <a:avLst/>
            <a:gdLst>
              <a:gd name="connsiteX0" fmla="*/ 0 w 278715"/>
              <a:gd name="connsiteY0" fmla="*/ 19878 h 29817"/>
              <a:gd name="connsiteX1" fmla="*/ 149087 w 278715"/>
              <a:gd name="connsiteY1" fmla="*/ 9939 h 29817"/>
              <a:gd name="connsiteX2" fmla="*/ 248479 w 278715"/>
              <a:gd name="connsiteY2" fmla="*/ 0 h 29817"/>
              <a:gd name="connsiteX3" fmla="*/ 278296 w 278715"/>
              <a:gd name="connsiteY3" fmla="*/ 29817 h 2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715" h="29817">
                <a:moveTo>
                  <a:pt x="0" y="19878"/>
                </a:moveTo>
                <a:lnTo>
                  <a:pt x="149087" y="9939"/>
                </a:lnTo>
                <a:cubicBezTo>
                  <a:pt x="182277" y="7284"/>
                  <a:pt x="215183" y="0"/>
                  <a:pt x="248479" y="0"/>
                </a:cubicBezTo>
                <a:cubicBezTo>
                  <a:pt x="284582" y="0"/>
                  <a:pt x="278296" y="7074"/>
                  <a:pt x="278296" y="2981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46AB53A-7D02-4431-8E2D-5C1B966DBAA4}"/>
              </a:ext>
            </a:extLst>
          </p:cNvPr>
          <p:cNvSpPr/>
          <p:nvPr/>
        </p:nvSpPr>
        <p:spPr>
          <a:xfrm>
            <a:off x="5928902" y="2362013"/>
            <a:ext cx="278715" cy="29817"/>
          </a:xfrm>
          <a:custGeom>
            <a:avLst/>
            <a:gdLst>
              <a:gd name="connsiteX0" fmla="*/ 0 w 278715"/>
              <a:gd name="connsiteY0" fmla="*/ 19878 h 29817"/>
              <a:gd name="connsiteX1" fmla="*/ 149087 w 278715"/>
              <a:gd name="connsiteY1" fmla="*/ 9939 h 29817"/>
              <a:gd name="connsiteX2" fmla="*/ 248479 w 278715"/>
              <a:gd name="connsiteY2" fmla="*/ 0 h 29817"/>
              <a:gd name="connsiteX3" fmla="*/ 278296 w 278715"/>
              <a:gd name="connsiteY3" fmla="*/ 29817 h 2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715" h="29817">
                <a:moveTo>
                  <a:pt x="0" y="19878"/>
                </a:moveTo>
                <a:lnTo>
                  <a:pt x="149087" y="9939"/>
                </a:lnTo>
                <a:cubicBezTo>
                  <a:pt x="182277" y="7284"/>
                  <a:pt x="215183" y="0"/>
                  <a:pt x="248479" y="0"/>
                </a:cubicBezTo>
                <a:cubicBezTo>
                  <a:pt x="284582" y="0"/>
                  <a:pt x="278296" y="7074"/>
                  <a:pt x="278296" y="2981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B823B1E-CC5C-4503-99BA-D11ACB8D6441}"/>
              </a:ext>
            </a:extLst>
          </p:cNvPr>
          <p:cNvSpPr/>
          <p:nvPr/>
        </p:nvSpPr>
        <p:spPr>
          <a:xfrm>
            <a:off x="5903784" y="2922104"/>
            <a:ext cx="228659" cy="288235"/>
          </a:xfrm>
          <a:custGeom>
            <a:avLst/>
            <a:gdLst>
              <a:gd name="connsiteX0" fmla="*/ 188903 w 228659"/>
              <a:gd name="connsiteY0" fmla="*/ 0 h 288235"/>
              <a:gd name="connsiteX1" fmla="*/ 79573 w 228659"/>
              <a:gd name="connsiteY1" fmla="*/ 79513 h 288235"/>
              <a:gd name="connsiteX2" fmla="*/ 29877 w 228659"/>
              <a:gd name="connsiteY2" fmla="*/ 99392 h 288235"/>
              <a:gd name="connsiteX3" fmla="*/ 9999 w 228659"/>
              <a:gd name="connsiteY3" fmla="*/ 129209 h 288235"/>
              <a:gd name="connsiteX4" fmla="*/ 19938 w 228659"/>
              <a:gd name="connsiteY4" fmla="*/ 178905 h 288235"/>
              <a:gd name="connsiteX5" fmla="*/ 79573 w 228659"/>
              <a:gd name="connsiteY5" fmla="*/ 188844 h 288235"/>
              <a:gd name="connsiteX6" fmla="*/ 149146 w 228659"/>
              <a:gd name="connsiteY6" fmla="*/ 218661 h 288235"/>
              <a:gd name="connsiteX7" fmla="*/ 169025 w 228659"/>
              <a:gd name="connsiteY7" fmla="*/ 248479 h 288235"/>
              <a:gd name="connsiteX8" fmla="*/ 228659 w 228659"/>
              <a:gd name="connsiteY8" fmla="*/ 278296 h 288235"/>
              <a:gd name="connsiteX9" fmla="*/ 228659 w 228659"/>
              <a:gd name="connsiteY9" fmla="*/ 288235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8659" h="288235">
                <a:moveTo>
                  <a:pt x="188903" y="0"/>
                </a:moveTo>
                <a:cubicBezTo>
                  <a:pt x="166302" y="18081"/>
                  <a:pt x="105336" y="69207"/>
                  <a:pt x="79573" y="79513"/>
                </a:cubicBezTo>
                <a:lnTo>
                  <a:pt x="29877" y="99392"/>
                </a:lnTo>
                <a:cubicBezTo>
                  <a:pt x="23251" y="109331"/>
                  <a:pt x="15341" y="118525"/>
                  <a:pt x="9999" y="129209"/>
                </a:cubicBezTo>
                <a:cubicBezTo>
                  <a:pt x="-308" y="149823"/>
                  <a:pt x="-9671" y="167801"/>
                  <a:pt x="19938" y="178905"/>
                </a:cubicBezTo>
                <a:cubicBezTo>
                  <a:pt x="38807" y="185981"/>
                  <a:pt x="59695" y="185531"/>
                  <a:pt x="79573" y="188844"/>
                </a:cubicBezTo>
                <a:cubicBezTo>
                  <a:pt x="100287" y="195749"/>
                  <a:pt x="132771" y="205015"/>
                  <a:pt x="149146" y="218661"/>
                </a:cubicBezTo>
                <a:cubicBezTo>
                  <a:pt x="158323" y="226308"/>
                  <a:pt x="159697" y="241017"/>
                  <a:pt x="169025" y="248479"/>
                </a:cubicBezTo>
                <a:cubicBezTo>
                  <a:pt x="249863" y="313150"/>
                  <a:pt x="144873" y="194510"/>
                  <a:pt x="228659" y="278296"/>
                </a:cubicBezTo>
                <a:lnTo>
                  <a:pt x="228659" y="288235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079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square and cube numbers into the Venn diagram.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7D41954-8827-4138-916F-79BCB9401DAD}"/>
              </a:ext>
            </a:extLst>
          </p:cNvPr>
          <p:cNvSpPr/>
          <p:nvPr/>
        </p:nvSpPr>
        <p:spPr>
          <a:xfrm>
            <a:off x="5465483" y="3196372"/>
            <a:ext cx="2700000" cy="27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03AF457-8592-41A7-A643-1DEFFE8356B8}"/>
              </a:ext>
            </a:extLst>
          </p:cNvPr>
          <p:cNvSpPr/>
          <p:nvPr/>
        </p:nvSpPr>
        <p:spPr>
          <a:xfrm>
            <a:off x="4005450" y="3188111"/>
            <a:ext cx="2700000" cy="27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4453D75-36FE-46C8-AC43-6ADE838982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291" y="3179166"/>
            <a:ext cx="4201419" cy="27347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4ABF5F5-18A2-4F65-B2C5-B6862D6F06F6}"/>
              </a:ext>
            </a:extLst>
          </p:cNvPr>
          <p:cNvSpPr txBox="1"/>
          <p:nvPr/>
        </p:nvSpPr>
        <p:spPr>
          <a:xfrm>
            <a:off x="4419833" y="3303952"/>
            <a:ext cx="142174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More </a:t>
            </a:r>
            <a:br>
              <a:rPr lang="en-GB" b="1" dirty="0">
                <a:latin typeface="Century Gothic" panose="020B0502020202020204" pitchFamily="34" charset="0"/>
              </a:rPr>
            </a:br>
            <a:r>
              <a:rPr lang="en-GB" b="1" dirty="0">
                <a:latin typeface="Century Gothic" panose="020B0502020202020204" pitchFamily="34" charset="0"/>
              </a:rPr>
              <a:t>than 100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A19CDA-FDA3-4B7B-A7FB-FCA579C2852D}"/>
              </a:ext>
            </a:extLst>
          </p:cNvPr>
          <p:cNvSpPr txBox="1"/>
          <p:nvPr/>
        </p:nvSpPr>
        <p:spPr>
          <a:xfrm>
            <a:off x="6474312" y="3303952"/>
            <a:ext cx="121942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Even Number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F8C417F-45FC-4BE0-8526-CD6697A8759A}"/>
              </a:ext>
            </a:extLst>
          </p:cNvPr>
          <p:cNvGraphicFramePr>
            <a:graphicFrameLocks noGrp="1"/>
          </p:cNvGraphicFramePr>
          <p:nvPr/>
        </p:nvGraphicFramePr>
        <p:xfrm>
          <a:off x="3909884" y="1462661"/>
          <a:ext cx="4372230" cy="1255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410">
                  <a:extLst>
                    <a:ext uri="{9D8B030D-6E8A-4147-A177-3AD203B41FA5}">
                      <a16:colId xmlns:a16="http://schemas.microsoft.com/office/drawing/2014/main" val="3081658613"/>
                    </a:ext>
                  </a:extLst>
                </a:gridCol>
                <a:gridCol w="1457410">
                  <a:extLst>
                    <a:ext uri="{9D8B030D-6E8A-4147-A177-3AD203B41FA5}">
                      <a16:colId xmlns:a16="http://schemas.microsoft.com/office/drawing/2014/main" val="3550734283"/>
                    </a:ext>
                  </a:extLst>
                </a:gridCol>
                <a:gridCol w="1457410">
                  <a:extLst>
                    <a:ext uri="{9D8B030D-6E8A-4147-A177-3AD203B41FA5}">
                      <a16:colId xmlns:a16="http://schemas.microsoft.com/office/drawing/2014/main" val="4154367272"/>
                    </a:ext>
                  </a:extLst>
                </a:gridCol>
              </a:tblGrid>
              <a:tr h="627685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12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2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3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2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657461"/>
                  </a:ext>
                </a:extLst>
              </a:tr>
              <a:tr h="62768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3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3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2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428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square and cube numbers into the Venn diagram.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F8C417F-45FC-4BE0-8526-CD6697A8759A}"/>
              </a:ext>
            </a:extLst>
          </p:cNvPr>
          <p:cNvGraphicFramePr>
            <a:graphicFrameLocks noGrp="1"/>
          </p:cNvGraphicFramePr>
          <p:nvPr/>
        </p:nvGraphicFramePr>
        <p:xfrm>
          <a:off x="3909884" y="1462661"/>
          <a:ext cx="4372230" cy="1255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410">
                  <a:extLst>
                    <a:ext uri="{9D8B030D-6E8A-4147-A177-3AD203B41FA5}">
                      <a16:colId xmlns:a16="http://schemas.microsoft.com/office/drawing/2014/main" val="3081658613"/>
                    </a:ext>
                  </a:extLst>
                </a:gridCol>
                <a:gridCol w="1457410">
                  <a:extLst>
                    <a:ext uri="{9D8B030D-6E8A-4147-A177-3AD203B41FA5}">
                      <a16:colId xmlns:a16="http://schemas.microsoft.com/office/drawing/2014/main" val="3550734283"/>
                    </a:ext>
                  </a:extLst>
                </a:gridCol>
                <a:gridCol w="1457410">
                  <a:extLst>
                    <a:ext uri="{9D8B030D-6E8A-4147-A177-3AD203B41FA5}">
                      <a16:colId xmlns:a16="http://schemas.microsoft.com/office/drawing/2014/main" val="4154367272"/>
                    </a:ext>
                  </a:extLst>
                </a:gridCol>
              </a:tblGrid>
              <a:tr h="627685"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12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2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3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2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657461"/>
                  </a:ext>
                </a:extLst>
              </a:tr>
              <a:tr h="62768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4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3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6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3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2</a:t>
                      </a:r>
                      <a:r>
                        <a:rPr lang="en-US" sz="2100" b="1" baseline="30000" dirty="0">
                          <a:solidFill>
                            <a:schemeClr val="tx1"/>
                          </a:solidFill>
                          <a:latin typeface="Century Gothic"/>
                        </a:rPr>
                        <a:t>2</a:t>
                      </a:r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161992" marR="161992" marT="80995" marB="80995" anchor="ctr">
                    <a:lnL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428558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5BD8E302-4976-4CE1-96F6-01B868EEBC7F}"/>
              </a:ext>
            </a:extLst>
          </p:cNvPr>
          <p:cNvSpPr/>
          <p:nvPr/>
        </p:nvSpPr>
        <p:spPr>
          <a:xfrm>
            <a:off x="5465483" y="3196372"/>
            <a:ext cx="2700000" cy="27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8997741-1D73-4C92-AD87-745EAF3AEEA6}"/>
              </a:ext>
            </a:extLst>
          </p:cNvPr>
          <p:cNvSpPr/>
          <p:nvPr/>
        </p:nvSpPr>
        <p:spPr>
          <a:xfrm>
            <a:off x="4005450" y="3188111"/>
            <a:ext cx="2700000" cy="27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EE6BEDA1-B7F6-4857-B272-1FF676D851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291" y="3179166"/>
            <a:ext cx="4201419" cy="273477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8062DBB4-B853-46E9-B2C2-93CA1110066F}"/>
              </a:ext>
            </a:extLst>
          </p:cNvPr>
          <p:cNvSpPr txBox="1"/>
          <p:nvPr/>
        </p:nvSpPr>
        <p:spPr>
          <a:xfrm>
            <a:off x="4419833" y="3303952"/>
            <a:ext cx="142174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More </a:t>
            </a:r>
            <a:br>
              <a:rPr lang="en-GB" b="1" dirty="0">
                <a:latin typeface="Century Gothic" panose="020B0502020202020204" pitchFamily="34" charset="0"/>
              </a:rPr>
            </a:br>
            <a:r>
              <a:rPr lang="en-GB" b="1" dirty="0">
                <a:latin typeface="Century Gothic" panose="020B0502020202020204" pitchFamily="34" charset="0"/>
              </a:rPr>
              <a:t>than 100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FB8CDD-C758-462F-9AE2-3358ECAAC1BD}"/>
              </a:ext>
            </a:extLst>
          </p:cNvPr>
          <p:cNvSpPr txBox="1"/>
          <p:nvPr/>
        </p:nvSpPr>
        <p:spPr>
          <a:xfrm>
            <a:off x="6474312" y="3303952"/>
            <a:ext cx="1219425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Even Number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95CA7C-8149-43DD-988E-8142AECF2F17}"/>
              </a:ext>
            </a:extLst>
          </p:cNvPr>
          <p:cNvSpPr/>
          <p:nvPr/>
        </p:nvSpPr>
        <p:spPr>
          <a:xfrm>
            <a:off x="5808136" y="3951536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12</a:t>
            </a:r>
            <a:r>
              <a:rPr lang="en-US" b="1" baseline="30000" dirty="0">
                <a:solidFill>
                  <a:srgbClr val="FF0000"/>
                </a:solidFill>
                <a:latin typeface="Century Gothic"/>
              </a:rPr>
              <a:t>2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B75A2A-2856-4D18-9604-8A2D3E41D3C5}"/>
              </a:ext>
            </a:extLst>
          </p:cNvPr>
          <p:cNvSpPr/>
          <p:nvPr/>
        </p:nvSpPr>
        <p:spPr>
          <a:xfrm>
            <a:off x="4422224" y="4219084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14350">
              <a:defRPr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5</a:t>
            </a:r>
            <a:r>
              <a:rPr lang="en-US" b="1" baseline="30000" dirty="0">
                <a:solidFill>
                  <a:srgbClr val="FF0000"/>
                </a:solidFill>
                <a:latin typeface="Century Gothic"/>
              </a:rPr>
              <a:t>3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F44115-C172-4C19-B290-AB086F431F1C}"/>
              </a:ext>
            </a:extLst>
          </p:cNvPr>
          <p:cNvSpPr/>
          <p:nvPr/>
        </p:nvSpPr>
        <p:spPr>
          <a:xfrm>
            <a:off x="7524425" y="4177309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14350">
              <a:defRPr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6</a:t>
            </a:r>
            <a:r>
              <a:rPr lang="en-US" b="1" baseline="30000" dirty="0">
                <a:solidFill>
                  <a:srgbClr val="FF0000"/>
                </a:solidFill>
                <a:latin typeface="Century Gothic"/>
              </a:rPr>
              <a:t>2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B397DF-EBAF-48F3-85BC-D9BD6B1263DA}"/>
              </a:ext>
            </a:extLst>
          </p:cNvPr>
          <p:cNvSpPr/>
          <p:nvPr/>
        </p:nvSpPr>
        <p:spPr>
          <a:xfrm>
            <a:off x="6629447" y="5275258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14350">
              <a:defRPr/>
            </a:pPr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4</a:t>
            </a:r>
            <a:r>
              <a:rPr lang="en-US" b="1" baseline="30000" dirty="0">
                <a:solidFill>
                  <a:srgbClr val="FF0000"/>
                </a:solidFill>
                <a:latin typeface="Century Gothic"/>
              </a:rPr>
              <a:t>3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534F2-B296-4662-804D-BA3B667F0FAE}"/>
              </a:ext>
            </a:extLst>
          </p:cNvPr>
          <p:cNvSpPr/>
          <p:nvPr/>
        </p:nvSpPr>
        <p:spPr>
          <a:xfrm>
            <a:off x="5897854" y="4723010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6</a:t>
            </a:r>
            <a:r>
              <a:rPr lang="en-US" b="1" baseline="30000" dirty="0">
                <a:solidFill>
                  <a:srgbClr val="FF0000"/>
                </a:solidFill>
                <a:latin typeface="Century Gothic"/>
              </a:rPr>
              <a:t>3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446D29-ACFC-47FD-BC1A-7D7C5F539FBE}"/>
              </a:ext>
            </a:extLst>
          </p:cNvPr>
          <p:cNvSpPr/>
          <p:nvPr/>
        </p:nvSpPr>
        <p:spPr>
          <a:xfrm>
            <a:off x="7086414" y="4722260"/>
            <a:ext cx="401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Century Gothic"/>
              </a:rPr>
              <a:t>2</a:t>
            </a:r>
            <a:endParaRPr lang="en-GB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03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square and cube numbers to the correct cards.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 Convince me.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79DAA69-BB6F-4861-84EA-094D04EC5ED3}"/>
              </a:ext>
            </a:extLst>
          </p:cNvPr>
          <p:cNvGrpSpPr/>
          <p:nvPr/>
        </p:nvGrpSpPr>
        <p:grpSpPr>
          <a:xfrm>
            <a:off x="4156496" y="1509737"/>
            <a:ext cx="3879009" cy="2973054"/>
            <a:chOff x="3907717" y="3890252"/>
            <a:chExt cx="2408559" cy="1846032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60C5DA17-5654-4CCC-BBD2-C97B40007591}"/>
                </a:ext>
              </a:extLst>
            </p:cNvPr>
            <p:cNvSpPr/>
            <p:nvPr/>
          </p:nvSpPr>
          <p:spPr>
            <a:xfrm>
              <a:off x="4863362" y="3890252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7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8B9DC72-C48D-447E-8E08-3C45D500185A}"/>
                </a:ext>
              </a:extLst>
            </p:cNvPr>
            <p:cNvSpPr/>
            <p:nvPr/>
          </p:nvSpPr>
          <p:spPr>
            <a:xfrm>
              <a:off x="4863362" y="5255212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6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17375D7-6A3E-4143-88E8-CD8D814575CB}"/>
                </a:ext>
              </a:extLst>
            </p:cNvPr>
            <p:cNvSpPr/>
            <p:nvPr/>
          </p:nvSpPr>
          <p:spPr>
            <a:xfrm>
              <a:off x="4863362" y="4560906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11²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6371030-3EBA-454D-B817-7DEA4F7850A8}"/>
                </a:ext>
              </a:extLst>
            </p:cNvPr>
            <p:cNvSpPr/>
            <p:nvPr/>
          </p:nvSpPr>
          <p:spPr>
            <a:xfrm>
              <a:off x="3907717" y="4217596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512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21B1A7FC-ECD8-4172-BC73-5D30214D6DC0}"/>
                </a:ext>
              </a:extLst>
            </p:cNvPr>
            <p:cNvSpPr/>
            <p:nvPr/>
          </p:nvSpPr>
          <p:spPr>
            <a:xfrm>
              <a:off x="5814026" y="4216371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343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7C1AE87F-C368-4F80-BCDF-3FB3B38EB961}"/>
                </a:ext>
              </a:extLst>
            </p:cNvPr>
            <p:cNvSpPr/>
            <p:nvPr/>
          </p:nvSpPr>
          <p:spPr>
            <a:xfrm>
              <a:off x="3907717" y="4916768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216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5C28A058-535F-4E3C-9095-57821AA3EB8F}"/>
                </a:ext>
              </a:extLst>
            </p:cNvPr>
            <p:cNvSpPr/>
            <p:nvPr/>
          </p:nvSpPr>
          <p:spPr>
            <a:xfrm>
              <a:off x="5807979" y="491988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square and cube numbers to the correct cards.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 Convince me.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512 is the odd one out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37CD03-AF57-4ABE-B374-69BE068BF3A8}"/>
              </a:ext>
            </a:extLst>
          </p:cNvPr>
          <p:cNvGrpSpPr/>
          <p:nvPr/>
        </p:nvGrpSpPr>
        <p:grpSpPr>
          <a:xfrm>
            <a:off x="4156496" y="1509737"/>
            <a:ext cx="3879009" cy="2973054"/>
            <a:chOff x="3907717" y="3890252"/>
            <a:chExt cx="2408559" cy="1846032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264937F-EF87-4676-940C-6A6C0085FC66}"/>
                </a:ext>
              </a:extLst>
            </p:cNvPr>
            <p:cNvSpPr/>
            <p:nvPr/>
          </p:nvSpPr>
          <p:spPr>
            <a:xfrm>
              <a:off x="4863362" y="3890252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7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A648835A-272D-4EA7-B58D-C1AF211BF0C8}"/>
                </a:ext>
              </a:extLst>
            </p:cNvPr>
            <p:cNvSpPr/>
            <p:nvPr/>
          </p:nvSpPr>
          <p:spPr>
            <a:xfrm>
              <a:off x="4863362" y="5255212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6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EC77869-F21D-4D6C-BCBD-4F50F82FEE1F}"/>
                </a:ext>
              </a:extLst>
            </p:cNvPr>
            <p:cNvSpPr/>
            <p:nvPr/>
          </p:nvSpPr>
          <p:spPr>
            <a:xfrm>
              <a:off x="4863362" y="4560906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11²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9F77D9F9-AD6A-4CCB-89D7-67C6A472B924}"/>
                </a:ext>
              </a:extLst>
            </p:cNvPr>
            <p:cNvSpPr/>
            <p:nvPr/>
          </p:nvSpPr>
          <p:spPr>
            <a:xfrm>
              <a:off x="3907717" y="4217596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512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46E11F1-A4C4-4A12-9420-7BC55EC457CA}"/>
                </a:ext>
              </a:extLst>
            </p:cNvPr>
            <p:cNvSpPr/>
            <p:nvPr/>
          </p:nvSpPr>
          <p:spPr>
            <a:xfrm>
              <a:off x="5814026" y="4216371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343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ABCBEED-384A-4C67-9C0B-3E3396F085DA}"/>
                </a:ext>
              </a:extLst>
            </p:cNvPr>
            <p:cNvSpPr/>
            <p:nvPr/>
          </p:nvSpPr>
          <p:spPr>
            <a:xfrm>
              <a:off x="3907717" y="4916768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216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AFE6792-DD8E-40A1-B0B0-CFCE0A682360}"/>
                </a:ext>
              </a:extLst>
            </p:cNvPr>
            <p:cNvSpPr/>
            <p:nvPr/>
          </p:nvSpPr>
          <p:spPr>
            <a:xfrm>
              <a:off x="5807979" y="491988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121</a:t>
              </a: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74EC983-701C-4FB2-AA33-C76A90087599}"/>
              </a:ext>
            </a:extLst>
          </p:cNvPr>
          <p:cNvCxnSpPr>
            <a:stCxn id="6" idx="3"/>
            <a:endCxn id="12" idx="1"/>
          </p:cNvCxnSpPr>
          <p:nvPr/>
        </p:nvCxnSpPr>
        <p:spPr>
          <a:xfrm>
            <a:off x="6504451" y="1897123"/>
            <a:ext cx="722175" cy="5252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A70903B-480A-45DA-AA0B-8ED9718A24A0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>
            <a:off x="6504450" y="2977218"/>
            <a:ext cx="712436" cy="5781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91BFCF-D463-4599-A971-3C4013BECD5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955635" y="3542699"/>
            <a:ext cx="739936" cy="5527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02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square and cube numbers to the correct cards.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 Convince me.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512 is the odd one out because it does not have a matching square or cube card.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37CD03-AF57-4ABE-B374-69BE068BF3A8}"/>
              </a:ext>
            </a:extLst>
          </p:cNvPr>
          <p:cNvGrpSpPr/>
          <p:nvPr/>
        </p:nvGrpSpPr>
        <p:grpSpPr>
          <a:xfrm>
            <a:off x="4156496" y="1509737"/>
            <a:ext cx="3879009" cy="2973054"/>
            <a:chOff x="3907717" y="3890252"/>
            <a:chExt cx="2408559" cy="1846032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264937F-EF87-4676-940C-6A6C0085FC66}"/>
                </a:ext>
              </a:extLst>
            </p:cNvPr>
            <p:cNvSpPr/>
            <p:nvPr/>
          </p:nvSpPr>
          <p:spPr>
            <a:xfrm>
              <a:off x="4863362" y="3890252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7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A648835A-272D-4EA7-B58D-C1AF211BF0C8}"/>
                </a:ext>
              </a:extLst>
            </p:cNvPr>
            <p:cNvSpPr/>
            <p:nvPr/>
          </p:nvSpPr>
          <p:spPr>
            <a:xfrm>
              <a:off x="4863362" y="5255212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6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EC77869-F21D-4D6C-BCBD-4F50F82FEE1F}"/>
                </a:ext>
              </a:extLst>
            </p:cNvPr>
            <p:cNvSpPr/>
            <p:nvPr/>
          </p:nvSpPr>
          <p:spPr>
            <a:xfrm>
              <a:off x="4863362" y="4560906"/>
              <a:ext cx="502250" cy="4810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11²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9F77D9F9-AD6A-4CCB-89D7-67C6A472B924}"/>
                </a:ext>
              </a:extLst>
            </p:cNvPr>
            <p:cNvSpPr/>
            <p:nvPr/>
          </p:nvSpPr>
          <p:spPr>
            <a:xfrm>
              <a:off x="3907717" y="4217596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512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46E11F1-A4C4-4A12-9420-7BC55EC457CA}"/>
                </a:ext>
              </a:extLst>
            </p:cNvPr>
            <p:cNvSpPr/>
            <p:nvPr/>
          </p:nvSpPr>
          <p:spPr>
            <a:xfrm>
              <a:off x="5814026" y="4216371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343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ABCBEED-384A-4C67-9C0B-3E3396F085DA}"/>
                </a:ext>
              </a:extLst>
            </p:cNvPr>
            <p:cNvSpPr/>
            <p:nvPr/>
          </p:nvSpPr>
          <p:spPr>
            <a:xfrm>
              <a:off x="3907717" y="4916768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216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8AFE6792-DD8E-40A1-B0B0-CFCE0A682360}"/>
                </a:ext>
              </a:extLst>
            </p:cNvPr>
            <p:cNvSpPr/>
            <p:nvPr/>
          </p:nvSpPr>
          <p:spPr>
            <a:xfrm>
              <a:off x="5807979" y="491988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121</a:t>
              </a:r>
            </a:p>
          </p:txBody>
        </p:sp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74EC983-701C-4FB2-AA33-C76A90087599}"/>
              </a:ext>
            </a:extLst>
          </p:cNvPr>
          <p:cNvCxnSpPr>
            <a:stCxn id="6" idx="3"/>
            <a:endCxn id="12" idx="1"/>
          </p:cNvCxnSpPr>
          <p:nvPr/>
        </p:nvCxnSpPr>
        <p:spPr>
          <a:xfrm>
            <a:off x="6504451" y="1897123"/>
            <a:ext cx="722175" cy="5252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A70903B-480A-45DA-AA0B-8ED9718A24A0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>
            <a:off x="6504450" y="2977218"/>
            <a:ext cx="712436" cy="5781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91BFCF-D463-4599-A971-3C4013BECD5A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955635" y="3542699"/>
            <a:ext cx="739936" cy="5527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741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cards to complete the statements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3 possibilities. 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5055BE7-2C7F-42BA-87F8-531AC43EE17A}"/>
              </a:ext>
            </a:extLst>
          </p:cNvPr>
          <p:cNvGrpSpPr/>
          <p:nvPr/>
        </p:nvGrpSpPr>
        <p:grpSpPr>
          <a:xfrm>
            <a:off x="3725947" y="2173501"/>
            <a:ext cx="4740107" cy="3523299"/>
            <a:chOff x="3103267" y="2789345"/>
            <a:chExt cx="2943234" cy="2187691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91C666BF-A8F1-4725-926C-F74EF5E80F14}"/>
                </a:ext>
              </a:extLst>
            </p:cNvPr>
            <p:cNvSpPr/>
            <p:nvPr/>
          </p:nvSpPr>
          <p:spPr>
            <a:xfrm>
              <a:off x="3103267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8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2745A251-AF6F-4FBC-BE52-17DA61445690}"/>
                </a:ext>
              </a:extLst>
            </p:cNvPr>
            <p:cNvSpPr/>
            <p:nvPr/>
          </p:nvSpPr>
          <p:spPr>
            <a:xfrm>
              <a:off x="5544251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C526217B-BED6-4D03-82D0-5787B22F1011}"/>
                </a:ext>
              </a:extLst>
            </p:cNvPr>
            <p:cNvSpPr/>
            <p:nvPr/>
          </p:nvSpPr>
          <p:spPr>
            <a:xfrm>
              <a:off x="3713513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300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3AE9C007-6559-4102-8D3B-034F69E4AC08}"/>
                </a:ext>
              </a:extLst>
            </p:cNvPr>
            <p:cNvSpPr/>
            <p:nvPr/>
          </p:nvSpPr>
          <p:spPr>
            <a:xfrm>
              <a:off x="4323759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10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43B1356C-E2DA-446F-A15C-C07008485BB6}"/>
                </a:ext>
              </a:extLst>
            </p:cNvPr>
            <p:cNvSpPr/>
            <p:nvPr/>
          </p:nvSpPr>
          <p:spPr>
            <a:xfrm>
              <a:off x="4934005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9²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CDC0A29-597C-4EB1-AE74-4FB79EA7ECB7}"/>
                </a:ext>
              </a:extLst>
            </p:cNvPr>
            <p:cNvSpPr/>
            <p:nvPr/>
          </p:nvSpPr>
          <p:spPr>
            <a:xfrm>
              <a:off x="3535369" y="3736781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6CF82CC5-E09A-49BD-BBA0-55762FFB52CD}"/>
                </a:ext>
              </a:extLst>
            </p:cNvPr>
            <p:cNvSpPr/>
            <p:nvPr/>
          </p:nvSpPr>
          <p:spPr>
            <a:xfrm>
              <a:off x="4268502" y="3736781"/>
              <a:ext cx="502250" cy="481072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32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&gt;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B56488BA-CD54-439D-9060-FAF50501EA50}"/>
                </a:ext>
              </a:extLst>
            </p:cNvPr>
            <p:cNvSpPr/>
            <p:nvPr/>
          </p:nvSpPr>
          <p:spPr>
            <a:xfrm>
              <a:off x="5001635" y="3736776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C66A738F-F774-46E3-916B-90553FE56AE5}"/>
                </a:ext>
              </a:extLst>
            </p:cNvPr>
            <p:cNvSpPr/>
            <p:nvPr/>
          </p:nvSpPr>
          <p:spPr>
            <a:xfrm>
              <a:off x="4268502" y="4495964"/>
              <a:ext cx="502250" cy="481072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32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&lt;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EFA04F0-D2A4-498F-A3E3-2120D1BBF2A7}"/>
                </a:ext>
              </a:extLst>
            </p:cNvPr>
            <p:cNvSpPr/>
            <p:nvPr/>
          </p:nvSpPr>
          <p:spPr>
            <a:xfrm>
              <a:off x="3535369" y="449596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5FAFAC67-3D14-4AE4-9EB1-64DD4B5B543F}"/>
                </a:ext>
              </a:extLst>
            </p:cNvPr>
            <p:cNvSpPr/>
            <p:nvPr/>
          </p:nvSpPr>
          <p:spPr>
            <a:xfrm>
              <a:off x="4999415" y="449596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441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time tables to complete the calculations below.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DD43FB6-9F3D-471E-B247-0F567C910611}"/>
              </a:ext>
            </a:extLst>
          </p:cNvPr>
          <p:cNvGraphicFramePr>
            <a:graphicFrameLocks noGrp="1"/>
          </p:cNvGraphicFramePr>
          <p:nvPr/>
        </p:nvGraphicFramePr>
        <p:xfrm>
          <a:off x="2629124" y="1657664"/>
          <a:ext cx="5960085" cy="406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6695">
                  <a:extLst>
                    <a:ext uri="{9D8B030D-6E8A-4147-A177-3AD203B41FA5}">
                      <a16:colId xmlns:a16="http://schemas.microsoft.com/office/drawing/2014/main" val="5995623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2601811"/>
                    </a:ext>
                  </a:extLst>
                </a:gridCol>
                <a:gridCol w="1506695">
                  <a:extLst>
                    <a:ext uri="{9D8B030D-6E8A-4147-A177-3AD203B41FA5}">
                      <a16:colId xmlns:a16="http://schemas.microsoft.com/office/drawing/2014/main" val="3013497464"/>
                    </a:ext>
                  </a:extLst>
                </a:gridCol>
                <a:gridCol w="1506695">
                  <a:extLst>
                    <a:ext uri="{9D8B030D-6E8A-4147-A177-3AD203B41FA5}">
                      <a16:colId xmlns:a16="http://schemas.microsoft.com/office/drawing/2014/main" val="2460334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7375378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 x 6 =    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 x 5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4670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0565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 x 8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 x 7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1099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17071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 x 4 = 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 x 10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3364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887698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 x 12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 x 3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8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cards to complete the statements below.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3 possibilities.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76CA44F-BEB1-4450-8BEB-2E08ECDB6BAB}"/>
              </a:ext>
            </a:extLst>
          </p:cNvPr>
          <p:cNvGrpSpPr/>
          <p:nvPr/>
        </p:nvGrpSpPr>
        <p:grpSpPr>
          <a:xfrm>
            <a:off x="3725947" y="2173501"/>
            <a:ext cx="4740107" cy="3523299"/>
            <a:chOff x="3103267" y="2789345"/>
            <a:chExt cx="2943234" cy="2187691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CDF22CB5-4D15-45DE-BE44-8747937A2681}"/>
                </a:ext>
              </a:extLst>
            </p:cNvPr>
            <p:cNvSpPr/>
            <p:nvPr/>
          </p:nvSpPr>
          <p:spPr>
            <a:xfrm>
              <a:off x="3103267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8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2D567634-FD87-4D94-9715-D8E85B7F8C82}"/>
                </a:ext>
              </a:extLst>
            </p:cNvPr>
            <p:cNvSpPr/>
            <p:nvPr/>
          </p:nvSpPr>
          <p:spPr>
            <a:xfrm>
              <a:off x="5544251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C3B9B24-4F2A-4D95-AA06-0E72DBBCC3D8}"/>
                </a:ext>
              </a:extLst>
            </p:cNvPr>
            <p:cNvSpPr/>
            <p:nvPr/>
          </p:nvSpPr>
          <p:spPr>
            <a:xfrm>
              <a:off x="3713513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300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76AF5DA-22BC-4401-A11E-47E16D9729A3}"/>
                </a:ext>
              </a:extLst>
            </p:cNvPr>
            <p:cNvSpPr/>
            <p:nvPr/>
          </p:nvSpPr>
          <p:spPr>
            <a:xfrm>
              <a:off x="4323759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10</a:t>
              </a:r>
              <a:r>
                <a:rPr lang="en-US" sz="2000" b="1" baseline="30000" dirty="0">
                  <a:solidFill>
                    <a:schemeClr val="tx1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prstClr val="black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D81D60E-3701-437D-867F-A49441288804}"/>
                </a:ext>
              </a:extLst>
            </p:cNvPr>
            <p:cNvSpPr/>
            <p:nvPr/>
          </p:nvSpPr>
          <p:spPr>
            <a:xfrm>
              <a:off x="4934005" y="2789345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lvl="0" algn="ctr">
                <a:defRPr/>
              </a:pPr>
              <a:r>
                <a:rPr lang="en-GB" sz="20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9²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A42EADAA-F1F3-44DD-9334-220164C5C4AE}"/>
                </a:ext>
              </a:extLst>
            </p:cNvPr>
            <p:cNvSpPr/>
            <p:nvPr/>
          </p:nvSpPr>
          <p:spPr>
            <a:xfrm>
              <a:off x="3535369" y="3736781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10</a:t>
              </a:r>
              <a:r>
                <a:rPr lang="en-US" sz="2000" b="1" baseline="30000" dirty="0">
                  <a:solidFill>
                    <a:srgbClr val="FF0000"/>
                  </a:solidFill>
                  <a:latin typeface="Century Gothic"/>
                </a:rPr>
                <a:t>3</a:t>
              </a:r>
              <a:endParaRPr lang="en-GB" sz="20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6CAB870-21E1-4AED-92E2-6717D25D9E5C}"/>
                </a:ext>
              </a:extLst>
            </p:cNvPr>
            <p:cNvSpPr/>
            <p:nvPr/>
          </p:nvSpPr>
          <p:spPr>
            <a:xfrm>
              <a:off x="4268502" y="3736781"/>
              <a:ext cx="502250" cy="481072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32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&gt;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97FB12F3-F62A-4D75-9493-94D345D06302}"/>
                </a:ext>
              </a:extLst>
            </p:cNvPr>
            <p:cNvSpPr/>
            <p:nvPr/>
          </p:nvSpPr>
          <p:spPr>
            <a:xfrm>
              <a:off x="5001635" y="3736776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300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75E3CAF1-7E5B-4669-A715-FD271E425324}"/>
                </a:ext>
              </a:extLst>
            </p:cNvPr>
            <p:cNvSpPr/>
            <p:nvPr/>
          </p:nvSpPr>
          <p:spPr>
            <a:xfrm>
              <a:off x="4268502" y="4495964"/>
              <a:ext cx="502250" cy="481072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3200" b="1" dirty="0">
                  <a:solidFill>
                    <a:prstClr val="black"/>
                  </a:solidFill>
                  <a:latin typeface="Century Gothic" panose="020B0502020202020204" pitchFamily="34" charset="0"/>
                </a:rPr>
                <a:t>&lt;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ACF44B14-9171-4608-92FC-E90F75705A97}"/>
                </a:ext>
              </a:extLst>
            </p:cNvPr>
            <p:cNvSpPr/>
            <p:nvPr/>
          </p:nvSpPr>
          <p:spPr>
            <a:xfrm>
              <a:off x="3535369" y="449596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9²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55D04596-69FB-4AB0-8B59-38105A8DCA8B}"/>
                </a:ext>
              </a:extLst>
            </p:cNvPr>
            <p:cNvSpPr/>
            <p:nvPr/>
          </p:nvSpPr>
          <p:spPr>
            <a:xfrm>
              <a:off x="4999415" y="4495964"/>
              <a:ext cx="502250" cy="481072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defRPr/>
              </a:pPr>
              <a:r>
                <a:rPr lang="en-GB" sz="20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100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8940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AC7F9-E9DC-42BB-A25F-0FBCDC91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Extension- Greater Depth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65EAE-06E9-4730-A1FF-137EF1049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87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F08E-DC33-4F96-95FD-5F58D3E7A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8E98C-7395-4D27-9131-454C48BEE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590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Square roots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0767"/>
            <a:ext cx="10515600" cy="4836196"/>
          </a:xfrm>
        </p:spPr>
        <p:txBody>
          <a:bodyPr>
            <a:normAutofit/>
          </a:bodyPr>
          <a:lstStyle/>
          <a:p>
            <a:r>
              <a:rPr lang="en-GB" dirty="0"/>
              <a:t>A square root is the opposite of a square number.</a:t>
            </a:r>
          </a:p>
          <a:p>
            <a:r>
              <a:rPr lang="en-GB" b="1" dirty="0"/>
              <a:t>You are basically doing the </a:t>
            </a:r>
            <a:r>
              <a:rPr lang="en-GB" b="1" u="sng" dirty="0"/>
              <a:t>inverse</a:t>
            </a:r>
            <a:r>
              <a:rPr lang="en-GB" b="1" dirty="0"/>
              <a:t> of squaring!</a:t>
            </a:r>
          </a:p>
          <a:p>
            <a:r>
              <a:rPr lang="en-GB" dirty="0"/>
              <a:t>It is a number which, when multiplied by itself, produces the given number</a:t>
            </a:r>
          </a:p>
          <a:p>
            <a:endParaRPr lang="en-GB" b="1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E.g</a:t>
            </a:r>
            <a:r>
              <a:rPr lang="en-GB" dirty="0"/>
              <a:t>                                 √16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1864" y="493245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9776" y="5517233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√49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1864" y="550852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 7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3ED5714-0C6E-4AF5-9D32-0D0677593A00}"/>
              </a:ext>
            </a:extLst>
          </p:cNvPr>
          <p:cNvCxnSpPr/>
          <p:nvPr/>
        </p:nvCxnSpPr>
        <p:spPr>
          <a:xfrm>
            <a:off x="5384800" y="4047067"/>
            <a:ext cx="237067" cy="2878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4BF83C-8237-4605-8D1E-A109DBABD276}"/>
              </a:ext>
            </a:extLst>
          </p:cNvPr>
          <p:cNvCxnSpPr/>
          <p:nvPr/>
        </p:nvCxnSpPr>
        <p:spPr>
          <a:xfrm flipV="1">
            <a:off x="5621867" y="3691467"/>
            <a:ext cx="118533" cy="6434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816848C-B193-4985-AEF2-0182F6B98FBB}"/>
              </a:ext>
            </a:extLst>
          </p:cNvPr>
          <p:cNvCxnSpPr/>
          <p:nvPr/>
        </p:nvCxnSpPr>
        <p:spPr>
          <a:xfrm>
            <a:off x="5740400" y="3691467"/>
            <a:ext cx="7789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22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82AC0-6750-4F16-A0CF-73559F85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square root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809E2D2-51AD-47FF-9E65-A0BF3AA429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5534" y="1901031"/>
            <a:ext cx="6938962" cy="4265594"/>
          </a:xfrm>
        </p:spPr>
      </p:pic>
    </p:spTree>
    <p:extLst>
      <p:ext uri="{BB962C8B-B14F-4D97-AF65-F5344CB8AC3E}">
        <p14:creationId xmlns:p14="http://schemas.microsoft.com/office/powerpoint/2010/main" val="740305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Cube roots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cube root is the opposite of a cube number</a:t>
            </a:r>
          </a:p>
          <a:p>
            <a:endParaRPr lang="en-GB" dirty="0"/>
          </a:p>
          <a:p>
            <a:r>
              <a:rPr lang="en-GB" dirty="0"/>
              <a:t>It is a number which, when multiplied by itself three times, produces the given number</a:t>
            </a:r>
          </a:p>
          <a:p>
            <a:endParaRPr lang="en-GB" dirty="0"/>
          </a:p>
          <a:p>
            <a:r>
              <a:rPr lang="en-GB" dirty="0"/>
              <a:t>Example:  √125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87888" y="444204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79776" y="5517233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√729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9896" y="550852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0996" y="407271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79776" y="55079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4034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4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B473-160B-4E23-BE09-208D39D5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Cube root examples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C5579A7-DFDD-44DC-AE7A-228B1AB9B3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2291" y="2421467"/>
            <a:ext cx="8729218" cy="2309019"/>
          </a:xfrm>
        </p:spPr>
      </p:pic>
    </p:spTree>
    <p:extLst>
      <p:ext uri="{BB962C8B-B14F-4D97-AF65-F5344CB8AC3E}">
        <p14:creationId xmlns:p14="http://schemas.microsoft.com/office/powerpoint/2010/main" val="99991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40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time tables to complete the calculations below.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1551815" y="6688628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DD43FB6-9F3D-471E-B247-0F567C910611}"/>
              </a:ext>
            </a:extLst>
          </p:cNvPr>
          <p:cNvGraphicFramePr>
            <a:graphicFrameLocks noGrp="1"/>
          </p:cNvGraphicFramePr>
          <p:nvPr/>
        </p:nvGraphicFramePr>
        <p:xfrm>
          <a:off x="2629124" y="1657664"/>
          <a:ext cx="5960085" cy="406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6695">
                  <a:extLst>
                    <a:ext uri="{9D8B030D-6E8A-4147-A177-3AD203B41FA5}">
                      <a16:colId xmlns:a16="http://schemas.microsoft.com/office/drawing/2014/main" val="5995623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2601811"/>
                    </a:ext>
                  </a:extLst>
                </a:gridCol>
                <a:gridCol w="1506695">
                  <a:extLst>
                    <a:ext uri="{9D8B030D-6E8A-4147-A177-3AD203B41FA5}">
                      <a16:colId xmlns:a16="http://schemas.microsoft.com/office/drawing/2014/main" val="3013497464"/>
                    </a:ext>
                  </a:extLst>
                </a:gridCol>
                <a:gridCol w="1506695">
                  <a:extLst>
                    <a:ext uri="{9D8B030D-6E8A-4147-A177-3AD203B41FA5}">
                      <a16:colId xmlns:a16="http://schemas.microsoft.com/office/drawing/2014/main" val="24603345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7375378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 x 6 =    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 x 5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46703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905652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9 x 8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8 x 7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1099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17071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5 x 4 = 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 x 10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3364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887698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11 x 12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132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 x 3 =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688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7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547" y="193183"/>
            <a:ext cx="11822806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Vocabulary</a:t>
            </a:r>
          </a:p>
          <a:p>
            <a:pPr algn="ctr"/>
            <a:endParaRPr lang="en-US" sz="28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 – A number that indicates how many times to multiply by</a:t>
            </a:r>
          </a:p>
          <a:p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Squared Number – A number that is the result of multiplying a number by itself 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e.g. 7 x 7 = 49 so 49 is a squared number</a:t>
            </a:r>
          </a:p>
          <a:p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r>
              <a: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Cubed Number – A number that is multiplied by itself three times</a:t>
            </a:r>
          </a:p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e.g. 5 x 5 x 5 = 125 so 125 is a cubed number</a:t>
            </a:r>
          </a:p>
        </p:txBody>
      </p:sp>
    </p:spTree>
    <p:extLst>
      <p:ext uri="{BB962C8B-B14F-4D97-AF65-F5344CB8AC3E}">
        <p14:creationId xmlns:p14="http://schemas.microsoft.com/office/powerpoint/2010/main" val="247765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418232" y="263706"/>
            <a:ext cx="14939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585656" y="5280337"/>
            <a:ext cx="4224272" cy="135516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is a squared number called a square number?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4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stCxn id="17" idx="1"/>
          </p:cNvCxnSpPr>
          <p:nvPr/>
        </p:nvCxnSpPr>
        <p:spPr>
          <a:xfrm flipH="1">
            <a:off x="6329780" y="679205"/>
            <a:ext cx="1088452" cy="4154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0304" y="2248865"/>
            <a:ext cx="118872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The indices above represents 5 squared.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As a number sentence this is 5 x 5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x 5 = 25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9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418232" y="263706"/>
            <a:ext cx="14939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7585656" y="5280337"/>
            <a:ext cx="4224272" cy="135516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is a cubed number called a cube number?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stCxn id="17" idx="1"/>
          </p:cNvCxnSpPr>
          <p:nvPr/>
        </p:nvCxnSpPr>
        <p:spPr>
          <a:xfrm flipH="1">
            <a:off x="6329780" y="679205"/>
            <a:ext cx="1088452" cy="4154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0304" y="2248865"/>
            <a:ext cx="118872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The indices above represents 4 cubed.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As a number sentence this is 4 x 4 x 4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 x 4 = 16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16 x 4 = 64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344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418232" y="263706"/>
            <a:ext cx="14939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4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stCxn id="17" idx="1"/>
          </p:cNvCxnSpPr>
          <p:nvPr/>
        </p:nvCxnSpPr>
        <p:spPr>
          <a:xfrm flipH="1">
            <a:off x="6329780" y="679205"/>
            <a:ext cx="1088452" cy="4154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0304" y="2248865"/>
            <a:ext cx="118872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The indices above represents 5 squared.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As a number sentence this is 5 x 5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5 x 5 = 25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9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93184" y="464830"/>
            <a:ext cx="118356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Practice: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Speech Bubble: Rectangle with Corners Rounded 15"/>
          <p:cNvSpPr/>
          <p:nvPr/>
        </p:nvSpPr>
        <p:spPr>
          <a:xfrm>
            <a:off x="399245" y="5293217"/>
            <a:ext cx="3747752" cy="1155535"/>
          </a:xfrm>
          <a:prstGeom prst="wedgeRoundRectCallout">
            <a:avLst>
              <a:gd name="adj1" fmla="val -42613"/>
              <a:gd name="adj2" fmla="val 68937"/>
              <a:gd name="adj3" fmla="val 16667"/>
            </a:avLst>
          </a:prstGeom>
          <a:solidFill>
            <a:srgbClr val="FDCFD7"/>
          </a:solidFill>
          <a:ln w="38100">
            <a:solidFill>
              <a:schemeClr val="tx1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n w="0"/>
                <a:solidFill>
                  <a:schemeClr val="tx1"/>
                </a:solidFill>
                <a:latin typeface="Century Gothic" panose="020B0502020202020204" pitchFamily="34" charset="0"/>
              </a:rPr>
              <a:t>Use a multiplication square to support you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585656" y="5280337"/>
            <a:ext cx="4224272" cy="1355163"/>
          </a:xfrm>
          <a:prstGeom prst="wedgeEllipseCallout">
            <a:avLst>
              <a:gd name="adj1" fmla="val 51152"/>
              <a:gd name="adj2" fmla="val 46562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Why are squared numbers generally easier to find than cubed numbers?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245" y="1295827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4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5" y="1295827"/>
                <a:ext cx="766107" cy="7386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9245" y="2480271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4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5" y="2480271"/>
                <a:ext cx="766107" cy="7386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9244" y="3739441"/>
                <a:ext cx="110754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GB" sz="48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44" y="3739441"/>
                <a:ext cx="1107547" cy="73866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973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418232" y="263706"/>
            <a:ext cx="149394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Indices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673" y="1094703"/>
                <a:ext cx="766107" cy="7386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stCxn id="17" idx="1"/>
          </p:cNvCxnSpPr>
          <p:nvPr/>
        </p:nvCxnSpPr>
        <p:spPr>
          <a:xfrm flipH="1">
            <a:off x="6329780" y="679205"/>
            <a:ext cx="1088452" cy="4154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0304" y="2248865"/>
            <a:ext cx="118872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The indices above represents 4 cubed.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As a number sentence this is 4 x 4 x 4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4 x 4 = 16</a:t>
            </a:r>
          </a:p>
          <a:p>
            <a:pPr algn="ctr"/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</a:rPr>
              <a:t>16 x 4 = 64</a:t>
            </a:r>
          </a:p>
          <a:p>
            <a:pPr algn="ctr"/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89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818</Words>
  <Application>Microsoft Office PowerPoint</Application>
  <PresentationFormat>Widescreen</PresentationFormat>
  <Paragraphs>285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Century Gothic</vt:lpstr>
      <vt:lpstr>SassoonPrimaryInfant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Extension- Greater Depth</vt:lpstr>
      <vt:lpstr>PowerPoint Presentation</vt:lpstr>
      <vt:lpstr>Square roots</vt:lpstr>
      <vt:lpstr>Examples of square root</vt:lpstr>
      <vt:lpstr>Cube roots</vt:lpstr>
      <vt:lpstr>Cube root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 Gregory</dc:creator>
  <cp:lastModifiedBy>Rosanna Harries</cp:lastModifiedBy>
  <cp:revision>61</cp:revision>
  <dcterms:created xsi:type="dcterms:W3CDTF">2019-02-17T17:20:15Z</dcterms:created>
  <dcterms:modified xsi:type="dcterms:W3CDTF">2020-11-10T12:57:35Z</dcterms:modified>
</cp:coreProperties>
</file>