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3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itchFamily="2" charset="0"/>
      <p:regular r:id="rId16"/>
      <p:bold r:id="rId17"/>
    </p:embeddedFont>
    <p:embeddedFont>
      <p:font typeface="Twinkl SemiBold" pitchFamily="2" charset="0"/>
      <p:bold r:id="rId18"/>
    </p:embeddedFont>
    <p:embeddedFont>
      <p:font typeface="Sassoon Infant Rg" panose="02000503030000020003" pitchFamily="50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DFC"/>
    <a:srgbClr val="18A0DB"/>
    <a:srgbClr val="BC0105"/>
    <a:srgbClr val="4DB1E3"/>
    <a:srgbClr val="DE1E5A"/>
    <a:srgbClr val="80C1EB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320" y="8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5832474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 smtClean="0">
                <a:latin typeface="Twinkl SemiBold" pitchFamily="2" charset="0"/>
              </a:rPr>
              <a:t>Aims</a:t>
            </a:r>
            <a:endParaRPr lang="en-US" sz="3600" b="0" dirty="0">
              <a:latin typeface="Twinkl SemiBold" pitchFamily="2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 can identify the features of an instruction </a:t>
            </a:r>
            <a:r>
              <a:rPr lang="en-GB" dirty="0" smtClean="0"/>
              <a:t>text.</a:t>
            </a:r>
          </a:p>
          <a:p>
            <a:r>
              <a:rPr lang="en-GB" dirty="0" smtClean="0"/>
              <a:t>I </a:t>
            </a:r>
            <a:r>
              <a:rPr lang="en-GB" dirty="0"/>
              <a:t>can write </a:t>
            </a:r>
            <a:r>
              <a:rPr lang="en-GB" dirty="0" smtClean="0"/>
              <a:t>instructions.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07" y="1828801"/>
            <a:ext cx="5459454" cy="44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" pitchFamily="50" charset="0"/>
              </a:rPr>
              <a:t>Instructions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56088" y="1473201"/>
            <a:ext cx="7479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winkl" pitchFamily="50" charset="0"/>
              </a:rPr>
              <a:t>Instructions tell us how do to something. </a:t>
            </a:r>
          </a:p>
          <a:p>
            <a:r>
              <a:rPr lang="en-GB" dirty="0">
                <a:latin typeface="Twinkl" pitchFamily="50" charset="0"/>
              </a:rPr>
              <a:t>There are many different types of </a:t>
            </a:r>
            <a:r>
              <a:rPr lang="en-GB" dirty="0" smtClean="0">
                <a:latin typeface="Twinkl" pitchFamily="50" charset="0"/>
              </a:rPr>
              <a:t>instructions. Some </a:t>
            </a:r>
            <a:r>
              <a:rPr lang="en-GB" dirty="0">
                <a:latin typeface="Twinkl" pitchFamily="50" charset="0"/>
              </a:rPr>
              <a:t>examples include</a:t>
            </a:r>
            <a:r>
              <a:rPr lang="en-GB" dirty="0" smtClean="0">
                <a:latin typeface="Twinkl" pitchFamily="50" charset="0"/>
              </a:rPr>
              <a:t>:</a:t>
            </a:r>
            <a:endParaRPr lang="en-GB" dirty="0">
              <a:latin typeface="Twinkl" pitchFamily="50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56089" y="2246322"/>
            <a:ext cx="7479957" cy="1931499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recipes;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directions;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how to play a game;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how to make or build something;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how to repair something;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or how to look after/care for something.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56089" y="4555525"/>
            <a:ext cx="7479957" cy="1074764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latin typeface="Twinkl" pitchFamily="50" charset="0"/>
              </a:rPr>
              <a:t>Can you think of any more examples?</a:t>
            </a:r>
            <a:endParaRPr lang="en-GB" sz="2000" dirty="0">
              <a:latin typeface="Twinkl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08" y="2874940"/>
            <a:ext cx="3299423" cy="339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3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" pitchFamily="50" charset="0"/>
              </a:rPr>
              <a:t>Features of Instruction Writing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56088" y="1473201"/>
            <a:ext cx="7479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winkl" pitchFamily="50" charset="0"/>
              </a:rPr>
              <a:t>Regardless of their purpose, instructions share many of the same features: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56089" y="2228610"/>
            <a:ext cx="7479957" cy="108300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An introduction to explain what the end result will be (what the instructions will help the reader to do). This will usually include questions to engage the reader</a:t>
            </a:r>
            <a:r>
              <a:rPr lang="en-GB" dirty="0" smtClean="0">
                <a:latin typeface="Twinkl" pitchFamily="50" charset="0"/>
              </a:rPr>
              <a:t>.</a:t>
            </a:r>
            <a:endParaRPr lang="en-GB" dirty="0">
              <a:latin typeface="Twinkl" pitchFamily="50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56089" y="3512288"/>
            <a:ext cx="7479957" cy="1184807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A list of things the reader will need, such as ingredients for a recipe, materials for a building project or equipment for a craft activity</a:t>
            </a:r>
            <a:r>
              <a:rPr lang="en-GB" dirty="0" smtClean="0">
                <a:latin typeface="Twinkl" pitchFamily="50" charset="0"/>
              </a:rPr>
              <a:t>.</a:t>
            </a:r>
            <a:endParaRPr lang="en-GB" dirty="0">
              <a:latin typeface="Twinkl" pitchFamily="50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56089" y="4897772"/>
            <a:ext cx="7479957" cy="108300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An outline of the method needed to complete the task (usually in chronological order).</a:t>
            </a:r>
          </a:p>
        </p:txBody>
      </p:sp>
    </p:spTree>
    <p:extLst>
      <p:ext uri="{BB962C8B-B14F-4D97-AF65-F5344CB8AC3E}">
        <p14:creationId xmlns:p14="http://schemas.microsoft.com/office/powerpoint/2010/main" val="5072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445943"/>
            <a:ext cx="8220075" cy="994306"/>
          </a:xfrm>
        </p:spPr>
        <p:txBody>
          <a:bodyPr/>
          <a:lstStyle/>
          <a:p>
            <a:r>
              <a:rPr lang="en-GB" dirty="0">
                <a:latin typeface="Twinkl" pitchFamily="50" charset="0"/>
              </a:rPr>
              <a:t>Features of Instruction Writing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856089" y="1343839"/>
            <a:ext cx="7479957" cy="108300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Imperative verbs are usually used within the method to ‘boss’ the reader around!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56089" y="2527179"/>
            <a:ext cx="7479957" cy="1184807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Conjunctions, prepositions and adverbs to show time, place and cause should be used throughout, e.g. After that, Inside the box, As soon as it has melted, etc.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56089" y="3812324"/>
            <a:ext cx="7479957" cy="108300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Extra tips and advice may be given to the reader for especially tricky parts of a task. </a:t>
            </a:r>
            <a:endParaRPr lang="en-GB" dirty="0">
              <a:latin typeface="Twinkl" pitchFamily="50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6089" y="4995664"/>
            <a:ext cx="7479957" cy="1184807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Pictures or diagrams can be used to provide clarification, e.g. a series of pictures or diagrams corresponding to each step of the method, a single picture or diagram of a tricky part of the process or an illustration of the final product.</a:t>
            </a:r>
          </a:p>
        </p:txBody>
      </p:sp>
    </p:spTree>
    <p:extLst>
      <p:ext uri="{BB962C8B-B14F-4D97-AF65-F5344CB8AC3E}">
        <p14:creationId xmlns:p14="http://schemas.microsoft.com/office/powerpoint/2010/main" val="205879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56089" y="2790790"/>
            <a:ext cx="7479957" cy="1080994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A conclusion to sum up the task and help the reader check that they have achieved the correct outcome.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68" y="3696630"/>
            <a:ext cx="4298933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445943"/>
            <a:ext cx="8220075" cy="994306"/>
          </a:xfrm>
        </p:spPr>
        <p:txBody>
          <a:bodyPr/>
          <a:lstStyle/>
          <a:p>
            <a:r>
              <a:rPr lang="en-GB" dirty="0">
                <a:latin typeface="Twinkl" pitchFamily="50" charset="0"/>
              </a:rPr>
              <a:t>Features of Instruction Writing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856089" y="1343838"/>
            <a:ext cx="7479957" cy="1342019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Pictures or diagrams can be used to provide clarification, e.g. a series of pictures or diagrams corresponding to each step of the method, a single picture or diagram of a tricky part of the process or an illustration of the final product.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2230" y="4157949"/>
            <a:ext cx="3707673" cy="233130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Layout devices will also be used to structure and organise the text. These may include headings and subheadings, underlining, bold or italic text, bullet points and numbers.</a:t>
            </a:r>
          </a:p>
        </p:txBody>
      </p:sp>
    </p:spTree>
    <p:extLst>
      <p:ext uri="{BB962C8B-B14F-4D97-AF65-F5344CB8AC3E}">
        <p14:creationId xmlns:p14="http://schemas.microsoft.com/office/powerpoint/2010/main" val="309760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89040" y="2837932"/>
            <a:ext cx="7479957" cy="1602261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Use the </a:t>
            </a:r>
            <a:r>
              <a:rPr lang="en-GB" dirty="0" smtClean="0">
                <a:solidFill>
                  <a:schemeClr val="bg1"/>
                </a:solidFill>
              </a:rPr>
              <a:t>Writing </a:t>
            </a:r>
            <a:r>
              <a:rPr lang="en-GB" dirty="0">
                <a:solidFill>
                  <a:schemeClr val="bg1"/>
                </a:solidFill>
              </a:rPr>
              <a:t>Instructions Activity </a:t>
            </a:r>
            <a:r>
              <a:rPr lang="en-GB" dirty="0" smtClean="0">
                <a:solidFill>
                  <a:schemeClr val="bg1"/>
                </a:solidFill>
              </a:rPr>
              <a:t>Sheet </a:t>
            </a:r>
            <a:r>
              <a:rPr lang="en-GB" dirty="0">
                <a:solidFill>
                  <a:schemeClr val="bg1"/>
                </a:solidFill>
              </a:rPr>
              <a:t>to write your own set of instructions.</a:t>
            </a:r>
          </a:p>
          <a:p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What task will you guide people to do?</a:t>
            </a:r>
          </a:p>
          <a:p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You can use the Instructions Checklist to check you have included all the relevant features. </a:t>
            </a:r>
            <a:endParaRPr lang="en-GB" dirty="0">
              <a:solidFill>
                <a:schemeClr val="bg1"/>
              </a:solidFill>
              <a:latin typeface="Twinkl" pitchFamily="50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445943"/>
            <a:ext cx="8220075" cy="994306"/>
          </a:xfrm>
        </p:spPr>
        <p:txBody>
          <a:bodyPr/>
          <a:lstStyle/>
          <a:p>
            <a:r>
              <a:rPr lang="en-GB" dirty="0">
                <a:latin typeface="Twinkl" pitchFamily="50" charset="0"/>
              </a:rPr>
              <a:t>How to Care for a </a:t>
            </a:r>
            <a:r>
              <a:rPr lang="en-GB" dirty="0" err="1">
                <a:latin typeface="Twinkl" pitchFamily="50" charset="0"/>
              </a:rPr>
              <a:t>Mouskin</a:t>
            </a:r>
            <a:r>
              <a:rPr lang="en-GB" dirty="0">
                <a:latin typeface="Twinkl" pitchFamily="50" charset="0"/>
              </a:rPr>
              <a:t> 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889040" y="1440249"/>
            <a:ext cx="7479957" cy="1342019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bg1"/>
                </a:solidFill>
                <a:latin typeface="Twinkl SemiBold" pitchFamily="2" charset="0"/>
              </a:rPr>
              <a:t>Read the instructions on how to care for a </a:t>
            </a:r>
            <a:r>
              <a:rPr lang="en-GB" sz="2000" dirty="0" err="1">
                <a:solidFill>
                  <a:schemeClr val="bg1"/>
                </a:solidFill>
                <a:latin typeface="Twinkl SemiBold" pitchFamily="2" charset="0"/>
              </a:rPr>
              <a:t>mouskin</a:t>
            </a:r>
            <a:r>
              <a:rPr lang="en-GB" sz="2000" dirty="0">
                <a:solidFill>
                  <a:schemeClr val="bg1"/>
                </a:solidFill>
                <a:latin typeface="Twinkl SemiBold" pitchFamily="2" charset="0"/>
              </a:rPr>
              <a:t>.</a:t>
            </a:r>
          </a:p>
          <a:p>
            <a:r>
              <a:rPr lang="en-GB" sz="2000" dirty="0">
                <a:solidFill>
                  <a:schemeClr val="bg1"/>
                </a:solidFill>
                <a:latin typeface="Twinkl SemiBold" pitchFamily="2" charset="0"/>
              </a:rPr>
              <a:t>What features of an instruction text can you spot?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89041" y="4528809"/>
            <a:ext cx="2035392" cy="801071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bg1"/>
                </a:solidFill>
                <a:latin typeface="Twinkl" pitchFamily="50" charset="0"/>
              </a:rPr>
              <a:t>how </a:t>
            </a:r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to look after something</a:t>
            </a:r>
            <a:endParaRPr lang="en-GB" sz="2000" dirty="0">
              <a:solidFill>
                <a:schemeClr val="bg1"/>
              </a:solidFill>
              <a:latin typeface="Twinkl" pitchFamily="50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89041" y="5434972"/>
            <a:ext cx="2035392" cy="801071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directions to get somewhere</a:t>
            </a:r>
            <a:endParaRPr lang="en-GB" sz="2000" dirty="0">
              <a:solidFill>
                <a:schemeClr val="bg1"/>
              </a:solidFill>
              <a:latin typeface="Twinkl" pitchFamily="50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55592" y="4528809"/>
            <a:ext cx="2035392" cy="801071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how to make something</a:t>
            </a:r>
            <a:endParaRPr lang="en-GB" sz="2000" dirty="0">
              <a:solidFill>
                <a:schemeClr val="bg1"/>
              </a:solidFill>
              <a:latin typeface="Twinkl" pitchFamily="50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55592" y="5434972"/>
            <a:ext cx="2035392" cy="801071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how to fix something</a:t>
            </a:r>
            <a:endParaRPr lang="en-GB" sz="2000" dirty="0">
              <a:solidFill>
                <a:schemeClr val="bg1"/>
              </a:solidFill>
              <a:latin typeface="Twinkl" pitchFamily="50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81600" y="4528809"/>
            <a:ext cx="2035392" cy="801071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a cookery recipe</a:t>
            </a:r>
            <a:endParaRPr lang="en-GB" sz="2000" dirty="0">
              <a:solidFill>
                <a:schemeClr val="bg1"/>
              </a:solidFill>
              <a:latin typeface="Twinkl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2143" y="4925997"/>
            <a:ext cx="4728519" cy="208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3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1342</TotalTime>
  <Words>475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Twinkl</vt:lpstr>
      <vt:lpstr>Twinkl SemiBold</vt:lpstr>
      <vt:lpstr>Sassoon Infant Rg</vt:lpstr>
      <vt:lpstr>Office Theme</vt:lpstr>
      <vt:lpstr>PowerPoint Presentation</vt:lpstr>
      <vt:lpstr>PowerPoint Presentation</vt:lpstr>
      <vt:lpstr>Instructions</vt:lpstr>
      <vt:lpstr>Features of Instruction Writing</vt:lpstr>
      <vt:lpstr>Features of Instruction Writing</vt:lpstr>
      <vt:lpstr>Features of Instruction Writing</vt:lpstr>
      <vt:lpstr>How to Care for a Mouskin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Twinkl</cp:lastModifiedBy>
  <cp:revision>133</cp:revision>
  <dcterms:created xsi:type="dcterms:W3CDTF">2014-10-01T16:09:27Z</dcterms:created>
  <dcterms:modified xsi:type="dcterms:W3CDTF">2017-01-09T12:04:32Z</dcterms:modified>
</cp:coreProperties>
</file>