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2" r:id="rId6"/>
    <p:sldId id="264" r:id="rId7"/>
    <p:sldId id="258" r:id="rId8"/>
    <p:sldId id="259" r:id="rId9"/>
    <p:sldId id="260" r:id="rId10"/>
    <p:sldId id="261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C00F106-DE0D-4BEB-A991-07AD9D7472F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129-BDD7-4890-81F7-2320AFEB376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12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F106-DE0D-4BEB-A991-07AD9D7472F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129-BDD7-4890-81F7-2320AFEB3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38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F106-DE0D-4BEB-A991-07AD9D7472F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129-BDD7-4890-81F7-2320AFEB376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09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F106-DE0D-4BEB-A991-07AD9D7472F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129-BDD7-4890-81F7-2320AFEB3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072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F106-DE0D-4BEB-A991-07AD9D7472F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129-BDD7-4890-81F7-2320AFEB376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53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F106-DE0D-4BEB-A991-07AD9D7472F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129-BDD7-4890-81F7-2320AFEB3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752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F106-DE0D-4BEB-A991-07AD9D7472F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129-BDD7-4890-81F7-2320AFEB3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83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F106-DE0D-4BEB-A991-07AD9D7472F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129-BDD7-4890-81F7-2320AFEB3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20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F106-DE0D-4BEB-A991-07AD9D7472F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129-BDD7-4890-81F7-2320AFEB3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9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F106-DE0D-4BEB-A991-07AD9D7472F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129-BDD7-4890-81F7-2320AFEB3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5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F106-DE0D-4BEB-A991-07AD9D7472F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129-BDD7-4890-81F7-2320AFEB376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44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C00F106-DE0D-4BEB-A991-07AD9D7472F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C753129-BDD7-4890-81F7-2320AFEB376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36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7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Mixed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623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 the denominator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9" y="2286000"/>
                <a:ext cx="1809224" cy="402336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400" b="0" i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33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400" dirty="0"/>
                  <a:t> = 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9" y="2286000"/>
                <a:ext cx="1809224" cy="4023360"/>
              </a:xfrm>
              <a:blipFill rotWithShape="0">
                <a:blip r:embed="rId2"/>
                <a:stretch>
                  <a:fillRect t="-3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155324" y="2286000"/>
            <a:ext cx="30265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can’t add/subtract fractions whose denominators are different!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98490" y="3752116"/>
                <a:ext cx="3535250" cy="660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600" dirty="0"/>
                  <a:t>Let’s change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90" y="3752116"/>
                <a:ext cx="3535250" cy="660630"/>
              </a:xfrm>
              <a:prstGeom prst="rect">
                <a:avLst/>
              </a:prstGeom>
              <a:blipFill rotWithShape="0">
                <a:blip r:embed="rId3"/>
                <a:stretch>
                  <a:fillRect l="-3103" b="-101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3664038" y="4297680"/>
            <a:ext cx="2994339" cy="38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71663" y="4586200"/>
            <a:ext cx="2021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x2 to get 10 as the denominator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656857" y="3940935"/>
            <a:ext cx="300152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56132" y="3403805"/>
            <a:ext cx="3168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You </a:t>
            </a:r>
            <a:r>
              <a:rPr lang="en-GB" u="sng" dirty="0">
                <a:solidFill>
                  <a:srgbClr val="FF0000"/>
                </a:solidFill>
              </a:rPr>
              <a:t>must</a:t>
            </a:r>
            <a:r>
              <a:rPr lang="en-GB" dirty="0">
                <a:solidFill>
                  <a:srgbClr val="FF0000"/>
                </a:solidFill>
              </a:rPr>
              <a:t> do the same to the top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58377" y="3733979"/>
                <a:ext cx="1764405" cy="852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54</m:t>
                          </m:r>
                        </m:num>
                        <m:den>
                          <m:r>
                            <a:rPr lang="en-GB" sz="2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377" y="3733979"/>
                <a:ext cx="1764405" cy="85222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807258" y="5517244"/>
                <a:ext cx="1764405" cy="878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54</m:t>
                          </m:r>
                        </m:num>
                        <m:den>
                          <m:r>
                            <a:rPr lang="en-GB" sz="2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26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− </m:t>
                      </m:r>
                      <m:f>
                        <m:fPr>
                          <m:ctrlPr>
                            <a:rPr lang="en-GB" sz="2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33</m:t>
                          </m:r>
                        </m:num>
                        <m:den>
                          <m:r>
                            <a:rPr lang="en-GB" sz="2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258" y="5517244"/>
                <a:ext cx="1764405" cy="87863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97981" y="5517244"/>
                <a:ext cx="1156899" cy="8574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500" dirty="0">
                    <a:solidFill>
                      <a:srgbClr val="7030A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num>
                      <m:den>
                        <m:r>
                          <a:rPr lang="en-GB" sz="3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GB" sz="35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5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7981" y="5517244"/>
                <a:ext cx="1156899" cy="857414"/>
              </a:xfrm>
              <a:prstGeom prst="rect">
                <a:avLst/>
              </a:prstGeom>
              <a:blipFill rotWithShape="0">
                <a:blip r:embed="rId6"/>
                <a:stretch>
                  <a:fillRect l="-15263" b="-120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81198" y="5517244"/>
                <a:ext cx="1400661" cy="856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500" dirty="0">
                    <a:solidFill>
                      <a:srgbClr val="7030A0"/>
                    </a:solidFill>
                  </a:rPr>
                  <a:t>=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GB" sz="35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5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198" y="5517244"/>
                <a:ext cx="1400661" cy="856325"/>
              </a:xfrm>
              <a:prstGeom prst="rect">
                <a:avLst/>
              </a:prstGeom>
              <a:blipFill rotWithShape="0">
                <a:blip r:embed="rId7"/>
                <a:stretch>
                  <a:fillRect l="-12609" b="-120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854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8" grpId="0"/>
      <p:bldP spid="11" grpId="0"/>
      <p:bldP spid="14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 yourself!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961" y="1873272"/>
            <a:ext cx="10482123" cy="22222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24129" y="4404575"/>
                <a:ext cx="1371342" cy="1062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ANSWERS:</a:t>
                </a:r>
              </a:p>
              <a:p>
                <a:endParaRPr lang="en-GB" dirty="0"/>
              </a:p>
              <a:p>
                <a:r>
                  <a:rPr lang="en-GB" dirty="0"/>
                  <a:t>25)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129" y="4404575"/>
                <a:ext cx="1371342" cy="1062535"/>
              </a:xfrm>
              <a:prstGeom prst="rect">
                <a:avLst/>
              </a:prstGeom>
              <a:blipFill rotWithShape="0">
                <a:blip r:embed="rId3"/>
                <a:stretch>
                  <a:fillRect l="-3556" t="-3448" b="-1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32616" y="4404573"/>
                <a:ext cx="1371342" cy="1062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26)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616" y="4404573"/>
                <a:ext cx="1371342" cy="1062535"/>
              </a:xfrm>
              <a:prstGeom prst="rect">
                <a:avLst/>
              </a:prstGeom>
              <a:blipFill rotWithShape="0">
                <a:blip r:embed="rId4"/>
                <a:stretch>
                  <a:fillRect l="-4000" b="-1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665333" y="4404573"/>
                <a:ext cx="1371342" cy="1062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27)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5333" y="4404573"/>
                <a:ext cx="1371342" cy="1062535"/>
              </a:xfrm>
              <a:prstGeom prst="rect">
                <a:avLst/>
              </a:prstGeom>
              <a:blipFill rotWithShape="0">
                <a:blip r:embed="rId5"/>
                <a:stretch>
                  <a:fillRect l="-3556" b="-1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698050" y="4404573"/>
                <a:ext cx="1371342" cy="1062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28)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8050" y="4404573"/>
                <a:ext cx="1371342" cy="1062535"/>
              </a:xfrm>
              <a:prstGeom prst="rect">
                <a:avLst/>
              </a:prstGeom>
              <a:blipFill rotWithShape="0">
                <a:blip r:embed="rId6"/>
                <a:stretch>
                  <a:fillRect l="-4000" b="-1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24129" y="5244935"/>
                <a:ext cx="1371342" cy="1062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29)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129" y="5244935"/>
                <a:ext cx="1371342" cy="1062535"/>
              </a:xfrm>
              <a:prstGeom prst="rect">
                <a:avLst/>
              </a:prstGeom>
              <a:blipFill rotWithShape="0">
                <a:blip r:embed="rId7"/>
                <a:stretch>
                  <a:fillRect l="-3556" b="-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32616" y="5244935"/>
                <a:ext cx="1371342" cy="1062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30) </a:t>
                </a:r>
                <a14:m>
                  <m:oMath xmlns:m="http://schemas.openxmlformats.org/officeDocument/2006/math">
                    <m:r>
                      <a:rPr lang="en-GB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616" y="5244935"/>
                <a:ext cx="1371342" cy="1062535"/>
              </a:xfrm>
              <a:prstGeom prst="rect">
                <a:avLst/>
              </a:prstGeom>
              <a:blipFill rotWithShape="0">
                <a:blip r:embed="rId8"/>
                <a:stretch>
                  <a:fillRect l="-4000" b="-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665333" y="5244935"/>
                <a:ext cx="1371342" cy="1062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31) </a:t>
                </a:r>
                <a14:m>
                  <m:oMath xmlns:m="http://schemas.openxmlformats.org/officeDocument/2006/math">
                    <m:r>
                      <a:rPr lang="en-GB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5333" y="5244935"/>
                <a:ext cx="1371342" cy="1062535"/>
              </a:xfrm>
              <a:prstGeom prst="rect">
                <a:avLst/>
              </a:prstGeom>
              <a:blipFill rotWithShape="0">
                <a:blip r:embed="rId9"/>
                <a:stretch>
                  <a:fillRect l="-3556" b="-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698050" y="5244931"/>
                <a:ext cx="1371342" cy="1062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32)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37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8050" y="5244931"/>
                <a:ext cx="1371342" cy="1062535"/>
              </a:xfrm>
              <a:prstGeom prst="rect">
                <a:avLst/>
              </a:prstGeom>
              <a:blipFill rotWithShape="0">
                <a:blip r:embed="rId10"/>
                <a:stretch>
                  <a:fillRect l="-4000" b="-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20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Keywords: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GB" sz="2600" dirty="0">
                    <a:solidFill>
                      <a:srgbClr val="00B050"/>
                    </a:solidFill>
                  </a:rPr>
                  <a:t>A </a:t>
                </a:r>
                <a:r>
                  <a:rPr lang="en-GB" sz="2600" b="1" u="sng" dirty="0">
                    <a:solidFill>
                      <a:srgbClr val="00B050"/>
                    </a:solidFill>
                  </a:rPr>
                  <a:t>mixed number </a:t>
                </a:r>
                <a:r>
                  <a:rPr lang="en-GB" sz="2600" dirty="0">
                    <a:solidFill>
                      <a:srgbClr val="00B050"/>
                    </a:solidFill>
                  </a:rPr>
                  <a:t>is any whole number and fraction combination. </a:t>
                </a:r>
              </a:p>
              <a:p>
                <a:pPr lvl="1"/>
                <a:r>
                  <a:rPr lang="en-GB" sz="2600" dirty="0" err="1">
                    <a:solidFill>
                      <a:srgbClr val="00B050"/>
                    </a:solidFill>
                  </a:rPr>
                  <a:t>Eg</a:t>
                </a:r>
                <a:r>
                  <a:rPr lang="en-GB" sz="2600" dirty="0">
                    <a:solidFill>
                      <a:srgbClr val="00B050"/>
                    </a:solidFill>
                  </a:rPr>
                  <a:t>.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6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600" dirty="0">
                  <a:solidFill>
                    <a:srgbClr val="00B050"/>
                  </a:solidFill>
                </a:endParaRPr>
              </a:p>
              <a:p>
                <a:pPr lvl="1"/>
                <a:r>
                  <a:rPr lang="en-GB" sz="2600" dirty="0">
                    <a:solidFill>
                      <a:srgbClr val="00B050"/>
                    </a:solidFill>
                  </a:rPr>
                  <a:t>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6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600" dirty="0"/>
              </a:p>
              <a:p>
                <a:pPr marL="128016" lvl="1" indent="0">
                  <a:buNone/>
                </a:pPr>
                <a:endParaRPr lang="en-GB" sz="2600" dirty="0"/>
              </a:p>
              <a:p>
                <a:pPr lvl="1"/>
                <a:endParaRPr lang="en-GB" sz="2600" dirty="0"/>
              </a:p>
              <a:p>
                <a:pPr lvl="1"/>
                <a:r>
                  <a:rPr lang="en-GB" sz="2600" dirty="0">
                    <a:solidFill>
                      <a:srgbClr val="7030A0"/>
                    </a:solidFill>
                  </a:rPr>
                  <a:t>An </a:t>
                </a:r>
                <a:r>
                  <a:rPr lang="en-GB" sz="2600" b="1" u="sng" dirty="0">
                    <a:solidFill>
                      <a:srgbClr val="7030A0"/>
                    </a:solidFill>
                  </a:rPr>
                  <a:t>improper fraction</a:t>
                </a:r>
                <a:r>
                  <a:rPr lang="en-GB" sz="2600" dirty="0">
                    <a:solidFill>
                      <a:srgbClr val="7030A0"/>
                    </a:solidFill>
                  </a:rPr>
                  <a:t> is when the numerator is bigger than the denominator</a:t>
                </a:r>
              </a:p>
              <a:p>
                <a:pPr lvl="1"/>
                <a:r>
                  <a:rPr lang="en-GB" sz="2600" dirty="0" err="1">
                    <a:solidFill>
                      <a:srgbClr val="7030A0"/>
                    </a:solidFill>
                  </a:rPr>
                  <a:t>Eg</a:t>
                </a:r>
                <a:r>
                  <a:rPr lang="en-GB" sz="2600" dirty="0">
                    <a:solidFill>
                      <a:srgbClr val="7030A0"/>
                    </a:solidFill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600" dirty="0">
                  <a:solidFill>
                    <a:srgbClr val="7030A0"/>
                  </a:solidFill>
                </a:endParaRPr>
              </a:p>
              <a:p>
                <a:pPr lvl="1"/>
                <a:r>
                  <a:rPr lang="en-GB" sz="2600" dirty="0">
                    <a:solidFill>
                      <a:srgbClr val="7030A0"/>
                    </a:solidFill>
                  </a:rPr>
                  <a:t>This could be written as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6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600" dirty="0">
                    <a:solidFill>
                      <a:srgbClr val="7030A0"/>
                    </a:solidFill>
                  </a:rPr>
                  <a:t> as a mixed number.</a:t>
                </a:r>
              </a:p>
              <a:p>
                <a:pPr lvl="1"/>
                <a:endParaRPr lang="en-GB" sz="2600" dirty="0"/>
              </a:p>
              <a:p>
                <a:pPr lvl="1"/>
                <a:endParaRPr lang="en-GB" sz="2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02" t="-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908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Let’s look at this 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GB" sz="35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35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5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500" dirty="0"/>
                  <a:t> =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6017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37196" y="2311758"/>
                <a:ext cx="2346917" cy="402336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GB" sz="35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35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5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500" dirty="0"/>
                  <a:t> =</a:t>
                </a:r>
              </a:p>
              <a:p>
                <a:endParaRPr lang="en-GB" sz="35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5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500" dirty="0"/>
                  <a:t> =</a:t>
                </a:r>
              </a:p>
              <a:p>
                <a:endParaRPr lang="en-GB" sz="35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500" dirty="0"/>
                  <a:t> =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7196" y="2311758"/>
                <a:ext cx="2346917" cy="4023360"/>
              </a:xfrm>
              <a:blipFill rotWithShape="0">
                <a:blip r:embed="rId2"/>
                <a:stretch>
                  <a:fillRect t="-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134896" y="2084832"/>
            <a:ext cx="40826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00B0F0"/>
                </a:solidFill>
              </a:rPr>
              <a:t>You need to change the mixed number into an improper fraction before you can add them together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493949" y="3013656"/>
            <a:ext cx="5640947" cy="1287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34896" y="3844343"/>
            <a:ext cx="40826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00B0F0"/>
                </a:solidFill>
              </a:rPr>
              <a:t>CHECK!! Are the denominators the same?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903926" y="4615069"/>
            <a:ext cx="5640947" cy="1287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0654" y="5250198"/>
                <a:ext cx="854615" cy="854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50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5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35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654" y="5250198"/>
                <a:ext cx="854615" cy="854016"/>
              </a:xfrm>
              <a:prstGeom prst="rect">
                <a:avLst/>
              </a:prstGeom>
              <a:blipFill rotWithShape="0">
                <a:blip r:embed="rId3"/>
                <a:stretch>
                  <a:fillRect l="-20714" b="-1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134895" y="4928030"/>
            <a:ext cx="40826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00B0F0"/>
                </a:solidFill>
              </a:rPr>
              <a:t>When they are, add the numerators together.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81104" y="5750004"/>
            <a:ext cx="49454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002060"/>
                </a:solidFill>
              </a:rPr>
              <a:t>We can change the answer into a mixed number when the numerator is bigger than the denominator. </a:t>
            </a:r>
          </a:p>
        </p:txBody>
      </p:sp>
      <p:cxnSp>
        <p:nvCxnSpPr>
          <p:cNvPr id="14" name="Straight Arrow Connector 13"/>
          <p:cNvCxnSpPr>
            <a:stCxn id="12" idx="1"/>
            <a:endCxn id="10" idx="2"/>
          </p:cNvCxnSpPr>
          <p:nvPr/>
        </p:nvCxnSpPr>
        <p:spPr>
          <a:xfrm flipH="1" flipV="1">
            <a:off x="2537962" y="6104214"/>
            <a:ext cx="4043142" cy="19978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016228" y="5248563"/>
                <a:ext cx="1441343" cy="852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500" dirty="0"/>
                  <a:t>=2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35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228" y="5248563"/>
                <a:ext cx="1441343" cy="852926"/>
              </a:xfrm>
              <a:prstGeom prst="rect">
                <a:avLst/>
              </a:prstGeom>
              <a:blipFill rotWithShape="0">
                <a:blip r:embed="rId4"/>
                <a:stretch>
                  <a:fillRect l="-12712" b="-1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707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437" y="2014120"/>
            <a:ext cx="9105278" cy="41868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491" y="360677"/>
            <a:ext cx="9720072" cy="238980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sz="3600" dirty="0"/>
              <a:t>Choose </a:t>
            </a:r>
            <a:r>
              <a:rPr lang="en-GB" sz="3600" u="sng" dirty="0"/>
              <a:t>one</a:t>
            </a:r>
            <a:r>
              <a:rPr lang="en-GB" sz="3600" dirty="0"/>
              <a:t> question that you feel comfortable with. copy and complete it in your book.</a:t>
            </a:r>
          </a:p>
        </p:txBody>
      </p:sp>
    </p:spTree>
    <p:extLst>
      <p:ext uri="{BB962C8B-B14F-4D97-AF65-F5344CB8AC3E}">
        <p14:creationId xmlns:p14="http://schemas.microsoft.com/office/powerpoint/2010/main" val="396992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765" y="1661172"/>
            <a:ext cx="10599311" cy="48737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98502" y="3333310"/>
            <a:ext cx="437882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72744" y="4142803"/>
            <a:ext cx="463639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1380" y="4952297"/>
            <a:ext cx="437882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98501" y="5888468"/>
            <a:ext cx="34773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84868" y="5674829"/>
            <a:ext cx="34773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01555" y="3160788"/>
            <a:ext cx="347730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40857" y="3130093"/>
            <a:ext cx="347730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12208" y="3970282"/>
            <a:ext cx="526423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86994" y="3970282"/>
            <a:ext cx="526423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12208" y="4767631"/>
            <a:ext cx="526423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35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01555" y="5783162"/>
            <a:ext cx="299012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46697" y="5597208"/>
            <a:ext cx="541889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736428" y="3148644"/>
            <a:ext cx="434125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25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396470" y="3160788"/>
            <a:ext cx="34773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607639" y="3999148"/>
            <a:ext cx="603966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125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505672" y="3992176"/>
            <a:ext cx="492886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56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903584" y="4808642"/>
            <a:ext cx="60208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69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828820" y="5744459"/>
            <a:ext cx="34773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204628" y="5597208"/>
            <a:ext cx="539572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1911268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Let’s see what you can do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9" y="2286000"/>
                <a:ext cx="5119094" cy="4023360"/>
              </a:xfrm>
            </p:spPr>
            <p:txBody>
              <a:bodyPr/>
              <a:lstStyle/>
              <a:p>
                <a:r>
                  <a:rPr lang="en-GB" dirty="0"/>
                  <a:t>Work out in your books </a:t>
                </a:r>
              </a:p>
              <a:p>
                <a:r>
                  <a:rPr lang="en-GB" sz="2600" dirty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6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600" dirty="0"/>
                  <a:t>  =</a:t>
                </a:r>
              </a:p>
              <a:p>
                <a:endParaRPr lang="en-GB" sz="2600" dirty="0"/>
              </a:p>
              <a:p>
                <a:r>
                  <a:rPr lang="en-GB" sz="2600" dirty="0"/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600" dirty="0"/>
                  <a:t> + 2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600" dirty="0"/>
                  <a:t> =</a:t>
                </a:r>
              </a:p>
              <a:p>
                <a:endParaRPr lang="en-GB" sz="2600" dirty="0"/>
              </a:p>
              <a:p>
                <a:r>
                  <a:rPr lang="en-GB" sz="2600" dirty="0"/>
                  <a:t>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600" b="0" i="0" smtClean="0">
                        <a:latin typeface="Cambria Math" panose="02040503050406030204" pitchFamily="18" charset="0"/>
                      </a:rPr>
                      <m:t> − </m:t>
                    </m:r>
                  </m:oMath>
                </a14:m>
                <a:r>
                  <a:rPr lang="en-GB" sz="2600" dirty="0"/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600" dirty="0"/>
                  <a:t> =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9" y="2286000"/>
                <a:ext cx="5119094" cy="4023360"/>
              </a:xfrm>
              <a:blipFill rotWithShape="0">
                <a:blip r:embed="rId2"/>
                <a:stretch>
                  <a:fillRect l="-1190" t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331131" y="1711345"/>
            <a:ext cx="441306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u="sng" dirty="0">
                <a:latin typeface="Adobe Garamond Pro Bold" panose="02020702060506020403" pitchFamily="18" charset="0"/>
              </a:rPr>
              <a:t>Steps to Success:</a:t>
            </a:r>
          </a:p>
          <a:p>
            <a:endParaRPr lang="en-GB" sz="2200" dirty="0">
              <a:latin typeface="Adobe Garamond Pro Bold" panose="02020702060506020403" pitchFamily="18" charset="0"/>
            </a:endParaRPr>
          </a:p>
          <a:p>
            <a:r>
              <a:rPr lang="en-GB" sz="2200" dirty="0">
                <a:latin typeface="Adobe Garamond Pro Bold" panose="02020702060506020403" pitchFamily="18" charset="0"/>
              </a:rPr>
              <a:t>1. Change any mixed numbers into improper fractions.</a:t>
            </a:r>
          </a:p>
          <a:p>
            <a:endParaRPr lang="en-GB" sz="2200" dirty="0">
              <a:latin typeface="Adobe Garamond Pro Bold" panose="02020702060506020403" pitchFamily="18" charset="0"/>
            </a:endParaRPr>
          </a:p>
          <a:p>
            <a:r>
              <a:rPr lang="en-GB" sz="2200" dirty="0">
                <a:latin typeface="Adobe Garamond Pro Bold" panose="02020702060506020403" pitchFamily="18" charset="0"/>
              </a:rPr>
              <a:t>2. Make sure the denominators are THE SAME.</a:t>
            </a:r>
          </a:p>
          <a:p>
            <a:endParaRPr lang="en-GB" sz="2200" dirty="0">
              <a:latin typeface="Adobe Garamond Pro Bold" panose="02020702060506020403" pitchFamily="18" charset="0"/>
            </a:endParaRPr>
          </a:p>
          <a:p>
            <a:r>
              <a:rPr lang="en-GB" sz="2200" dirty="0">
                <a:latin typeface="Adobe Garamond Pro Bold" panose="02020702060506020403" pitchFamily="18" charset="0"/>
              </a:rPr>
              <a:t>3. Add or subtract the numerators according to the question.</a:t>
            </a:r>
          </a:p>
          <a:p>
            <a:endParaRPr lang="en-GB" sz="2200" dirty="0">
              <a:latin typeface="Adobe Garamond Pro Bold" panose="02020702060506020403" pitchFamily="18" charset="0"/>
            </a:endParaRPr>
          </a:p>
          <a:p>
            <a:r>
              <a:rPr lang="en-GB" sz="2200" dirty="0">
                <a:latin typeface="Adobe Garamond Pro Bold" panose="02020702060506020403" pitchFamily="18" charset="0"/>
              </a:rPr>
              <a:t>4. If your answer is an </a:t>
            </a:r>
            <a:r>
              <a:rPr lang="en-GB" sz="2200" b="1" u="sng" dirty="0">
                <a:solidFill>
                  <a:srgbClr val="7030A0"/>
                </a:solidFill>
                <a:latin typeface="Adobe Garamond Pro Bold" panose="02020702060506020403" pitchFamily="18" charset="0"/>
              </a:rPr>
              <a:t>improper fraction</a:t>
            </a:r>
            <a:r>
              <a:rPr lang="en-GB" sz="2200" dirty="0">
                <a:solidFill>
                  <a:srgbClr val="7030A0"/>
                </a:solidFill>
                <a:latin typeface="Adobe Garamond Pro Bold" panose="02020702060506020403" pitchFamily="18" charset="0"/>
              </a:rPr>
              <a:t>, </a:t>
            </a:r>
            <a:r>
              <a:rPr lang="en-GB" sz="2200" dirty="0">
                <a:latin typeface="Adobe Garamond Pro Bold" panose="02020702060506020403" pitchFamily="18" charset="0"/>
              </a:rPr>
              <a:t>change it into a </a:t>
            </a:r>
            <a:r>
              <a:rPr lang="en-GB" sz="2200" b="1" u="sng" dirty="0">
                <a:solidFill>
                  <a:srgbClr val="00B050"/>
                </a:solidFill>
                <a:latin typeface="Adobe Garamond Pro Bold" panose="02020702060506020403" pitchFamily="18" charset="0"/>
              </a:rPr>
              <a:t>mixed number</a:t>
            </a:r>
            <a:r>
              <a:rPr lang="en-GB" sz="2200" dirty="0">
                <a:latin typeface="Adobe Garamond Pro Bold" panose="02020702060506020403" pitchFamily="18" charset="0"/>
              </a:rPr>
              <a:t>.</a:t>
            </a:r>
            <a:endParaRPr lang="en-GB" sz="2200" b="1" u="sng" dirty="0">
              <a:solidFill>
                <a:srgbClr val="7030A0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039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 need to change the mixed numbers </a:t>
            </a:r>
            <a:r>
              <a:rPr lang="en-GB"/>
              <a:t>into Improper fractions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9" y="2286000"/>
                <a:ext cx="3071353" cy="4023360"/>
              </a:xfrm>
            </p:spPr>
            <p:txBody>
              <a:bodyPr/>
              <a:lstStyle/>
              <a:p>
                <a:r>
                  <a:rPr lang="en-GB" sz="2600" dirty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6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600" dirty="0"/>
                  <a:t>  =</a:t>
                </a:r>
              </a:p>
              <a:p>
                <a:endParaRPr lang="en-GB" sz="2600" dirty="0"/>
              </a:p>
              <a:p>
                <a:r>
                  <a:rPr lang="en-GB" sz="2600" dirty="0"/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600" dirty="0"/>
                  <a:t> + 2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600" dirty="0"/>
                  <a:t> =</a:t>
                </a:r>
              </a:p>
              <a:p>
                <a:endParaRPr lang="en-GB" sz="2600" dirty="0"/>
              </a:p>
              <a:p>
                <a:r>
                  <a:rPr lang="en-GB" sz="2600" dirty="0"/>
                  <a:t>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600" b="0" i="1" smtClean="0"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GB" sz="2600" dirty="0"/>
                  <a:t> 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600" dirty="0"/>
                  <a:t> = </a:t>
                </a:r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9" y="2286000"/>
                <a:ext cx="3071353" cy="4023360"/>
              </a:xfrm>
              <a:blipFill rotWithShape="0">
                <a:blip r:embed="rId2"/>
                <a:stretch>
                  <a:fillRect l="-1984" t="-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130343" y="2286000"/>
                <a:ext cx="3071353" cy="4023360"/>
              </a:xfrm>
              <a:prstGeom prst="rect">
                <a:avLst/>
              </a:prstGeom>
            </p:spPr>
            <p:txBody>
              <a:bodyPr vert="horz" lIns="45720" tIns="45720" rIns="4572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Tw Cen MT" panose="020B0602020104020603" pitchFamily="34" charset="0"/>
                  <a:buChar char=" 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26517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4805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9436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7724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91440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60704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16152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36245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6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600" dirty="0"/>
                  <a:t>  =</a:t>
                </a:r>
              </a:p>
              <a:p>
                <a:endParaRPr lang="en-GB" sz="26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6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600" dirty="0"/>
                  <a:t> =</a:t>
                </a:r>
              </a:p>
              <a:p>
                <a:endParaRPr lang="en-GB" sz="26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600" b="0" i="0" smtClean="0"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GB" sz="2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600" dirty="0"/>
                  <a:t> = </a:t>
                </a: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0343" y="2286000"/>
                <a:ext cx="3071353" cy="4023360"/>
              </a:xfrm>
              <a:prstGeom prst="rect">
                <a:avLst/>
              </a:prstGeom>
              <a:blipFill rotWithShape="0">
                <a:blip r:embed="rId3"/>
                <a:stretch>
                  <a:fillRect t="-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Arrow 5"/>
          <p:cNvSpPr/>
          <p:nvPr/>
        </p:nvSpPr>
        <p:spPr>
          <a:xfrm>
            <a:off x="2884868" y="2286000"/>
            <a:ext cx="2202287" cy="3155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2884867" y="3571741"/>
            <a:ext cx="2202287" cy="3155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2928056" y="4857482"/>
            <a:ext cx="2202287" cy="3155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30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 need to change the mixed numbers into top heavy fractions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1024128" y="2376152"/>
                <a:ext cx="3071353" cy="4023360"/>
              </a:xfrm>
              <a:prstGeom prst="rect">
                <a:avLst/>
              </a:prstGeom>
            </p:spPr>
            <p:txBody>
              <a:bodyPr vert="horz" lIns="45720" tIns="45720" rIns="4572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Tw Cen MT" panose="020B0602020104020603" pitchFamily="34" charset="0"/>
                  <a:buChar char=" 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26517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4805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9436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7724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91440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60704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16152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36245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6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600" dirty="0"/>
                  <a:t>  =</a:t>
                </a:r>
              </a:p>
              <a:p>
                <a:endParaRPr lang="en-GB" sz="26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6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600" dirty="0"/>
                  <a:t> =</a:t>
                </a:r>
              </a:p>
              <a:p>
                <a:endParaRPr lang="en-GB" sz="26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600" b="0" i="0" smtClean="0"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GB" sz="2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60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600" dirty="0"/>
                  <a:t> = </a:t>
                </a: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128" y="2376152"/>
                <a:ext cx="3071353" cy="4023360"/>
              </a:xfrm>
              <a:prstGeom prst="rect">
                <a:avLst/>
              </a:prstGeom>
              <a:blipFill rotWithShape="0">
                <a:blip r:embed="rId2"/>
                <a:stretch>
                  <a:fillRect t="-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2907017" y="2376150"/>
                <a:ext cx="1300767" cy="2144333"/>
              </a:xfrm>
              <a:prstGeom prst="rect">
                <a:avLst/>
              </a:prstGeom>
            </p:spPr>
            <p:txBody>
              <a:bodyPr vert="horz" lIns="45720" tIns="45720" rIns="4572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Tw Cen MT" panose="020B0602020104020603" pitchFamily="34" charset="0"/>
                  <a:buChar char=" 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26517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4805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9436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7724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91440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60704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16152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36245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260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600" dirty="0">
                    <a:solidFill>
                      <a:schemeClr val="accent4">
                        <a:lumMod val="75000"/>
                      </a:schemeClr>
                    </a:solidFill>
                  </a:rPr>
                  <a:t> =</a:t>
                </a:r>
              </a:p>
              <a:p>
                <a:endParaRPr lang="en-GB" sz="2600" dirty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GB" sz="260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600" dirty="0">
                    <a:solidFill>
                      <a:schemeClr val="accent4">
                        <a:lumMod val="75000"/>
                      </a:schemeClr>
                    </a:solidFill>
                  </a:rPr>
                  <a:t> =</a:t>
                </a:r>
              </a:p>
              <a:p>
                <a:endParaRPr lang="en-GB" sz="2600" dirty="0"/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017" y="2376150"/>
                <a:ext cx="1300767" cy="2144333"/>
              </a:xfrm>
              <a:prstGeom prst="rect">
                <a:avLst/>
              </a:prstGeom>
              <a:blipFill rotWithShape="0">
                <a:blip r:embed="rId3"/>
                <a:stretch>
                  <a:fillRect t="-5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559804" y="4905999"/>
            <a:ext cx="3406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We have more work to do here!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014600" y="2320395"/>
                <a:ext cx="1300767" cy="2144333"/>
              </a:xfrm>
              <a:prstGeom prst="rect">
                <a:avLst/>
              </a:prstGeom>
            </p:spPr>
            <p:txBody>
              <a:bodyPr vert="horz" lIns="45720" tIns="45720" rIns="4572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Tw Cen MT" panose="020B0602020104020603" pitchFamily="34" charset="0"/>
                  <a:buChar char=" 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26517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4805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9436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7724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91440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60704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16152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36245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600" dirty="0">
                    <a:solidFill>
                      <a:srgbClr val="92D050"/>
                    </a:solidFill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60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600" dirty="0">
                    <a:solidFill>
                      <a:srgbClr val="92D050"/>
                    </a:solidFill>
                  </a:rPr>
                  <a:t> </a:t>
                </a:r>
              </a:p>
              <a:p>
                <a:endParaRPr lang="en-GB" sz="2600" dirty="0">
                  <a:solidFill>
                    <a:srgbClr val="92D050"/>
                  </a:solidFill>
                </a:endParaRPr>
              </a:p>
              <a:p>
                <a:r>
                  <a:rPr lang="en-GB" sz="2600" dirty="0">
                    <a:solidFill>
                      <a:srgbClr val="92D050"/>
                    </a:solidFill>
                  </a:rPr>
                  <a:t>6</a:t>
                </a:r>
              </a:p>
              <a:p>
                <a:endParaRPr lang="en-GB" sz="2600" dirty="0"/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600" y="2320395"/>
                <a:ext cx="1300767" cy="2144333"/>
              </a:xfrm>
              <a:prstGeom prst="rect">
                <a:avLst/>
              </a:prstGeom>
              <a:blipFill rotWithShape="0">
                <a:blip r:embed="rId4"/>
                <a:stretch>
                  <a:fillRect l="-5164" t="-8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813090" y="2376150"/>
            <a:ext cx="321971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This can be simplified: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757633" y="2292280"/>
                <a:ext cx="1262130" cy="660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60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7633" y="2292280"/>
                <a:ext cx="1262130" cy="660181"/>
              </a:xfrm>
              <a:prstGeom prst="rect">
                <a:avLst/>
              </a:prstGeom>
              <a:blipFill rotWithShape="0">
                <a:blip r:embed="rId5"/>
                <a:stretch>
                  <a:fillRect l="-869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ight Arrow 15"/>
          <p:cNvSpPr/>
          <p:nvPr/>
        </p:nvSpPr>
        <p:spPr>
          <a:xfrm>
            <a:off x="8048262" y="2499260"/>
            <a:ext cx="515154" cy="2462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76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137</TotalTime>
  <Words>414</Words>
  <Application>Microsoft Office PowerPoint</Application>
  <PresentationFormat>Widescreen</PresentationFormat>
  <Paragraphs>122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Adobe Garamond Pro Bold</vt:lpstr>
      <vt:lpstr>Cambria Math</vt:lpstr>
      <vt:lpstr>Tw Cen MT</vt:lpstr>
      <vt:lpstr>Tw Cen MT Condensed</vt:lpstr>
      <vt:lpstr>Wingdings 3</vt:lpstr>
      <vt:lpstr>Integral</vt:lpstr>
      <vt:lpstr>Mixed Numbers</vt:lpstr>
      <vt:lpstr>Keywords:</vt:lpstr>
      <vt:lpstr>Let’s look at this question</vt:lpstr>
      <vt:lpstr>Method:</vt:lpstr>
      <vt:lpstr>Choose one question that you feel comfortable with. copy and complete it in your book.</vt:lpstr>
      <vt:lpstr>Answers:</vt:lpstr>
      <vt:lpstr>Let’s see what you can do</vt:lpstr>
      <vt:lpstr>You need to change the mixed numbers into Improper fractions </vt:lpstr>
      <vt:lpstr>You need to change the mixed numbers into top heavy fractions </vt:lpstr>
      <vt:lpstr>Change the denominator</vt:lpstr>
      <vt:lpstr>Challenge yourself!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 Numbers</dc:title>
  <dc:creator>J Gould-Robbins</dc:creator>
  <cp:lastModifiedBy>Rosanna Harries</cp:lastModifiedBy>
  <cp:revision>15</cp:revision>
  <dcterms:created xsi:type="dcterms:W3CDTF">2015-11-24T19:58:00Z</dcterms:created>
  <dcterms:modified xsi:type="dcterms:W3CDTF">2021-01-04T15:23:36Z</dcterms:modified>
</cp:coreProperties>
</file>