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390" r:id="rId5"/>
    <p:sldId id="361" r:id="rId6"/>
    <p:sldId id="393" r:id="rId7"/>
    <p:sldId id="360" r:id="rId8"/>
    <p:sldId id="394" r:id="rId9"/>
    <p:sldId id="395" r:id="rId10"/>
    <p:sldId id="421" r:id="rId11"/>
    <p:sldId id="397" r:id="rId12"/>
    <p:sldId id="399" r:id="rId13"/>
    <p:sldId id="386" r:id="rId14"/>
    <p:sldId id="423" r:id="rId15"/>
    <p:sldId id="422" r:id="rId16"/>
    <p:sldId id="314" r:id="rId17"/>
    <p:sldId id="403" r:id="rId18"/>
    <p:sldId id="400" r:id="rId19"/>
    <p:sldId id="424" r:id="rId20"/>
    <p:sldId id="425"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CB3DB7"/>
    <a:srgbClr val="EAB0E2"/>
    <a:srgbClr val="CC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FDB20A2-AD71-45DE-83FC-B0083CC9DB6B}" v="29" dt="2020-01-27T15:57:01.7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838" autoAdjust="0"/>
    <p:restoredTop sz="94660"/>
  </p:normalViewPr>
  <p:slideViewPr>
    <p:cSldViewPr snapToGrid="0">
      <p:cViewPr varScale="1">
        <p:scale>
          <a:sx n="60" d="100"/>
          <a:sy n="60" d="100"/>
        </p:scale>
        <p:origin x="7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C43C518-2E58-4E98-8F61-29A47E1D445A}"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2686816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117486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30399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C43C518-2E58-4E98-8F61-29A47E1D445A}"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14666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C43C518-2E58-4E98-8F61-29A47E1D445A}" type="datetimeFigureOut">
              <a:rPr lang="en-GB" smtClean="0"/>
              <a:t>09/11/2020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681169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C43C518-2E58-4E98-8F61-29A47E1D445A}"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093138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C43C518-2E58-4E98-8F61-29A47E1D445A}" type="datetimeFigureOut">
              <a:rPr lang="en-GB" smtClean="0"/>
              <a:t>09/11/2020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1321331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C43C518-2E58-4E98-8F61-29A47E1D445A}" type="datetimeFigureOut">
              <a:rPr lang="en-GB" smtClean="0"/>
              <a:t>09/11/2020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232838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3C518-2E58-4E98-8F61-29A47E1D445A}" type="datetimeFigureOut">
              <a:rPr lang="en-GB" smtClean="0"/>
              <a:t>09/11/2020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3131063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0387609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43C518-2E58-4E98-8F61-29A47E1D445A}" type="datetimeFigureOut">
              <a:rPr lang="en-GB" smtClean="0"/>
              <a:t>09/11/2020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2B0018D-5503-4B9E-8996-530C5B2D4BAD}" type="slidenum">
              <a:rPr lang="en-GB" smtClean="0"/>
              <a:t>‹#›</a:t>
            </a:fld>
            <a:endParaRPr lang="en-GB"/>
          </a:p>
        </p:txBody>
      </p:sp>
    </p:spTree>
    <p:extLst>
      <p:ext uri="{BB962C8B-B14F-4D97-AF65-F5344CB8AC3E}">
        <p14:creationId xmlns:p14="http://schemas.microsoft.com/office/powerpoint/2010/main" val="4245848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43C518-2E58-4E98-8F61-29A47E1D445A}" type="datetimeFigureOut">
              <a:rPr lang="en-GB" smtClean="0"/>
              <a:t>09/11/2020</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B0018D-5503-4B9E-8996-530C5B2D4BAD}" type="slidenum">
              <a:rPr lang="en-GB" smtClean="0"/>
              <a:t>‹#›</a:t>
            </a:fld>
            <a:endParaRPr lang="en-GB"/>
          </a:p>
        </p:txBody>
      </p:sp>
    </p:spTree>
    <p:extLst>
      <p:ext uri="{BB962C8B-B14F-4D97-AF65-F5344CB8AC3E}">
        <p14:creationId xmlns:p14="http://schemas.microsoft.com/office/powerpoint/2010/main" val="425241140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C0CD6503-388C-4F9E-9FB0-9053D8579D01}"/>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ctr"/>
            <a:r>
              <a:rPr lang="en-GB" sz="1600" b="1" u="sng" dirty="0">
                <a:solidFill>
                  <a:srgbClr val="E7E6E6">
                    <a:lumMod val="50000"/>
                  </a:srgbClr>
                </a:solidFill>
                <a:latin typeface="Century Gothic" panose="020B0502020202020204" pitchFamily="34" charset="0"/>
              </a:rPr>
              <a:t>Year 6 – Spring Block 3 – Formal and Informal</a:t>
            </a:r>
            <a:endParaRPr lang="en-GB" sz="1600" b="1" dirty="0">
              <a:solidFill>
                <a:srgbClr val="E7E6E6">
                  <a:lumMod val="25000"/>
                </a:srgbClr>
              </a:solidFill>
              <a:latin typeface="Century Gothic" panose="020B0502020202020204" pitchFamily="34" charset="0"/>
            </a:endParaRPr>
          </a:p>
          <a:p>
            <a:pPr lvl="0" algn="ctr"/>
            <a:endParaRPr lang="en-GB" sz="2000" b="1" dirty="0">
              <a:solidFill>
                <a:schemeClr val="bg2">
                  <a:lumMod val="50000"/>
                </a:schemeClr>
              </a:solidFill>
              <a:latin typeface="Century Gothic" panose="020B0502020202020204" pitchFamily="34" charset="0"/>
            </a:endParaRPr>
          </a:p>
          <a:p>
            <a:pPr lvl="0" algn="ctr"/>
            <a:endParaRPr lang="en-GB" sz="2000" b="1" dirty="0">
              <a:solidFill>
                <a:schemeClr val="bg2">
                  <a:lumMod val="50000"/>
                </a:schemeClr>
              </a:solidFill>
              <a:latin typeface="Century Gothic" panose="020B0502020202020204" pitchFamily="34" charset="0"/>
            </a:endParaRPr>
          </a:p>
          <a:p>
            <a:pPr lvl="0" algn="ctr"/>
            <a:endParaRPr lang="en-GB" sz="2000" b="1" dirty="0">
              <a:solidFill>
                <a:schemeClr val="bg2">
                  <a:lumMod val="50000"/>
                </a:schemeClr>
              </a:solidFill>
              <a:latin typeface="Century Gothic" panose="020B0502020202020204" pitchFamily="34" charset="0"/>
            </a:endParaRPr>
          </a:p>
          <a:p>
            <a:pPr lvl="0" algn="ctr"/>
            <a:endParaRPr lang="en-GB" sz="2000" b="1" dirty="0">
              <a:solidFill>
                <a:schemeClr val="bg2">
                  <a:lumMod val="50000"/>
                </a:schemeClr>
              </a:solidFill>
              <a:latin typeface="Century Gothic" panose="020B0502020202020204" pitchFamily="34" charset="0"/>
            </a:endParaRPr>
          </a:p>
          <a:p>
            <a:pPr lvl="0" algn="ctr"/>
            <a:endParaRPr lang="en-GB" sz="2000" b="1" dirty="0">
              <a:solidFill>
                <a:schemeClr val="bg2">
                  <a:lumMod val="50000"/>
                </a:schemeClr>
              </a:solidFill>
              <a:latin typeface="Century Gothic" panose="020B0502020202020204" pitchFamily="34" charset="0"/>
            </a:endParaRPr>
          </a:p>
          <a:p>
            <a:pPr lvl="0" algn="ctr"/>
            <a:endParaRPr lang="en-GB" sz="2000" b="1" dirty="0">
              <a:solidFill>
                <a:schemeClr val="bg2">
                  <a:lumMod val="25000"/>
                </a:schemeClr>
              </a:solidFill>
              <a:latin typeface="Century Gothic" panose="020B0502020202020204" pitchFamily="34" charset="0"/>
            </a:endParaRPr>
          </a:p>
          <a:p>
            <a:pPr lvl="0" algn="ctr"/>
            <a:r>
              <a:rPr lang="en-GB" sz="4800" b="1" dirty="0">
                <a:solidFill>
                  <a:schemeClr val="bg2">
                    <a:lumMod val="25000"/>
                  </a:schemeClr>
                </a:solidFill>
                <a:latin typeface="Century Gothic" panose="020B0502020202020204" pitchFamily="34" charset="0"/>
              </a:rPr>
              <a:t>Step 1: Recognising Formal and Informal Writing</a:t>
            </a:r>
            <a:endParaRPr lang="en-GB" sz="1200" b="1" dirty="0">
              <a:solidFill>
                <a:schemeClr val="bg2">
                  <a:lumMod val="25000"/>
                </a:schemeClr>
              </a:solidFill>
              <a:latin typeface="Century Gothic" panose="020B0502020202020204" pitchFamily="34" charset="0"/>
            </a:endParaRPr>
          </a:p>
        </p:txBody>
      </p:sp>
      <p:pic>
        <p:nvPicPr>
          <p:cNvPr id="6" name="Picture 5" descr="A close up of a sign&#10;&#10;Description generated with high confidence">
            <a:extLst>
              <a:ext uri="{FF2B5EF4-FFF2-40B4-BE49-F238E27FC236}">
                <a16:creationId xmlns:a16="http://schemas.microsoft.com/office/drawing/2014/main" id="{44F56DFC-BC8F-4673-9CAF-D8A051B0E9D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8" name="TextBox 8">
            <a:extLst>
              <a:ext uri="{FF2B5EF4-FFF2-40B4-BE49-F238E27FC236}">
                <a16:creationId xmlns:a16="http://schemas.microsoft.com/office/drawing/2014/main" id="{69273E12-518F-4E4D-A044-98FC9B558DE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4011000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Look at this piece of writing. Is it formal or informal?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400" b="1" dirty="0">
                <a:solidFill>
                  <a:schemeClr val="tx1"/>
                </a:solidFill>
                <a:latin typeface="Century Gothic" panose="020B0502020202020204" pitchFamily="34" charset="0"/>
              </a:rPr>
              <a:t>According to the government, it is recommended that individuals are conscious about their diet and exercise habits.</a:t>
            </a: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how you know.</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6CC1974B-122D-4476-BC41-5CE9135C9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1A915406-170A-4904-A6E0-EEAA4A2316E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10986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Look at this piece of writing. Is it formal or informal?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400" b="1" dirty="0">
                <a:solidFill>
                  <a:schemeClr val="tx1"/>
                </a:solidFill>
                <a:latin typeface="Century Gothic" panose="020B0502020202020204" pitchFamily="34" charset="0"/>
              </a:rPr>
              <a:t>According to the government, it is recommended that individuals are conscious about their diet and exercise habits.</a:t>
            </a: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how you know.</a:t>
            </a:r>
          </a:p>
          <a:p>
            <a:pPr lvl="0" defTabSz="514350">
              <a:defRPr/>
            </a:pPr>
            <a:endParaRPr lang="en-GB" sz="2000" b="1" dirty="0">
              <a:solidFill>
                <a:schemeClr val="tx1"/>
              </a:solidFill>
              <a:latin typeface="Century Gothic" panose="020B0502020202020204" pitchFamily="34" charset="0"/>
            </a:endParaRPr>
          </a:p>
          <a:p>
            <a:pPr defTabSz="514350">
              <a:defRPr/>
            </a:pPr>
            <a:r>
              <a:rPr lang="en-GB" sz="2000" b="1" dirty="0">
                <a:solidFill>
                  <a:schemeClr val="tx1"/>
                </a:solidFill>
                <a:latin typeface="Century Gothic" panose="020B0502020202020204" pitchFamily="34" charset="0"/>
              </a:rPr>
              <a:t>It is formal because...</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6CC1974B-122D-4476-BC41-5CE9135C9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1A915406-170A-4904-A6E0-EEAA4A2316E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20820951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1</a:t>
            </a:r>
          </a:p>
          <a:p>
            <a:pPr algn="ctr"/>
            <a:endParaRPr lang="en-GB" sz="2000" b="1" u="sng" dirty="0">
              <a:solidFill>
                <a:schemeClr val="bg2">
                  <a:lumMod val="50000"/>
                </a:schemeClr>
              </a:solidFill>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Look at this piece of writing. Is it formal or informal? </a:t>
            </a:r>
          </a:p>
          <a:p>
            <a:pPr lvl="0" defTabSz="514350">
              <a:defRPr/>
            </a:pPr>
            <a:endParaRPr lang="en-GB" sz="2000" b="1" dirty="0">
              <a:solidFill>
                <a:schemeClr val="tx1"/>
              </a:solidFill>
              <a:latin typeface="Century Gothic" panose="020B0502020202020204" pitchFamily="34" charset="0"/>
            </a:endParaRPr>
          </a:p>
          <a:p>
            <a:pPr lvl="0" defTabSz="514350">
              <a:defRPr/>
            </a:pPr>
            <a:endParaRPr lang="en-GB" sz="2000" b="1" dirty="0">
              <a:solidFill>
                <a:schemeClr val="tx1"/>
              </a:solidFill>
              <a:latin typeface="Century Gothic" panose="020B0502020202020204" pitchFamily="34" charset="0"/>
            </a:endParaRPr>
          </a:p>
          <a:p>
            <a:pPr lvl="0" defTabSz="514350">
              <a:lnSpc>
                <a:spcPct val="150000"/>
              </a:lnSpc>
              <a:defRPr/>
            </a:pPr>
            <a:r>
              <a:rPr lang="en-GB" sz="2400" b="1" dirty="0">
                <a:solidFill>
                  <a:srgbClr val="FF0000"/>
                </a:solidFill>
                <a:latin typeface="Century Gothic" panose="020B0502020202020204" pitchFamily="34" charset="0"/>
              </a:rPr>
              <a:t>According</a:t>
            </a:r>
            <a:r>
              <a:rPr lang="en-GB" sz="2400" b="1" dirty="0">
                <a:solidFill>
                  <a:schemeClr val="tx1"/>
                </a:solidFill>
                <a:latin typeface="Century Gothic" panose="020B0502020202020204" pitchFamily="34" charset="0"/>
              </a:rPr>
              <a:t> </a:t>
            </a:r>
            <a:r>
              <a:rPr lang="en-GB" sz="2400" b="1" dirty="0">
                <a:solidFill>
                  <a:srgbClr val="FF0000"/>
                </a:solidFill>
                <a:latin typeface="Century Gothic" panose="020B0502020202020204" pitchFamily="34" charset="0"/>
              </a:rPr>
              <a:t>to</a:t>
            </a:r>
            <a:r>
              <a:rPr lang="en-GB" sz="2400" b="1" dirty="0">
                <a:solidFill>
                  <a:schemeClr val="tx1"/>
                </a:solidFill>
                <a:latin typeface="Century Gothic" panose="020B0502020202020204" pitchFamily="34" charset="0"/>
              </a:rPr>
              <a:t> the government, </a:t>
            </a:r>
            <a:r>
              <a:rPr lang="en-GB" sz="2400" b="1" dirty="0">
                <a:solidFill>
                  <a:srgbClr val="FF0000"/>
                </a:solidFill>
                <a:latin typeface="Century Gothic" panose="020B0502020202020204" pitchFamily="34" charset="0"/>
              </a:rPr>
              <a:t>it is recommended </a:t>
            </a:r>
            <a:r>
              <a:rPr lang="en-GB" sz="2400" b="1" dirty="0">
                <a:solidFill>
                  <a:schemeClr val="tx1"/>
                </a:solidFill>
                <a:latin typeface="Century Gothic" panose="020B0502020202020204" pitchFamily="34" charset="0"/>
              </a:rPr>
              <a:t>that </a:t>
            </a:r>
            <a:r>
              <a:rPr lang="en-GB" sz="2400" b="1" dirty="0">
                <a:solidFill>
                  <a:srgbClr val="FF0000"/>
                </a:solidFill>
                <a:latin typeface="Century Gothic" panose="020B0502020202020204" pitchFamily="34" charset="0"/>
              </a:rPr>
              <a:t>individuals</a:t>
            </a:r>
            <a:r>
              <a:rPr lang="en-GB" sz="2400" b="1" dirty="0">
                <a:solidFill>
                  <a:schemeClr val="tx1"/>
                </a:solidFill>
                <a:latin typeface="Century Gothic" panose="020B0502020202020204" pitchFamily="34" charset="0"/>
              </a:rPr>
              <a:t> are </a:t>
            </a:r>
            <a:r>
              <a:rPr lang="en-GB" sz="2400" b="1" dirty="0">
                <a:solidFill>
                  <a:srgbClr val="FF0000"/>
                </a:solidFill>
                <a:latin typeface="Century Gothic" panose="020B0502020202020204" pitchFamily="34" charset="0"/>
              </a:rPr>
              <a:t>conscious</a:t>
            </a:r>
            <a:r>
              <a:rPr lang="en-GB" sz="2400" b="1" dirty="0">
                <a:solidFill>
                  <a:schemeClr val="tx1"/>
                </a:solidFill>
                <a:latin typeface="Century Gothic" panose="020B0502020202020204" pitchFamily="34" charset="0"/>
              </a:rPr>
              <a:t> about their diet and exercise habits.</a:t>
            </a: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endParaRPr lang="en-GB" sz="2000" b="1" dirty="0">
              <a:solidFill>
                <a:schemeClr val="tx1"/>
              </a:solidFill>
              <a:highlight>
                <a:srgbClr val="FFFF00"/>
              </a:highlight>
              <a:latin typeface="Century Gothic" panose="020B0502020202020204" pitchFamily="34" charset="0"/>
            </a:endParaRPr>
          </a:p>
          <a:p>
            <a:pPr lvl="0" defTabSz="514350">
              <a:defRPr/>
            </a:pPr>
            <a:r>
              <a:rPr lang="en-GB" sz="2000" b="1" dirty="0">
                <a:solidFill>
                  <a:schemeClr val="tx1"/>
                </a:solidFill>
                <a:latin typeface="Century Gothic" panose="020B0502020202020204" pitchFamily="34" charset="0"/>
              </a:rPr>
              <a:t>Explain how you know.</a:t>
            </a:r>
          </a:p>
          <a:p>
            <a:pPr lvl="0" defTabSz="514350">
              <a:defRPr/>
            </a:pPr>
            <a:r>
              <a:rPr lang="en-GB" sz="2000" b="1" dirty="0">
                <a:solidFill>
                  <a:srgbClr val="FF0000"/>
                </a:solidFill>
                <a:latin typeface="Century Gothic" panose="020B0502020202020204" pitchFamily="34" charset="0"/>
              </a:rPr>
              <a:t>I know that it is written in a formal tone because it uses formal language such as ‘according to the government, it is recommended’ instead of ‘the government says you should’ instead of ‘been to’ and ‘continue’ instead of ‘carry on’.</a:t>
            </a: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pic>
        <p:nvPicPr>
          <p:cNvPr id="6" name="Picture 5" descr="A close up of a sign&#10;&#10;Description generated with high confidence">
            <a:extLst>
              <a:ext uri="{FF2B5EF4-FFF2-40B4-BE49-F238E27FC236}">
                <a16:creationId xmlns:a16="http://schemas.microsoft.com/office/drawing/2014/main" id="{6CC1974B-122D-4476-BC41-5CE9135C945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1A915406-170A-4904-A6E0-EEAA4A2316E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673386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Here is an extract from a weather forecast. Underline the parts that you think are too informal.</a:t>
            </a:r>
            <a:endParaRPr lang="en-GB" sz="2000"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2400" b="1" dirty="0">
                <a:solidFill>
                  <a:schemeClr val="tx1"/>
                </a:solidFill>
                <a:latin typeface="Century Gothic" panose="020B0502020202020204" pitchFamily="34" charset="0"/>
                <a:sym typeface="Wingdings" panose="05000000000000000000" pitchFamily="2" charset="2"/>
              </a:rPr>
              <a:t>The white stuff has hit the UK this week and Wednesday is gonna be freezing, with temperatures nosediving to minus two degrees.</a:t>
            </a:r>
          </a:p>
          <a:p>
            <a:endParaRPr lang="en-GB" sz="1600" b="1" dirty="0">
              <a:solidFill>
                <a:schemeClr val="tx1"/>
              </a:solidFill>
              <a:latin typeface="Century Gothic" panose="020B0502020202020204" pitchFamily="34" charset="0"/>
              <a:sym typeface="Wingdings" panose="05000000000000000000" pitchFamily="2" charset="2"/>
            </a:endParaRPr>
          </a:p>
          <a:p>
            <a:endParaRPr lang="en-GB" sz="24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Edit the extract by writing suggestions for the parts you have underlined.</a:t>
            </a:r>
          </a:p>
        </p:txBody>
      </p:sp>
      <p:pic>
        <p:nvPicPr>
          <p:cNvPr id="6" name="Picture 5" descr="A close up of a sign&#10;&#10;Description generated with high confidence">
            <a:extLst>
              <a:ext uri="{FF2B5EF4-FFF2-40B4-BE49-F238E27FC236}">
                <a16:creationId xmlns:a16="http://schemas.microsoft.com/office/drawing/2014/main" id="{FC33E723-5C20-4EF5-8A13-7C77E2712A7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5C7521E8-4242-4A3D-B7F4-325B478BDA7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636014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Application 1</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Here is an extract from a weather forecast. Underline the parts that you think are too informal.</a:t>
            </a:r>
            <a:endParaRPr lang="en-GB" sz="2000"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endParaRPr lang="en-GB" b="1" dirty="0">
              <a:solidFill>
                <a:schemeClr val="tx1"/>
              </a:solidFill>
              <a:latin typeface="Century Gothic" panose="020B0502020202020204" pitchFamily="34" charset="0"/>
              <a:sym typeface="Wingdings" panose="05000000000000000000" pitchFamily="2" charset="2"/>
            </a:endParaRPr>
          </a:p>
          <a:p>
            <a:pPr>
              <a:lnSpc>
                <a:spcPct val="150000"/>
              </a:lnSpc>
            </a:pPr>
            <a:r>
              <a:rPr lang="en-GB" sz="2400" b="1" dirty="0">
                <a:solidFill>
                  <a:schemeClr val="tx1"/>
                </a:solidFill>
                <a:latin typeface="Century Gothic" panose="020B0502020202020204" pitchFamily="34" charset="0"/>
                <a:sym typeface="Wingdings" panose="05000000000000000000" pitchFamily="2" charset="2"/>
              </a:rPr>
              <a:t>The </a:t>
            </a:r>
            <a:r>
              <a:rPr lang="en-GB" sz="2400" b="1" u="sng" dirty="0">
                <a:solidFill>
                  <a:srgbClr val="FF0000"/>
                </a:solidFill>
                <a:latin typeface="Century Gothic" panose="020B0502020202020204" pitchFamily="34" charset="0"/>
                <a:sym typeface="Wingdings" panose="05000000000000000000" pitchFamily="2" charset="2"/>
              </a:rPr>
              <a:t>white stuff </a:t>
            </a:r>
            <a:r>
              <a:rPr lang="en-GB" sz="2400" b="1" dirty="0">
                <a:solidFill>
                  <a:schemeClr val="tx1"/>
                </a:solidFill>
                <a:latin typeface="Century Gothic" panose="020B0502020202020204" pitchFamily="34" charset="0"/>
                <a:sym typeface="Wingdings" panose="05000000000000000000" pitchFamily="2" charset="2"/>
              </a:rPr>
              <a:t>has hit the UK this week and Wednesday is </a:t>
            </a:r>
            <a:r>
              <a:rPr lang="en-GB" sz="2400" b="1" u="sng" dirty="0" err="1">
                <a:solidFill>
                  <a:srgbClr val="FF0000"/>
                </a:solidFill>
                <a:latin typeface="Century Gothic" panose="020B0502020202020204" pitchFamily="34" charset="0"/>
                <a:sym typeface="Wingdings" panose="05000000000000000000" pitchFamily="2" charset="2"/>
              </a:rPr>
              <a:t>gonna</a:t>
            </a:r>
            <a:r>
              <a:rPr lang="en-GB" sz="2400" b="1" u="sng" dirty="0">
                <a:solidFill>
                  <a:srgbClr val="FF0000"/>
                </a:solidFill>
                <a:latin typeface="Century Gothic" panose="020B0502020202020204" pitchFamily="34" charset="0"/>
                <a:sym typeface="Wingdings" panose="05000000000000000000" pitchFamily="2" charset="2"/>
              </a:rPr>
              <a:t> be freezing</a:t>
            </a:r>
            <a:r>
              <a:rPr lang="en-GB" sz="2400" b="1" dirty="0">
                <a:solidFill>
                  <a:schemeClr val="tx1"/>
                </a:solidFill>
                <a:latin typeface="Century Gothic" panose="020B0502020202020204" pitchFamily="34" charset="0"/>
                <a:sym typeface="Wingdings" panose="05000000000000000000" pitchFamily="2" charset="2"/>
              </a:rPr>
              <a:t>, with temperatures </a:t>
            </a:r>
            <a:r>
              <a:rPr lang="en-GB" sz="2400" b="1" u="sng" dirty="0">
                <a:solidFill>
                  <a:srgbClr val="FF0000"/>
                </a:solidFill>
                <a:latin typeface="Century Gothic" panose="020B0502020202020204" pitchFamily="34" charset="0"/>
                <a:sym typeface="Wingdings" panose="05000000000000000000" pitchFamily="2" charset="2"/>
              </a:rPr>
              <a:t>nosediving</a:t>
            </a:r>
            <a:r>
              <a:rPr lang="en-GB" sz="2400" b="1" dirty="0">
                <a:solidFill>
                  <a:schemeClr val="tx1"/>
                </a:solidFill>
                <a:latin typeface="Century Gothic" panose="020B0502020202020204" pitchFamily="34" charset="0"/>
                <a:sym typeface="Wingdings" panose="05000000000000000000" pitchFamily="2" charset="2"/>
              </a:rPr>
              <a:t> to minus two degrees.</a:t>
            </a:r>
          </a:p>
          <a:p>
            <a:endParaRPr lang="en-GB" sz="2000" b="1" dirty="0">
              <a:solidFill>
                <a:schemeClr val="tx1"/>
              </a:solidFill>
              <a:latin typeface="Century Gothic" panose="020B0502020202020204" pitchFamily="34" charset="0"/>
              <a:sym typeface="Wingdings" panose="05000000000000000000" pitchFamily="2" charset="2"/>
            </a:endParaRPr>
          </a:p>
          <a:p>
            <a:endParaRPr lang="en-GB" sz="2000" b="1" dirty="0">
              <a:solidFill>
                <a:schemeClr val="tx1"/>
              </a:solidFill>
              <a:latin typeface="Century Gothic" panose="020B0502020202020204" pitchFamily="34" charset="0"/>
              <a:sym typeface="Wingdings" panose="05000000000000000000" pitchFamily="2" charset="2"/>
            </a:endParaRPr>
          </a:p>
          <a:p>
            <a:r>
              <a:rPr lang="en-GB" sz="2000" b="1" dirty="0">
                <a:solidFill>
                  <a:schemeClr val="tx1"/>
                </a:solidFill>
                <a:latin typeface="Century Gothic" panose="020B0502020202020204" pitchFamily="34" charset="0"/>
                <a:sym typeface="Wingdings" panose="05000000000000000000" pitchFamily="2" charset="2"/>
              </a:rPr>
              <a:t>Edit the extract by writing suggestions for the parts you have underlined.</a:t>
            </a:r>
            <a:endParaRPr lang="en-GB" sz="2000" b="1" dirty="0">
              <a:solidFill>
                <a:srgbClr val="FF0000"/>
              </a:solidFill>
              <a:latin typeface="Century Gothic" panose="020B0502020202020204" pitchFamily="34" charset="0"/>
              <a:sym typeface="Wingdings" panose="05000000000000000000" pitchFamily="2" charset="2"/>
            </a:endParaRPr>
          </a:p>
          <a:p>
            <a:r>
              <a:rPr lang="en-GB" sz="2000" b="1" dirty="0">
                <a:solidFill>
                  <a:srgbClr val="FF0000"/>
                </a:solidFill>
                <a:latin typeface="Century Gothic" panose="020B0502020202020204" pitchFamily="34" charset="0"/>
              </a:rPr>
              <a:t>Various edited versions which include formal language, for example: </a:t>
            </a:r>
            <a:r>
              <a:rPr lang="en-GB" sz="2000" b="1" dirty="0">
                <a:solidFill>
                  <a:srgbClr val="FF0000"/>
                </a:solidFill>
                <a:latin typeface="Century Gothic" panose="020B0502020202020204" pitchFamily="34" charset="0"/>
                <a:sym typeface="Wingdings" panose="05000000000000000000" pitchFamily="2" charset="2"/>
              </a:rPr>
              <a:t>Snow has fallen on the UK this week and Wednesday is predicted to be the coldest day, with temperatures falling to minus two degrees.</a:t>
            </a:r>
          </a:p>
        </p:txBody>
      </p:sp>
      <p:pic>
        <p:nvPicPr>
          <p:cNvPr id="6" name="Picture 5" descr="A close up of a sign&#10;&#10;Description generated with high confidence">
            <a:extLst>
              <a:ext uri="{FF2B5EF4-FFF2-40B4-BE49-F238E27FC236}">
                <a16:creationId xmlns:a16="http://schemas.microsoft.com/office/drawing/2014/main" id="{110D9CE1-D3AE-4EDD-854E-EB6CAD27F1D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D08DE44F-51EB-4036-B3AC-88F02EEC240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7278413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James says that Anne’s writing is too informal to send to her bank.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8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Do you agree? Explain how you know.</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
        <p:nvSpPr>
          <p:cNvPr id="8" name="Rectangle 7">
            <a:extLst>
              <a:ext uri="{FF2B5EF4-FFF2-40B4-BE49-F238E27FC236}">
                <a16:creationId xmlns:a16="http://schemas.microsoft.com/office/drawing/2014/main" id="{964B1968-6844-4BF3-97B1-3538128B58A4}"/>
              </a:ext>
            </a:extLst>
          </p:cNvPr>
          <p:cNvSpPr/>
          <p:nvPr/>
        </p:nvSpPr>
        <p:spPr>
          <a:xfrm>
            <a:off x="1989067" y="1889924"/>
            <a:ext cx="5464785" cy="1938992"/>
          </a:xfrm>
          <a:prstGeom prst="rect">
            <a:avLst/>
          </a:prstGeom>
          <a:solidFill>
            <a:schemeClr val="bg1"/>
          </a:solidFill>
        </p:spPr>
        <p:txBody>
          <a:bodyPr wrap="square">
            <a:spAutoFit/>
          </a:bodyPr>
          <a:lstStyle/>
          <a:p>
            <a:r>
              <a:rPr lang="en-GB" sz="2000" b="1" dirty="0">
                <a:latin typeface="Century Gothic" panose="020B0502020202020204" pitchFamily="34" charset="0"/>
              </a:rPr>
              <a:t>Dear Bank Manager,</a:t>
            </a:r>
          </a:p>
          <a:p>
            <a:r>
              <a:rPr lang="en-GB" sz="2000" b="1" dirty="0">
                <a:latin typeface="Century Gothic" panose="020B0502020202020204" pitchFamily="34" charset="0"/>
              </a:rPr>
              <a:t>I’m pretty bad with cash so I’ve run out (again) and wondered if you might give us some more until pay day.</a:t>
            </a:r>
          </a:p>
          <a:p>
            <a:r>
              <a:rPr lang="en-GB" sz="2000" b="1" dirty="0">
                <a:latin typeface="Century Gothic" panose="020B0502020202020204" pitchFamily="34" charset="0"/>
              </a:rPr>
              <a:t>Ta,</a:t>
            </a:r>
          </a:p>
          <a:p>
            <a:r>
              <a:rPr lang="en-GB" sz="2000" b="1" dirty="0">
                <a:latin typeface="Century Gothic" panose="020B0502020202020204" pitchFamily="34" charset="0"/>
              </a:rPr>
              <a:t>Anne Johnson</a:t>
            </a:r>
          </a:p>
        </p:txBody>
      </p:sp>
      <p:pic>
        <p:nvPicPr>
          <p:cNvPr id="7" name="Picture 6" descr="A close up of a sign&#10;&#10;Description generated with high confidence">
            <a:extLst>
              <a:ext uri="{FF2B5EF4-FFF2-40B4-BE49-F238E27FC236}">
                <a16:creationId xmlns:a16="http://schemas.microsoft.com/office/drawing/2014/main" id="{269520E4-BED3-4FC7-800B-307120D9A6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1426ABCF-278E-46C8-B80C-78D568D097C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10390470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James says that Anne’s writing is too informal to send to her bank.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8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Do you agree? Explain how you know.</a:t>
            </a: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James is correct because...</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
        <p:nvSpPr>
          <p:cNvPr id="8" name="Rectangle 7">
            <a:extLst>
              <a:ext uri="{FF2B5EF4-FFF2-40B4-BE49-F238E27FC236}">
                <a16:creationId xmlns:a16="http://schemas.microsoft.com/office/drawing/2014/main" id="{964B1968-6844-4BF3-97B1-3538128B58A4}"/>
              </a:ext>
            </a:extLst>
          </p:cNvPr>
          <p:cNvSpPr/>
          <p:nvPr/>
        </p:nvSpPr>
        <p:spPr>
          <a:xfrm>
            <a:off x="1989067" y="1889924"/>
            <a:ext cx="5464785" cy="1938992"/>
          </a:xfrm>
          <a:prstGeom prst="rect">
            <a:avLst/>
          </a:prstGeom>
          <a:solidFill>
            <a:schemeClr val="bg1"/>
          </a:solidFill>
        </p:spPr>
        <p:txBody>
          <a:bodyPr wrap="square">
            <a:spAutoFit/>
          </a:bodyPr>
          <a:lstStyle/>
          <a:p>
            <a:r>
              <a:rPr lang="en-GB" sz="2000" b="1" dirty="0">
                <a:latin typeface="Century Gothic" panose="020B0502020202020204" pitchFamily="34" charset="0"/>
              </a:rPr>
              <a:t>Dear Bank Manager,</a:t>
            </a:r>
          </a:p>
          <a:p>
            <a:r>
              <a:rPr lang="en-GB" sz="2000" b="1" dirty="0">
                <a:latin typeface="Century Gothic" panose="020B0502020202020204" pitchFamily="34" charset="0"/>
              </a:rPr>
              <a:t>I’m pretty bad with cash so I’ve run out (again) and wondered if you might give us some more until pay day.</a:t>
            </a:r>
          </a:p>
          <a:p>
            <a:r>
              <a:rPr lang="en-GB" sz="2000" b="1" dirty="0">
                <a:latin typeface="Century Gothic" panose="020B0502020202020204" pitchFamily="34" charset="0"/>
              </a:rPr>
              <a:t>Ta,</a:t>
            </a:r>
          </a:p>
          <a:p>
            <a:r>
              <a:rPr lang="en-GB" sz="2000" b="1" dirty="0">
                <a:latin typeface="Century Gothic" panose="020B0502020202020204" pitchFamily="34" charset="0"/>
              </a:rPr>
              <a:t>Anne Johnson</a:t>
            </a:r>
          </a:p>
        </p:txBody>
      </p:sp>
      <p:pic>
        <p:nvPicPr>
          <p:cNvPr id="7" name="Picture 6" descr="A close up of a sign&#10;&#10;Description generated with high confidence">
            <a:extLst>
              <a:ext uri="{FF2B5EF4-FFF2-40B4-BE49-F238E27FC236}">
                <a16:creationId xmlns:a16="http://schemas.microsoft.com/office/drawing/2014/main" id="{269520E4-BED3-4FC7-800B-307120D9A6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1426ABCF-278E-46C8-B80C-78D568D097C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1039957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Reasoning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James says that Anne’s writing is too informal to send to her bank.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8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Do you agree? Explain how you know.</a:t>
            </a:r>
          </a:p>
          <a:p>
            <a:endParaRPr lang="en-GB" sz="20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James is correct because the letter includes contracted words (I’m, I’ve) and informal vocabulary e.g. pretty bad, cash, give us, ta etc.</a:t>
            </a:r>
          </a:p>
          <a:p>
            <a:pPr lvl="0" algn="ctr"/>
            <a:endParaRPr lang="en-GB" sz="2400" dirty="0">
              <a:solidFill>
                <a:schemeClr val="tx1"/>
              </a:solidFill>
              <a:latin typeface="SassoonCRInfantMedium" panose="02000603020000020003" pitchFamily="2" charset="0"/>
            </a:endParaRPr>
          </a:p>
          <a:p>
            <a:endParaRPr lang="en-GB" sz="2000" dirty="0">
              <a:solidFill>
                <a:schemeClr val="tx1"/>
              </a:solidFill>
              <a:latin typeface="SassoonCRInfantMedium" panose="02000603020000020003" pitchFamily="2" charset="0"/>
            </a:endParaRPr>
          </a:p>
          <a:p>
            <a:pPr lvl="0" algn="ctr"/>
            <a:endParaRPr lang="en-GB" sz="2400" dirty="0">
              <a:solidFill>
                <a:srgbClr val="FF0000"/>
              </a:solidFill>
              <a:latin typeface="SassoonCRInfantMedium" panose="02000603020000020003" pitchFamily="2" charset="0"/>
            </a:endParaRPr>
          </a:p>
        </p:txBody>
      </p:sp>
      <p:sp>
        <p:nvSpPr>
          <p:cNvPr id="8" name="Rectangle 7">
            <a:extLst>
              <a:ext uri="{FF2B5EF4-FFF2-40B4-BE49-F238E27FC236}">
                <a16:creationId xmlns:a16="http://schemas.microsoft.com/office/drawing/2014/main" id="{964B1968-6844-4BF3-97B1-3538128B58A4}"/>
              </a:ext>
            </a:extLst>
          </p:cNvPr>
          <p:cNvSpPr/>
          <p:nvPr/>
        </p:nvSpPr>
        <p:spPr>
          <a:xfrm>
            <a:off x="1989067" y="1889924"/>
            <a:ext cx="5464785" cy="1938992"/>
          </a:xfrm>
          <a:prstGeom prst="rect">
            <a:avLst/>
          </a:prstGeom>
          <a:solidFill>
            <a:schemeClr val="bg1"/>
          </a:solidFill>
        </p:spPr>
        <p:txBody>
          <a:bodyPr wrap="square">
            <a:spAutoFit/>
          </a:bodyPr>
          <a:lstStyle/>
          <a:p>
            <a:r>
              <a:rPr lang="en-GB" sz="2000" b="1" dirty="0">
                <a:latin typeface="Century Gothic" panose="020B0502020202020204" pitchFamily="34" charset="0"/>
              </a:rPr>
              <a:t>Dear Bank Manager,</a:t>
            </a:r>
          </a:p>
          <a:p>
            <a:r>
              <a:rPr lang="en-GB" sz="2000" b="1" dirty="0">
                <a:latin typeface="Century Gothic" panose="020B0502020202020204" pitchFamily="34" charset="0"/>
              </a:rPr>
              <a:t>I’m </a:t>
            </a:r>
            <a:r>
              <a:rPr lang="en-GB" sz="2000" b="1" dirty="0">
                <a:solidFill>
                  <a:srgbClr val="FF0000"/>
                </a:solidFill>
                <a:latin typeface="Century Gothic" panose="020B0502020202020204" pitchFamily="34" charset="0"/>
              </a:rPr>
              <a:t>pretty bad </a:t>
            </a:r>
            <a:r>
              <a:rPr lang="en-GB" sz="2000" b="1" dirty="0">
                <a:latin typeface="Century Gothic" panose="020B0502020202020204" pitchFamily="34" charset="0"/>
              </a:rPr>
              <a:t>with </a:t>
            </a:r>
            <a:r>
              <a:rPr lang="en-GB" sz="2000" b="1" dirty="0">
                <a:solidFill>
                  <a:srgbClr val="FF0000"/>
                </a:solidFill>
                <a:latin typeface="Century Gothic" panose="020B0502020202020204" pitchFamily="34" charset="0"/>
              </a:rPr>
              <a:t>cash</a:t>
            </a:r>
            <a:r>
              <a:rPr lang="en-GB" sz="2000" b="1" dirty="0">
                <a:latin typeface="Century Gothic" panose="020B0502020202020204" pitchFamily="34" charset="0"/>
              </a:rPr>
              <a:t> so </a:t>
            </a:r>
            <a:r>
              <a:rPr lang="en-GB" sz="2000" b="1" dirty="0">
                <a:solidFill>
                  <a:srgbClr val="FF0000"/>
                </a:solidFill>
                <a:latin typeface="Century Gothic" panose="020B0502020202020204" pitchFamily="34" charset="0"/>
              </a:rPr>
              <a:t>I’ve run out (again)</a:t>
            </a:r>
            <a:r>
              <a:rPr lang="en-GB" sz="2000" b="1" dirty="0">
                <a:latin typeface="Century Gothic" panose="020B0502020202020204" pitchFamily="34" charset="0"/>
              </a:rPr>
              <a:t> and wondered if you might </a:t>
            </a:r>
            <a:r>
              <a:rPr lang="en-GB" sz="2000" b="1" dirty="0">
                <a:solidFill>
                  <a:srgbClr val="FF0000"/>
                </a:solidFill>
                <a:latin typeface="Century Gothic" panose="020B0502020202020204" pitchFamily="34" charset="0"/>
              </a:rPr>
              <a:t>give us some more</a:t>
            </a:r>
            <a:r>
              <a:rPr lang="en-GB" sz="2000" b="1" dirty="0">
                <a:latin typeface="Century Gothic" panose="020B0502020202020204" pitchFamily="34" charset="0"/>
              </a:rPr>
              <a:t> until pay day.</a:t>
            </a:r>
          </a:p>
          <a:p>
            <a:r>
              <a:rPr lang="en-GB" sz="2000" b="1" dirty="0">
                <a:solidFill>
                  <a:srgbClr val="FF0000"/>
                </a:solidFill>
                <a:latin typeface="Century Gothic" panose="020B0502020202020204" pitchFamily="34" charset="0"/>
              </a:rPr>
              <a:t>Ta</a:t>
            </a:r>
            <a:r>
              <a:rPr lang="en-GB" sz="2000" b="1" dirty="0">
                <a:latin typeface="Century Gothic" panose="020B0502020202020204" pitchFamily="34" charset="0"/>
              </a:rPr>
              <a:t>,</a:t>
            </a:r>
          </a:p>
          <a:p>
            <a:r>
              <a:rPr lang="en-GB" sz="2000" b="1" dirty="0">
                <a:latin typeface="Century Gothic" panose="020B0502020202020204" pitchFamily="34" charset="0"/>
              </a:rPr>
              <a:t>Anne Johnson</a:t>
            </a:r>
          </a:p>
        </p:txBody>
      </p:sp>
      <p:pic>
        <p:nvPicPr>
          <p:cNvPr id="7" name="Picture 6" descr="A close up of a sign&#10;&#10;Description generated with high confidence">
            <a:extLst>
              <a:ext uri="{FF2B5EF4-FFF2-40B4-BE49-F238E27FC236}">
                <a16:creationId xmlns:a16="http://schemas.microsoft.com/office/drawing/2014/main" id="{269520E4-BED3-4FC7-800B-307120D9A62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9" name="TextBox 8">
            <a:extLst>
              <a:ext uri="{FF2B5EF4-FFF2-40B4-BE49-F238E27FC236}">
                <a16:creationId xmlns:a16="http://schemas.microsoft.com/office/drawing/2014/main" id="{1426ABCF-278E-46C8-B80C-78D568D097CE}"/>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168632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Suggest some synonyms for the words below: </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latin typeface="Century Gothic" panose="020B0502020202020204" pitchFamily="34" charset="0"/>
            </a:endParaRPr>
          </a:p>
          <a:p>
            <a:endParaRPr lang="en-GB" sz="2000" b="1" dirty="0">
              <a:latin typeface="Century Gothic" panose="020B0502020202020204" pitchFamily="34" charset="0"/>
            </a:endParaRPr>
          </a:p>
          <a:p>
            <a:endParaRPr lang="en-GB" sz="2000" b="1" dirty="0">
              <a:latin typeface="Century Gothic" panose="020B0502020202020204" pitchFamily="34" charset="0"/>
            </a:endParaRPr>
          </a:p>
          <a:p>
            <a:endParaRPr lang="en-GB" sz="2000" b="1" dirty="0">
              <a:latin typeface="Century Gothic" panose="020B0502020202020204" pitchFamily="34" charset="0"/>
            </a:endParaRPr>
          </a:p>
          <a:p>
            <a:pPr marL="88900" algn="ctr"/>
            <a:endParaRPr lang="en-GB" sz="2800" dirty="0">
              <a:solidFill>
                <a:schemeClr val="bg2">
                  <a:lumMod val="25000"/>
                </a:schemeClr>
              </a:solidFill>
              <a:latin typeface="SassoonCRInfantMedium" panose="02000603020000020003" pitchFamily="2" charset="0"/>
            </a:endParaRPr>
          </a:p>
        </p:txBody>
      </p:sp>
      <p:pic>
        <p:nvPicPr>
          <p:cNvPr id="27" name="Picture 26" descr="A close up of a sign&#10;&#10;Description generated with high confidence">
            <a:extLst>
              <a:ext uri="{FF2B5EF4-FFF2-40B4-BE49-F238E27FC236}">
                <a16:creationId xmlns:a16="http://schemas.microsoft.com/office/drawing/2014/main" id="{31DC6998-D245-45FA-A50E-BDE8A3D68E9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8" name="TextBox 8">
            <a:extLst>
              <a:ext uri="{FF2B5EF4-FFF2-40B4-BE49-F238E27FC236}">
                <a16:creationId xmlns:a16="http://schemas.microsoft.com/office/drawing/2014/main" id="{C2055146-C74D-441A-9D7B-4C2B0729E97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35" name="Table 3">
            <a:extLst>
              <a:ext uri="{FF2B5EF4-FFF2-40B4-BE49-F238E27FC236}">
                <a16:creationId xmlns:a16="http://schemas.microsoft.com/office/drawing/2014/main" id="{C0DC0D82-3FFE-4C07-9C36-BEC79620A371}"/>
              </a:ext>
            </a:extLst>
          </p:cNvPr>
          <p:cNvGraphicFramePr>
            <a:graphicFrameLocks noGrp="1"/>
          </p:cNvGraphicFramePr>
          <p:nvPr>
            <p:extLst>
              <p:ext uri="{D42A27DB-BD31-4B8C-83A1-F6EECF244321}">
                <p14:modId xmlns:p14="http://schemas.microsoft.com/office/powerpoint/2010/main" val="929799307"/>
              </p:ext>
            </p:extLst>
          </p:nvPr>
        </p:nvGraphicFramePr>
        <p:xfrm>
          <a:off x="604991"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Friend</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6" name="Table 3">
            <a:extLst>
              <a:ext uri="{FF2B5EF4-FFF2-40B4-BE49-F238E27FC236}">
                <a16:creationId xmlns:a16="http://schemas.microsoft.com/office/drawing/2014/main" id="{C0B0BBD8-599C-4B4A-9760-52C349206CA1}"/>
              </a:ext>
            </a:extLst>
          </p:cNvPr>
          <p:cNvGraphicFramePr>
            <a:graphicFrameLocks noGrp="1"/>
          </p:cNvGraphicFramePr>
          <p:nvPr>
            <p:extLst>
              <p:ext uri="{D42A27DB-BD31-4B8C-83A1-F6EECF244321}">
                <p14:modId xmlns:p14="http://schemas.microsoft.com/office/powerpoint/2010/main" val="1261791521"/>
              </p:ext>
            </p:extLst>
          </p:nvPr>
        </p:nvGraphicFramePr>
        <p:xfrm>
          <a:off x="1678867"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Man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7" name="Table 3">
            <a:extLst>
              <a:ext uri="{FF2B5EF4-FFF2-40B4-BE49-F238E27FC236}">
                <a16:creationId xmlns:a16="http://schemas.microsoft.com/office/drawing/2014/main" id="{822F6B04-F89F-4B3D-B545-BE5550298D7F}"/>
              </a:ext>
            </a:extLst>
          </p:cNvPr>
          <p:cNvGraphicFramePr>
            <a:graphicFrameLocks noGrp="1"/>
          </p:cNvGraphicFramePr>
          <p:nvPr>
            <p:extLst>
              <p:ext uri="{D42A27DB-BD31-4B8C-83A1-F6EECF244321}">
                <p14:modId xmlns:p14="http://schemas.microsoft.com/office/powerpoint/2010/main" val="3221395809"/>
              </p:ext>
            </p:extLst>
          </p:nvPr>
        </p:nvGraphicFramePr>
        <p:xfrm>
          <a:off x="2752743"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Holiday</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8" name="Table 3">
            <a:extLst>
              <a:ext uri="{FF2B5EF4-FFF2-40B4-BE49-F238E27FC236}">
                <a16:creationId xmlns:a16="http://schemas.microsoft.com/office/drawing/2014/main" id="{43B7661E-5321-4B07-915E-E8900EB4B995}"/>
              </a:ext>
            </a:extLst>
          </p:cNvPr>
          <p:cNvGraphicFramePr>
            <a:graphicFrameLocks noGrp="1"/>
          </p:cNvGraphicFramePr>
          <p:nvPr>
            <p:extLst>
              <p:ext uri="{D42A27DB-BD31-4B8C-83A1-F6EECF244321}">
                <p14:modId xmlns:p14="http://schemas.microsoft.com/office/powerpoint/2010/main" val="2605480354"/>
              </p:ext>
            </p:extLst>
          </p:nvPr>
        </p:nvGraphicFramePr>
        <p:xfrm>
          <a:off x="3826619"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Woman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9" name="Table 3">
            <a:extLst>
              <a:ext uri="{FF2B5EF4-FFF2-40B4-BE49-F238E27FC236}">
                <a16:creationId xmlns:a16="http://schemas.microsoft.com/office/drawing/2014/main" id="{E4E190D1-4A6D-48B6-A325-0D52D07C9A0F}"/>
              </a:ext>
            </a:extLst>
          </p:cNvPr>
          <p:cNvGraphicFramePr>
            <a:graphicFrameLocks noGrp="1"/>
          </p:cNvGraphicFramePr>
          <p:nvPr>
            <p:extLst>
              <p:ext uri="{D42A27DB-BD31-4B8C-83A1-F6EECF244321}">
                <p14:modId xmlns:p14="http://schemas.microsoft.com/office/powerpoint/2010/main" val="3589168560"/>
              </p:ext>
            </p:extLst>
          </p:nvPr>
        </p:nvGraphicFramePr>
        <p:xfrm>
          <a:off x="4900495"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Food</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40" name="Table 3">
            <a:extLst>
              <a:ext uri="{FF2B5EF4-FFF2-40B4-BE49-F238E27FC236}">
                <a16:creationId xmlns:a16="http://schemas.microsoft.com/office/drawing/2014/main" id="{CADE04D1-728F-4526-AA99-6C83E9121ADC}"/>
              </a:ext>
            </a:extLst>
          </p:cNvPr>
          <p:cNvGraphicFramePr>
            <a:graphicFrameLocks noGrp="1"/>
          </p:cNvGraphicFramePr>
          <p:nvPr>
            <p:extLst>
              <p:ext uri="{D42A27DB-BD31-4B8C-83A1-F6EECF244321}">
                <p14:modId xmlns:p14="http://schemas.microsoft.com/office/powerpoint/2010/main" val="658164283"/>
              </p:ext>
            </p:extLst>
          </p:nvPr>
        </p:nvGraphicFramePr>
        <p:xfrm>
          <a:off x="5974371"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Children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41" name="Table 3">
            <a:extLst>
              <a:ext uri="{FF2B5EF4-FFF2-40B4-BE49-F238E27FC236}">
                <a16:creationId xmlns:a16="http://schemas.microsoft.com/office/drawing/2014/main" id="{69C2299D-1F7B-417F-8D55-3F3232631EEC}"/>
              </a:ext>
            </a:extLst>
          </p:cNvPr>
          <p:cNvGraphicFramePr>
            <a:graphicFrameLocks noGrp="1"/>
          </p:cNvGraphicFramePr>
          <p:nvPr>
            <p:extLst>
              <p:ext uri="{D42A27DB-BD31-4B8C-83A1-F6EECF244321}">
                <p14:modId xmlns:p14="http://schemas.microsoft.com/office/powerpoint/2010/main" val="186591644"/>
              </p:ext>
            </p:extLst>
          </p:nvPr>
        </p:nvGraphicFramePr>
        <p:xfrm>
          <a:off x="7048249"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Money</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4147624"/>
                  </a:ext>
                </a:extLst>
              </a:tr>
            </a:tbl>
          </a:graphicData>
        </a:graphic>
      </p:graphicFrame>
    </p:spTree>
    <p:extLst>
      <p:ext uri="{BB962C8B-B14F-4D97-AF65-F5344CB8AC3E}">
        <p14:creationId xmlns:p14="http://schemas.microsoft.com/office/powerpoint/2010/main" val="103505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Introduction</a:t>
            </a:r>
          </a:p>
          <a:p>
            <a:pPr algn="ctr"/>
            <a:endParaRPr lang="en-GB" sz="2000" b="1" u="sng" dirty="0">
              <a:solidFill>
                <a:schemeClr val="bg2">
                  <a:lumMod val="50000"/>
                </a:schemeClr>
              </a:solidFill>
              <a:latin typeface="Century Gothic" panose="020B0502020202020204" pitchFamily="34" charset="0"/>
            </a:endParaRPr>
          </a:p>
          <a:p>
            <a:r>
              <a:rPr lang="en-GB" sz="2000" b="1" dirty="0">
                <a:solidFill>
                  <a:schemeClr val="tx1"/>
                </a:solidFill>
                <a:latin typeface="Century Gothic" panose="020B0502020202020204" pitchFamily="34" charset="0"/>
              </a:rPr>
              <a:t>Suggest some synonyms for the words below: </a:t>
            </a:r>
          </a:p>
          <a:p>
            <a:r>
              <a:rPr lang="en-GB" sz="2000" b="1" dirty="0">
                <a:solidFill>
                  <a:srgbClr val="FF0000"/>
                </a:solidFill>
                <a:latin typeface="Century Gothic" panose="020B0502020202020204" pitchFamily="34" charset="0"/>
              </a:rPr>
              <a:t>Various answers, for example:</a:t>
            </a:r>
          </a:p>
          <a:p>
            <a:endParaRPr lang="en-GB" sz="2000" b="1" dirty="0">
              <a:latin typeface="Century Gothic" panose="020B0502020202020204" pitchFamily="34" charset="0"/>
            </a:endParaRPr>
          </a:p>
          <a:p>
            <a:endParaRPr lang="en-GB" sz="2000" b="1" dirty="0">
              <a:latin typeface="Century Gothic" panose="020B0502020202020204" pitchFamily="34" charset="0"/>
            </a:endParaRPr>
          </a:p>
          <a:p>
            <a:endParaRPr lang="en-GB" sz="2000" b="1" dirty="0">
              <a:latin typeface="Century Gothic" panose="020B0502020202020204" pitchFamily="34" charset="0"/>
            </a:endParaRPr>
          </a:p>
          <a:p>
            <a:pPr marL="88900" algn="ctr"/>
            <a:endParaRPr lang="en-GB" sz="2800" dirty="0">
              <a:solidFill>
                <a:schemeClr val="bg2">
                  <a:lumMod val="25000"/>
                </a:schemeClr>
              </a:solidFill>
              <a:latin typeface="SassoonCRInfantMedium" panose="02000603020000020003" pitchFamily="2" charset="0"/>
            </a:endParaRPr>
          </a:p>
        </p:txBody>
      </p:sp>
      <p:pic>
        <p:nvPicPr>
          <p:cNvPr id="27" name="Picture 26" descr="A close up of a sign&#10;&#10;Description generated with high confidence">
            <a:extLst>
              <a:ext uri="{FF2B5EF4-FFF2-40B4-BE49-F238E27FC236}">
                <a16:creationId xmlns:a16="http://schemas.microsoft.com/office/drawing/2014/main" id="{BBF633DF-8E1F-465D-97E3-9803BBD7531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8" name="TextBox 8">
            <a:extLst>
              <a:ext uri="{FF2B5EF4-FFF2-40B4-BE49-F238E27FC236}">
                <a16:creationId xmlns:a16="http://schemas.microsoft.com/office/drawing/2014/main" id="{987A6439-46AF-4645-810F-C74F3E9D700D}"/>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graphicFrame>
        <p:nvGraphicFramePr>
          <p:cNvPr id="16" name="Table 3">
            <a:extLst>
              <a:ext uri="{FF2B5EF4-FFF2-40B4-BE49-F238E27FC236}">
                <a16:creationId xmlns:a16="http://schemas.microsoft.com/office/drawing/2014/main" id="{4ACB11EA-E85F-4F53-B530-0D4A7AFF1CD5}"/>
              </a:ext>
            </a:extLst>
          </p:cNvPr>
          <p:cNvGraphicFramePr>
            <a:graphicFrameLocks noGrp="1"/>
          </p:cNvGraphicFramePr>
          <p:nvPr>
            <p:extLst>
              <p:ext uri="{D42A27DB-BD31-4B8C-83A1-F6EECF244321}">
                <p14:modId xmlns:p14="http://schemas.microsoft.com/office/powerpoint/2010/main" val="4239094756"/>
              </p:ext>
            </p:extLst>
          </p:nvPr>
        </p:nvGraphicFramePr>
        <p:xfrm>
          <a:off x="604991"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Friend</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mate</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pal</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comrade</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17" name="Table 3">
            <a:extLst>
              <a:ext uri="{FF2B5EF4-FFF2-40B4-BE49-F238E27FC236}">
                <a16:creationId xmlns:a16="http://schemas.microsoft.com/office/drawing/2014/main" id="{13E62145-2F7A-454C-B1B9-CAD7ECA0E481}"/>
              </a:ext>
            </a:extLst>
          </p:cNvPr>
          <p:cNvGraphicFramePr>
            <a:graphicFrameLocks noGrp="1"/>
          </p:cNvGraphicFramePr>
          <p:nvPr>
            <p:extLst>
              <p:ext uri="{D42A27DB-BD31-4B8C-83A1-F6EECF244321}">
                <p14:modId xmlns:p14="http://schemas.microsoft.com/office/powerpoint/2010/main" val="2392470841"/>
              </p:ext>
            </p:extLst>
          </p:nvPr>
        </p:nvGraphicFramePr>
        <p:xfrm>
          <a:off x="1678867"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Man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bloke</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gentleman</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fella</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18" name="Table 3">
            <a:extLst>
              <a:ext uri="{FF2B5EF4-FFF2-40B4-BE49-F238E27FC236}">
                <a16:creationId xmlns:a16="http://schemas.microsoft.com/office/drawing/2014/main" id="{F5A5C5C9-90C7-439E-8C84-83519EEF4256}"/>
              </a:ext>
            </a:extLst>
          </p:cNvPr>
          <p:cNvGraphicFramePr>
            <a:graphicFrameLocks noGrp="1"/>
          </p:cNvGraphicFramePr>
          <p:nvPr>
            <p:extLst>
              <p:ext uri="{D42A27DB-BD31-4B8C-83A1-F6EECF244321}">
                <p14:modId xmlns:p14="http://schemas.microsoft.com/office/powerpoint/2010/main" val="3499353339"/>
              </p:ext>
            </p:extLst>
          </p:nvPr>
        </p:nvGraphicFramePr>
        <p:xfrm>
          <a:off x="2752743"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Holiday</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vacation</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trip</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excursion</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29" name="Table 3">
            <a:extLst>
              <a:ext uri="{FF2B5EF4-FFF2-40B4-BE49-F238E27FC236}">
                <a16:creationId xmlns:a16="http://schemas.microsoft.com/office/drawing/2014/main" id="{B2C90B36-5304-423B-8265-5B21037CA35F}"/>
              </a:ext>
            </a:extLst>
          </p:cNvPr>
          <p:cNvGraphicFramePr>
            <a:graphicFrameLocks noGrp="1"/>
          </p:cNvGraphicFramePr>
          <p:nvPr>
            <p:extLst>
              <p:ext uri="{D42A27DB-BD31-4B8C-83A1-F6EECF244321}">
                <p14:modId xmlns:p14="http://schemas.microsoft.com/office/powerpoint/2010/main" val="2940904963"/>
              </p:ext>
            </p:extLst>
          </p:nvPr>
        </p:nvGraphicFramePr>
        <p:xfrm>
          <a:off x="3826619"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Woman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lady</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female</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girl</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0" name="Table 3">
            <a:extLst>
              <a:ext uri="{FF2B5EF4-FFF2-40B4-BE49-F238E27FC236}">
                <a16:creationId xmlns:a16="http://schemas.microsoft.com/office/drawing/2014/main" id="{93B58A42-33C1-4387-8609-25588791F807}"/>
              </a:ext>
            </a:extLst>
          </p:cNvPr>
          <p:cNvGraphicFramePr>
            <a:graphicFrameLocks noGrp="1"/>
          </p:cNvGraphicFramePr>
          <p:nvPr>
            <p:extLst>
              <p:ext uri="{D42A27DB-BD31-4B8C-83A1-F6EECF244321}">
                <p14:modId xmlns:p14="http://schemas.microsoft.com/office/powerpoint/2010/main" val="728709500"/>
              </p:ext>
            </p:extLst>
          </p:nvPr>
        </p:nvGraphicFramePr>
        <p:xfrm>
          <a:off x="4900495"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Food</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err="1">
                          <a:solidFill>
                            <a:srgbClr val="FF0000"/>
                          </a:solidFill>
                          <a:latin typeface="Century Gothic" panose="020B0502020202020204" pitchFamily="34" charset="0"/>
                        </a:rPr>
                        <a:t>scran</a:t>
                      </a:r>
                      <a:endParaRPr lang="en-GB" sz="1900" b="1" dirty="0">
                        <a:solidFill>
                          <a:srgbClr val="FF0000"/>
                        </a:solidFill>
                        <a:latin typeface="Century Gothic" panose="020B0502020202020204" pitchFamily="34" charset="0"/>
                      </a:endParaRP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provisions</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fodder</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1" name="Table 3">
            <a:extLst>
              <a:ext uri="{FF2B5EF4-FFF2-40B4-BE49-F238E27FC236}">
                <a16:creationId xmlns:a16="http://schemas.microsoft.com/office/drawing/2014/main" id="{A9D28D63-41E1-46B8-BD65-055A99C5B083}"/>
              </a:ext>
            </a:extLst>
          </p:cNvPr>
          <p:cNvGraphicFramePr>
            <a:graphicFrameLocks noGrp="1"/>
          </p:cNvGraphicFramePr>
          <p:nvPr>
            <p:extLst>
              <p:ext uri="{D42A27DB-BD31-4B8C-83A1-F6EECF244321}">
                <p14:modId xmlns:p14="http://schemas.microsoft.com/office/powerpoint/2010/main" val="3670862050"/>
              </p:ext>
            </p:extLst>
          </p:nvPr>
        </p:nvGraphicFramePr>
        <p:xfrm>
          <a:off x="5974371" y="4166935"/>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Children</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kids</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a:solidFill>
                            <a:srgbClr val="FF0000"/>
                          </a:solidFill>
                          <a:latin typeface="Century Gothic" panose="020B0502020202020204" pitchFamily="34" charset="0"/>
                        </a:rPr>
                        <a:t>sprogs</a:t>
                      </a: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infants</a:t>
                      </a:r>
                    </a:p>
                  </a:txBody>
                  <a:tcPr anchor="ctr">
                    <a:solidFill>
                      <a:schemeClr val="bg1"/>
                    </a:solidFill>
                  </a:tcPr>
                </a:tc>
                <a:extLst>
                  <a:ext uri="{0D108BD9-81ED-4DB2-BD59-A6C34878D82A}">
                    <a16:rowId xmlns:a16="http://schemas.microsoft.com/office/drawing/2014/main" val="4147624"/>
                  </a:ext>
                </a:extLst>
              </a:tr>
            </a:tbl>
          </a:graphicData>
        </a:graphic>
      </p:graphicFrame>
      <p:graphicFrame>
        <p:nvGraphicFramePr>
          <p:cNvPr id="32" name="Table 3">
            <a:extLst>
              <a:ext uri="{FF2B5EF4-FFF2-40B4-BE49-F238E27FC236}">
                <a16:creationId xmlns:a16="http://schemas.microsoft.com/office/drawing/2014/main" id="{7BB3E69E-2D82-451A-88A0-2F6763A4B105}"/>
              </a:ext>
            </a:extLst>
          </p:cNvPr>
          <p:cNvGraphicFramePr>
            <a:graphicFrameLocks noGrp="1"/>
          </p:cNvGraphicFramePr>
          <p:nvPr>
            <p:extLst>
              <p:ext uri="{D42A27DB-BD31-4B8C-83A1-F6EECF244321}">
                <p14:modId xmlns:p14="http://schemas.microsoft.com/office/powerpoint/2010/main" val="3070882524"/>
              </p:ext>
            </p:extLst>
          </p:nvPr>
        </p:nvGraphicFramePr>
        <p:xfrm>
          <a:off x="7048249" y="1945640"/>
          <a:ext cx="1512000" cy="1524000"/>
        </p:xfrm>
        <a:graphic>
          <a:graphicData uri="http://schemas.openxmlformats.org/drawingml/2006/table">
            <a:tbl>
              <a:tblPr firstRow="1" bandRow="1">
                <a:tableStyleId>{5940675A-B579-460E-94D1-54222C63F5DA}</a:tableStyleId>
              </a:tblPr>
              <a:tblGrid>
                <a:gridCol w="1512000">
                  <a:extLst>
                    <a:ext uri="{9D8B030D-6E8A-4147-A177-3AD203B41FA5}">
                      <a16:colId xmlns:a16="http://schemas.microsoft.com/office/drawing/2014/main" val="3667195678"/>
                    </a:ext>
                  </a:extLst>
                </a:gridCol>
              </a:tblGrid>
              <a:tr h="370840">
                <a:tc>
                  <a:txBody>
                    <a:bodyPr/>
                    <a:lstStyle/>
                    <a:p>
                      <a:pPr algn="ctr"/>
                      <a:r>
                        <a:rPr lang="en-GB" sz="1900" b="1" dirty="0">
                          <a:latin typeface="Century Gothic" panose="020B0502020202020204" pitchFamily="34" charset="0"/>
                        </a:rPr>
                        <a:t>Money</a:t>
                      </a:r>
                    </a:p>
                  </a:txBody>
                  <a:tcPr anchor="ctr">
                    <a:lnB w="381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55795485"/>
                  </a:ext>
                </a:extLst>
              </a:tr>
              <a:tr h="370840">
                <a:tc>
                  <a:txBody>
                    <a:bodyPr/>
                    <a:lstStyle/>
                    <a:p>
                      <a:pPr algn="ctr"/>
                      <a:r>
                        <a:rPr lang="en-GB" sz="1900" b="1" dirty="0">
                          <a:solidFill>
                            <a:srgbClr val="FF0000"/>
                          </a:solidFill>
                          <a:latin typeface="Century Gothic" panose="020B0502020202020204" pitchFamily="34" charset="0"/>
                        </a:rPr>
                        <a:t>cash</a:t>
                      </a:r>
                    </a:p>
                  </a:txBody>
                  <a:tcPr anchor="ctr">
                    <a:lnT w="38100" cap="flat" cmpd="sng" algn="ctr">
                      <a:solidFill>
                        <a:schemeClr val="tx1"/>
                      </a:solidFill>
                      <a:prstDash val="solid"/>
                      <a:round/>
                      <a:headEnd type="none" w="med" len="med"/>
                      <a:tailEnd type="none" w="med" len="med"/>
                    </a:lnT>
                    <a:solidFill>
                      <a:schemeClr val="bg1"/>
                    </a:solidFill>
                  </a:tcPr>
                </a:tc>
                <a:extLst>
                  <a:ext uri="{0D108BD9-81ED-4DB2-BD59-A6C34878D82A}">
                    <a16:rowId xmlns:a16="http://schemas.microsoft.com/office/drawing/2014/main" val="4009396061"/>
                  </a:ext>
                </a:extLst>
              </a:tr>
              <a:tr h="370840">
                <a:tc>
                  <a:txBody>
                    <a:bodyPr/>
                    <a:lstStyle/>
                    <a:p>
                      <a:pPr algn="ctr"/>
                      <a:r>
                        <a:rPr lang="en-GB" sz="1900" b="1" dirty="0" err="1">
                          <a:solidFill>
                            <a:srgbClr val="FF0000"/>
                          </a:solidFill>
                          <a:latin typeface="Century Gothic" panose="020B0502020202020204" pitchFamily="34" charset="0"/>
                        </a:rPr>
                        <a:t>wonga</a:t>
                      </a:r>
                      <a:endParaRPr lang="en-GB" sz="1900" b="1" dirty="0">
                        <a:solidFill>
                          <a:srgbClr val="FF0000"/>
                        </a:solidFill>
                        <a:latin typeface="Century Gothic" panose="020B0502020202020204" pitchFamily="34" charset="0"/>
                      </a:endParaRPr>
                    </a:p>
                  </a:txBody>
                  <a:tcPr anchor="ctr">
                    <a:solidFill>
                      <a:schemeClr val="bg1"/>
                    </a:solidFill>
                  </a:tcPr>
                </a:tc>
                <a:extLst>
                  <a:ext uri="{0D108BD9-81ED-4DB2-BD59-A6C34878D82A}">
                    <a16:rowId xmlns:a16="http://schemas.microsoft.com/office/drawing/2014/main" val="2021405699"/>
                  </a:ext>
                </a:extLst>
              </a:tr>
              <a:tr h="370840">
                <a:tc>
                  <a:txBody>
                    <a:bodyPr/>
                    <a:lstStyle/>
                    <a:p>
                      <a:pPr algn="ctr"/>
                      <a:r>
                        <a:rPr lang="en-GB" sz="1900" b="1" dirty="0">
                          <a:solidFill>
                            <a:srgbClr val="FF0000"/>
                          </a:solidFill>
                          <a:latin typeface="Century Gothic" panose="020B0502020202020204" pitchFamily="34" charset="0"/>
                        </a:rPr>
                        <a:t>currency</a:t>
                      </a:r>
                    </a:p>
                  </a:txBody>
                  <a:tcPr anchor="ctr">
                    <a:solidFill>
                      <a:schemeClr val="bg1"/>
                    </a:solidFill>
                  </a:tcPr>
                </a:tc>
                <a:extLst>
                  <a:ext uri="{0D108BD9-81ED-4DB2-BD59-A6C34878D82A}">
                    <a16:rowId xmlns:a16="http://schemas.microsoft.com/office/drawing/2014/main" val="4147624"/>
                  </a:ext>
                </a:extLst>
              </a:tr>
            </a:tbl>
          </a:graphicData>
        </a:graphic>
      </p:graphicFrame>
    </p:spTree>
    <p:extLst>
      <p:ext uri="{BB962C8B-B14F-4D97-AF65-F5344CB8AC3E}">
        <p14:creationId xmlns:p14="http://schemas.microsoft.com/office/powerpoint/2010/main" val="3416627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Read the sentence below and decide if it is formal or informal.</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lnSpc>
                <a:spcPct val="150000"/>
              </a:lnSpc>
              <a:defRPr/>
            </a:pPr>
            <a:r>
              <a:rPr lang="en-GB" sz="2400" b="1" dirty="0">
                <a:solidFill>
                  <a:schemeClr val="tx1"/>
                </a:solidFill>
                <a:latin typeface="Century Gothic" panose="020B0502020202020204" pitchFamily="34" charset="0"/>
              </a:rPr>
              <a:t>Mother disliked it when we were boisterous, as she said we were a hindrance to her.</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Underline the words that influenced your decision.</a:t>
            </a:r>
          </a:p>
        </p:txBody>
      </p:sp>
      <p:pic>
        <p:nvPicPr>
          <p:cNvPr id="6" name="Picture 5" descr="A close up of a sign&#10;&#10;Description generated with high confidence">
            <a:extLst>
              <a:ext uri="{FF2B5EF4-FFF2-40B4-BE49-F238E27FC236}">
                <a16:creationId xmlns:a16="http://schemas.microsoft.com/office/drawing/2014/main" id="{BDCCAEA3-C5BC-4797-B8F6-D522DE6D90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3330A07B-4CF9-4D6B-A435-E7C851870755}"/>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69170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1</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Read the sentence below and decide if it is formal or informal.</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lnSpc>
                <a:spcPct val="150000"/>
              </a:lnSpc>
              <a:defRPr/>
            </a:pPr>
            <a:r>
              <a:rPr lang="en-GB" sz="2400" b="1" u="sng" dirty="0">
                <a:solidFill>
                  <a:srgbClr val="FF0000"/>
                </a:solidFill>
                <a:latin typeface="Century Gothic" panose="020B0502020202020204" pitchFamily="34" charset="0"/>
              </a:rPr>
              <a:t>Mother</a:t>
            </a:r>
            <a:r>
              <a:rPr lang="en-GB" sz="2400" b="1" dirty="0">
                <a:solidFill>
                  <a:schemeClr val="tx1"/>
                </a:solidFill>
                <a:latin typeface="Century Gothic" panose="020B0502020202020204" pitchFamily="34" charset="0"/>
              </a:rPr>
              <a:t> </a:t>
            </a:r>
            <a:r>
              <a:rPr lang="en-GB" sz="2400" b="1" u="sng" dirty="0">
                <a:solidFill>
                  <a:srgbClr val="FF0000"/>
                </a:solidFill>
                <a:latin typeface="Century Gothic" panose="020B0502020202020204" pitchFamily="34" charset="0"/>
              </a:rPr>
              <a:t>disliked</a:t>
            </a:r>
            <a:r>
              <a:rPr lang="en-GB" sz="2400" b="1" dirty="0">
                <a:solidFill>
                  <a:schemeClr val="tx1"/>
                </a:solidFill>
                <a:latin typeface="Century Gothic" panose="020B0502020202020204" pitchFamily="34" charset="0"/>
              </a:rPr>
              <a:t> it when we were </a:t>
            </a:r>
            <a:r>
              <a:rPr lang="en-GB" sz="2400" b="1" u="sng" dirty="0">
                <a:solidFill>
                  <a:srgbClr val="FF0000"/>
                </a:solidFill>
                <a:latin typeface="Century Gothic" panose="020B0502020202020204" pitchFamily="34" charset="0"/>
              </a:rPr>
              <a:t>boisterous</a:t>
            </a:r>
            <a:r>
              <a:rPr lang="en-GB" sz="2400" b="1" dirty="0">
                <a:solidFill>
                  <a:schemeClr val="tx1"/>
                </a:solidFill>
                <a:latin typeface="Century Gothic" panose="020B0502020202020204" pitchFamily="34" charset="0"/>
              </a:rPr>
              <a:t>, as she said we were a </a:t>
            </a:r>
            <a:r>
              <a:rPr lang="en-GB" sz="2400" b="1" u="sng" dirty="0">
                <a:solidFill>
                  <a:srgbClr val="FF0000"/>
                </a:solidFill>
                <a:latin typeface="Century Gothic" panose="020B0502020202020204" pitchFamily="34" charset="0"/>
              </a:rPr>
              <a:t>hindrance</a:t>
            </a:r>
            <a:r>
              <a:rPr lang="en-GB" sz="2400" b="1" dirty="0">
                <a:solidFill>
                  <a:schemeClr val="tx1"/>
                </a:solidFill>
                <a:latin typeface="Century Gothic" panose="020B0502020202020204" pitchFamily="34" charset="0"/>
              </a:rPr>
              <a:t> to her.</a:t>
            </a: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endParaRPr lang="en-GB" sz="2000" b="1" dirty="0">
              <a:solidFill>
                <a:schemeClr val="tx1"/>
              </a:solidFill>
              <a:latin typeface="Century Gothic" panose="020B0502020202020204" pitchFamily="34" charset="0"/>
            </a:endParaRPr>
          </a:p>
          <a:p>
            <a:r>
              <a:rPr lang="en-GB" sz="2000" b="1" dirty="0">
                <a:solidFill>
                  <a:schemeClr val="tx1"/>
                </a:solidFill>
                <a:latin typeface="Century Gothic" panose="020B0502020202020204" pitchFamily="34" charset="0"/>
              </a:rPr>
              <a:t>Underline the words that influenced your decision.</a:t>
            </a:r>
          </a:p>
          <a:p>
            <a:endParaRPr lang="en-GB" sz="2000" b="1" dirty="0">
              <a:solidFill>
                <a:schemeClr val="tx1"/>
              </a:solidFill>
              <a:latin typeface="Century Gothic" panose="020B0502020202020204" pitchFamily="34" charset="0"/>
            </a:endParaRPr>
          </a:p>
          <a:p>
            <a:r>
              <a:rPr lang="en-GB" sz="2000" b="1" dirty="0">
                <a:solidFill>
                  <a:srgbClr val="FF0000"/>
                </a:solidFill>
                <a:latin typeface="Century Gothic" panose="020B0502020202020204" pitchFamily="34" charset="0"/>
              </a:rPr>
              <a:t>This sentence is formal.</a:t>
            </a:r>
          </a:p>
        </p:txBody>
      </p:sp>
      <p:pic>
        <p:nvPicPr>
          <p:cNvPr id="6" name="Picture 5" descr="A close up of a sign&#10;&#10;Description generated with high confidence">
            <a:extLst>
              <a:ext uri="{FF2B5EF4-FFF2-40B4-BE49-F238E27FC236}">
                <a16:creationId xmlns:a16="http://schemas.microsoft.com/office/drawing/2014/main" id="{FE0070C8-4530-4117-A51C-92D40E3DFC7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C91C9D2E-F8CE-468C-9364-8954B9ECEB0B}"/>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4168400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Circle the words in the following sentence you would not use if you were texting a good friend.</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lnSpc>
                <a:spcPct val="150000"/>
              </a:lnSpc>
              <a:defRPr/>
            </a:pPr>
            <a:r>
              <a:rPr lang="en-GB" sz="2400" b="1" dirty="0">
                <a:solidFill>
                  <a:schemeClr val="tx1"/>
                </a:solidFill>
                <a:latin typeface="Century Gothic" panose="020B0502020202020204" pitchFamily="34" charset="0"/>
              </a:rPr>
              <a:t>The television production I observed last night was superb and I believed the cast to be incredibly talented.</a:t>
            </a:r>
          </a:p>
        </p:txBody>
      </p:sp>
      <p:pic>
        <p:nvPicPr>
          <p:cNvPr id="6" name="Picture 5" descr="A close up of a sign&#10;&#10;Description generated with high confidence">
            <a:extLst>
              <a:ext uri="{FF2B5EF4-FFF2-40B4-BE49-F238E27FC236}">
                <a16:creationId xmlns:a16="http://schemas.microsoft.com/office/drawing/2014/main" id="{919B1F10-FC47-4DED-9BD4-4D2947657B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29A75010-13B6-47F0-82EE-4A2C310C550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4124881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2</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Circle the words in the following sentence you would not use if you were texting a good friend.</a:t>
            </a: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defRPr/>
            </a:pPr>
            <a:endParaRPr lang="en-GB" sz="2000" b="1" dirty="0">
              <a:solidFill>
                <a:schemeClr val="tx1"/>
              </a:solidFill>
              <a:latin typeface="Century Gothic" panose="020B0502020202020204" pitchFamily="34" charset="0"/>
            </a:endParaRPr>
          </a:p>
          <a:p>
            <a:pPr lvl="0" defTabSz="685800">
              <a:lnSpc>
                <a:spcPct val="150000"/>
              </a:lnSpc>
              <a:defRPr/>
            </a:pPr>
            <a:r>
              <a:rPr lang="en-GB" sz="2400" b="1" dirty="0">
                <a:solidFill>
                  <a:schemeClr val="tx1"/>
                </a:solidFill>
                <a:latin typeface="Century Gothic" panose="020B0502020202020204" pitchFamily="34" charset="0"/>
              </a:rPr>
              <a:t>The </a:t>
            </a:r>
            <a:r>
              <a:rPr lang="en-GB" sz="2400" b="1" dirty="0">
                <a:solidFill>
                  <a:srgbClr val="FF0000"/>
                </a:solidFill>
                <a:latin typeface="Century Gothic" panose="020B0502020202020204" pitchFamily="34" charset="0"/>
              </a:rPr>
              <a:t>television production </a:t>
            </a:r>
            <a:r>
              <a:rPr lang="en-GB" sz="2400" b="1" dirty="0">
                <a:solidFill>
                  <a:schemeClr val="tx1"/>
                </a:solidFill>
                <a:latin typeface="Century Gothic" panose="020B0502020202020204" pitchFamily="34" charset="0"/>
              </a:rPr>
              <a:t>I </a:t>
            </a:r>
            <a:r>
              <a:rPr lang="en-GB" sz="2400" b="1" dirty="0">
                <a:solidFill>
                  <a:srgbClr val="FF0000"/>
                </a:solidFill>
                <a:latin typeface="Century Gothic" panose="020B0502020202020204" pitchFamily="34" charset="0"/>
              </a:rPr>
              <a:t>observed</a:t>
            </a:r>
            <a:r>
              <a:rPr lang="en-GB" sz="2400" b="1" dirty="0">
                <a:solidFill>
                  <a:schemeClr val="tx1"/>
                </a:solidFill>
                <a:latin typeface="Century Gothic" panose="020B0502020202020204" pitchFamily="34" charset="0"/>
              </a:rPr>
              <a:t> last night was </a:t>
            </a:r>
            <a:r>
              <a:rPr lang="en-GB" sz="2400" b="1" dirty="0">
                <a:solidFill>
                  <a:srgbClr val="FF0000"/>
                </a:solidFill>
                <a:latin typeface="Century Gothic" panose="020B0502020202020204" pitchFamily="34" charset="0"/>
              </a:rPr>
              <a:t>superb</a:t>
            </a:r>
            <a:r>
              <a:rPr lang="en-GB" sz="2400" b="1" dirty="0">
                <a:solidFill>
                  <a:schemeClr val="tx1"/>
                </a:solidFill>
                <a:latin typeface="Century Gothic" panose="020B0502020202020204" pitchFamily="34" charset="0"/>
              </a:rPr>
              <a:t> and I </a:t>
            </a:r>
            <a:r>
              <a:rPr lang="en-GB" sz="2400" b="1" dirty="0">
                <a:solidFill>
                  <a:srgbClr val="FF0000"/>
                </a:solidFill>
                <a:latin typeface="Century Gothic" panose="020B0502020202020204" pitchFamily="34" charset="0"/>
              </a:rPr>
              <a:t>believed</a:t>
            </a:r>
            <a:r>
              <a:rPr lang="en-GB" sz="2400" b="1" dirty="0">
                <a:solidFill>
                  <a:schemeClr val="tx1"/>
                </a:solidFill>
                <a:latin typeface="Century Gothic" panose="020B0502020202020204" pitchFamily="34" charset="0"/>
              </a:rPr>
              <a:t> the cast to be </a:t>
            </a:r>
            <a:r>
              <a:rPr lang="en-GB" sz="2400" b="1" dirty="0">
                <a:solidFill>
                  <a:srgbClr val="FF0000"/>
                </a:solidFill>
                <a:latin typeface="Century Gothic" panose="020B0502020202020204" pitchFamily="34" charset="0"/>
              </a:rPr>
              <a:t>incredibly talented</a:t>
            </a:r>
            <a:r>
              <a:rPr lang="en-GB" sz="2400" b="1" dirty="0">
                <a:solidFill>
                  <a:schemeClr val="tx1"/>
                </a:solidFill>
                <a:latin typeface="Century Gothic" panose="020B0502020202020204" pitchFamily="34" charset="0"/>
              </a:rPr>
              <a:t>.</a:t>
            </a:r>
          </a:p>
        </p:txBody>
      </p:sp>
      <p:pic>
        <p:nvPicPr>
          <p:cNvPr id="6" name="Picture 5" descr="A close up of a sign&#10;&#10;Description generated with high confidence">
            <a:extLst>
              <a:ext uri="{FF2B5EF4-FFF2-40B4-BE49-F238E27FC236}">
                <a16:creationId xmlns:a16="http://schemas.microsoft.com/office/drawing/2014/main" id="{919B1F10-FC47-4DED-9BD4-4D2947657B1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7" name="TextBox 8">
            <a:extLst>
              <a:ext uri="{FF2B5EF4-FFF2-40B4-BE49-F238E27FC236}">
                <a16:creationId xmlns:a16="http://schemas.microsoft.com/office/drawing/2014/main" id="{29A75010-13B6-47F0-82EE-4A2C310C5509}"/>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
        <p:nvSpPr>
          <p:cNvPr id="3" name="Oval 2">
            <a:extLst>
              <a:ext uri="{FF2B5EF4-FFF2-40B4-BE49-F238E27FC236}">
                <a16:creationId xmlns:a16="http://schemas.microsoft.com/office/drawing/2014/main" id="{166A82A3-72B6-4AAF-9885-6F53FB0E0A76}"/>
              </a:ext>
            </a:extLst>
          </p:cNvPr>
          <p:cNvSpPr/>
          <p:nvPr/>
        </p:nvSpPr>
        <p:spPr>
          <a:xfrm>
            <a:off x="850232" y="2406316"/>
            <a:ext cx="3256547" cy="5417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a:extLst>
              <a:ext uri="{FF2B5EF4-FFF2-40B4-BE49-F238E27FC236}">
                <a16:creationId xmlns:a16="http://schemas.microsoft.com/office/drawing/2014/main" id="{70F22C40-F0D0-45F2-951E-BFA90800CE5D}"/>
              </a:ext>
            </a:extLst>
          </p:cNvPr>
          <p:cNvSpPr/>
          <p:nvPr/>
        </p:nvSpPr>
        <p:spPr>
          <a:xfrm>
            <a:off x="5708402" y="2967787"/>
            <a:ext cx="3002461" cy="5417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Oval 8">
            <a:extLst>
              <a:ext uri="{FF2B5EF4-FFF2-40B4-BE49-F238E27FC236}">
                <a16:creationId xmlns:a16="http://schemas.microsoft.com/office/drawing/2014/main" id="{E4DB728E-36D2-4244-A2DA-6DC67A2EB5E5}"/>
              </a:ext>
            </a:extLst>
          </p:cNvPr>
          <p:cNvSpPr/>
          <p:nvPr/>
        </p:nvSpPr>
        <p:spPr>
          <a:xfrm>
            <a:off x="4259179" y="2406314"/>
            <a:ext cx="1465265" cy="5417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Oval 9">
            <a:extLst>
              <a:ext uri="{FF2B5EF4-FFF2-40B4-BE49-F238E27FC236}">
                <a16:creationId xmlns:a16="http://schemas.microsoft.com/office/drawing/2014/main" id="{994AFB33-EA18-4856-A515-417E73527EB7}"/>
              </a:ext>
            </a:extLst>
          </p:cNvPr>
          <p:cNvSpPr/>
          <p:nvPr/>
        </p:nvSpPr>
        <p:spPr>
          <a:xfrm>
            <a:off x="278020" y="2967788"/>
            <a:ext cx="1149727" cy="54176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Oval 10">
            <a:extLst>
              <a:ext uri="{FF2B5EF4-FFF2-40B4-BE49-F238E27FC236}">
                <a16:creationId xmlns:a16="http://schemas.microsoft.com/office/drawing/2014/main" id="{B5E633BA-E1A8-49BE-830B-216821D01EAC}"/>
              </a:ext>
            </a:extLst>
          </p:cNvPr>
          <p:cNvSpPr/>
          <p:nvPr/>
        </p:nvSpPr>
        <p:spPr>
          <a:xfrm>
            <a:off x="2213528" y="2967789"/>
            <a:ext cx="1465265" cy="541767"/>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33568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w="12700">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Sort the vocabulary according to the situation.</a:t>
            </a:r>
          </a:p>
        </p:txBody>
      </p:sp>
      <p:sp>
        <p:nvSpPr>
          <p:cNvPr id="6" name="Rectangle: Rounded Corners 5">
            <a:extLst>
              <a:ext uri="{FF2B5EF4-FFF2-40B4-BE49-F238E27FC236}">
                <a16:creationId xmlns:a16="http://schemas.microsoft.com/office/drawing/2014/main" id="{F3C58F59-0BDE-4663-8F6C-00C606E670D9}"/>
              </a:ext>
            </a:extLst>
          </p:cNvPr>
          <p:cNvSpPr/>
          <p:nvPr/>
        </p:nvSpPr>
        <p:spPr>
          <a:xfrm>
            <a:off x="930512" y="4078847"/>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Who is it?</a:t>
            </a:r>
          </a:p>
        </p:txBody>
      </p:sp>
      <p:sp>
        <p:nvSpPr>
          <p:cNvPr id="7" name="Rectangle: Rounded Corners 6">
            <a:extLst>
              <a:ext uri="{FF2B5EF4-FFF2-40B4-BE49-F238E27FC236}">
                <a16:creationId xmlns:a16="http://schemas.microsoft.com/office/drawing/2014/main" id="{C5A45719-06A4-4170-8868-9F775D50142D}"/>
              </a:ext>
            </a:extLst>
          </p:cNvPr>
          <p:cNvSpPr/>
          <p:nvPr/>
        </p:nvSpPr>
        <p:spPr>
          <a:xfrm>
            <a:off x="3531399" y="4078847"/>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to have the opportunity</a:t>
            </a:r>
          </a:p>
        </p:txBody>
      </p:sp>
      <p:sp>
        <p:nvSpPr>
          <p:cNvPr id="8" name="Rectangle: Rounded Corners 7">
            <a:extLst>
              <a:ext uri="{FF2B5EF4-FFF2-40B4-BE49-F238E27FC236}">
                <a16:creationId xmlns:a16="http://schemas.microsoft.com/office/drawing/2014/main" id="{957B6927-9433-4A95-9BE9-E9DE395C3F7A}"/>
              </a:ext>
            </a:extLst>
          </p:cNvPr>
          <p:cNvSpPr/>
          <p:nvPr/>
        </p:nvSpPr>
        <p:spPr>
          <a:xfrm>
            <a:off x="3531399" y="4824050"/>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reveal your identity</a:t>
            </a:r>
          </a:p>
        </p:txBody>
      </p:sp>
      <p:sp>
        <p:nvSpPr>
          <p:cNvPr id="9" name="Rectangle: Rounded Corners 8">
            <a:extLst>
              <a:ext uri="{FF2B5EF4-FFF2-40B4-BE49-F238E27FC236}">
                <a16:creationId xmlns:a16="http://schemas.microsoft.com/office/drawing/2014/main" id="{FD09DBF0-CD65-4E5F-BAD4-73CBD08B8BF3}"/>
              </a:ext>
            </a:extLst>
          </p:cNvPr>
          <p:cNvSpPr/>
          <p:nvPr/>
        </p:nvSpPr>
        <p:spPr>
          <a:xfrm>
            <a:off x="6132287" y="4824050"/>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What’s up?</a:t>
            </a:r>
          </a:p>
        </p:txBody>
      </p:sp>
      <p:sp>
        <p:nvSpPr>
          <p:cNvPr id="10" name="Rectangle: Rounded Corners 9">
            <a:extLst>
              <a:ext uri="{FF2B5EF4-FFF2-40B4-BE49-F238E27FC236}">
                <a16:creationId xmlns:a16="http://schemas.microsoft.com/office/drawing/2014/main" id="{614EFCF6-4E7F-4B8B-BC80-BF3198F036FC}"/>
              </a:ext>
            </a:extLst>
          </p:cNvPr>
          <p:cNvSpPr/>
          <p:nvPr/>
        </p:nvSpPr>
        <p:spPr>
          <a:xfrm>
            <a:off x="6132287" y="4078847"/>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kitted up</a:t>
            </a:r>
          </a:p>
        </p:txBody>
      </p:sp>
      <p:sp>
        <p:nvSpPr>
          <p:cNvPr id="11" name="Rectangle: Rounded Corners 10">
            <a:extLst>
              <a:ext uri="{FF2B5EF4-FFF2-40B4-BE49-F238E27FC236}">
                <a16:creationId xmlns:a16="http://schemas.microsoft.com/office/drawing/2014/main" id="{29C6A388-9610-400B-A17C-242D3B6C9C0F}"/>
              </a:ext>
            </a:extLst>
          </p:cNvPr>
          <p:cNvSpPr/>
          <p:nvPr/>
        </p:nvSpPr>
        <p:spPr>
          <a:xfrm>
            <a:off x="930512" y="4824050"/>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equipped</a:t>
            </a:r>
          </a:p>
        </p:txBody>
      </p:sp>
      <p:sp>
        <p:nvSpPr>
          <p:cNvPr id="12" name="Rectangle: Rounded Corners 11">
            <a:extLst>
              <a:ext uri="{FF2B5EF4-FFF2-40B4-BE49-F238E27FC236}">
                <a16:creationId xmlns:a16="http://schemas.microsoft.com/office/drawing/2014/main" id="{7CD471B3-7868-4336-AF4A-07E85BD2739D}"/>
              </a:ext>
            </a:extLst>
          </p:cNvPr>
          <p:cNvSpPr/>
          <p:nvPr/>
        </p:nvSpPr>
        <p:spPr>
          <a:xfrm>
            <a:off x="930512" y="5560236"/>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Is something troubling you?</a:t>
            </a:r>
          </a:p>
        </p:txBody>
      </p:sp>
      <p:sp>
        <p:nvSpPr>
          <p:cNvPr id="13" name="Rectangle: Rounded Corners 12">
            <a:extLst>
              <a:ext uri="{FF2B5EF4-FFF2-40B4-BE49-F238E27FC236}">
                <a16:creationId xmlns:a16="http://schemas.microsoft.com/office/drawing/2014/main" id="{2E3BFB8E-BD6F-4B09-94D6-F6E17454066D}"/>
              </a:ext>
            </a:extLst>
          </p:cNvPr>
          <p:cNvSpPr/>
          <p:nvPr/>
        </p:nvSpPr>
        <p:spPr>
          <a:xfrm>
            <a:off x="3531399" y="5560236"/>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existence</a:t>
            </a:r>
          </a:p>
        </p:txBody>
      </p:sp>
      <p:sp>
        <p:nvSpPr>
          <p:cNvPr id="14" name="Rectangle: Rounded Corners 13">
            <a:extLst>
              <a:ext uri="{FF2B5EF4-FFF2-40B4-BE49-F238E27FC236}">
                <a16:creationId xmlns:a16="http://schemas.microsoft.com/office/drawing/2014/main" id="{1A693F42-72F4-43FD-BC82-D93F3260680D}"/>
              </a:ext>
            </a:extLst>
          </p:cNvPr>
          <p:cNvSpPr/>
          <p:nvPr/>
        </p:nvSpPr>
        <p:spPr>
          <a:xfrm>
            <a:off x="6132287" y="5560236"/>
            <a:ext cx="2237865" cy="612000"/>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solidFill>
                  <a:schemeClr val="tx1"/>
                </a:solidFill>
                <a:latin typeface="Century Gothic" panose="020B0502020202020204" pitchFamily="34" charset="0"/>
              </a:rPr>
              <a:t>to have a shot at it</a:t>
            </a:r>
          </a:p>
        </p:txBody>
      </p:sp>
      <p:sp>
        <p:nvSpPr>
          <p:cNvPr id="15" name="Rectangle: Rounded Corners 14">
            <a:extLst>
              <a:ext uri="{FF2B5EF4-FFF2-40B4-BE49-F238E27FC236}">
                <a16:creationId xmlns:a16="http://schemas.microsoft.com/office/drawing/2014/main" id="{DE364CBB-278D-45FB-AF4E-8CB98D0BA4D1}"/>
              </a:ext>
            </a:extLst>
          </p:cNvPr>
          <p:cNvSpPr/>
          <p:nvPr/>
        </p:nvSpPr>
        <p:spPr>
          <a:xfrm>
            <a:off x="635143" y="1487465"/>
            <a:ext cx="3749386" cy="2442368"/>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pPr algn="ctr"/>
            <a:endParaRPr lang="en-GB" sz="1400" b="1" dirty="0">
              <a:latin typeface="Century Gothic" panose="020B0502020202020204" pitchFamily="34" charset="0"/>
            </a:endParaRPr>
          </a:p>
        </p:txBody>
      </p:sp>
      <p:sp>
        <p:nvSpPr>
          <p:cNvPr id="20" name="Rectangle: Rounded Corners 19">
            <a:extLst>
              <a:ext uri="{FF2B5EF4-FFF2-40B4-BE49-F238E27FC236}">
                <a16:creationId xmlns:a16="http://schemas.microsoft.com/office/drawing/2014/main" id="{DD4ED64C-9E81-48C7-8120-578DB8F0B650}"/>
              </a:ext>
            </a:extLst>
          </p:cNvPr>
          <p:cNvSpPr/>
          <p:nvPr/>
        </p:nvSpPr>
        <p:spPr>
          <a:xfrm>
            <a:off x="4869322" y="1478027"/>
            <a:ext cx="3749386" cy="2442368"/>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p:txBody>
      </p:sp>
      <p:sp>
        <p:nvSpPr>
          <p:cNvPr id="21" name="Rectangle: Rounded Corners 20">
            <a:extLst>
              <a:ext uri="{FF2B5EF4-FFF2-40B4-BE49-F238E27FC236}">
                <a16:creationId xmlns:a16="http://schemas.microsoft.com/office/drawing/2014/main" id="{43C493AC-3E96-429C-BC4B-49307E72B065}"/>
              </a:ext>
            </a:extLst>
          </p:cNvPr>
          <p:cNvSpPr/>
          <p:nvPr/>
        </p:nvSpPr>
        <p:spPr>
          <a:xfrm>
            <a:off x="1822891" y="1234218"/>
            <a:ext cx="1373891" cy="53105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Letter from the police</a:t>
            </a:r>
          </a:p>
        </p:txBody>
      </p:sp>
      <p:sp>
        <p:nvSpPr>
          <p:cNvPr id="22" name="Rectangle: Rounded Corners 21">
            <a:extLst>
              <a:ext uri="{FF2B5EF4-FFF2-40B4-BE49-F238E27FC236}">
                <a16:creationId xmlns:a16="http://schemas.microsoft.com/office/drawing/2014/main" id="{13D34E22-BA10-4DA1-8F65-CB24C2773C95}"/>
              </a:ext>
            </a:extLst>
          </p:cNvPr>
          <p:cNvSpPr/>
          <p:nvPr/>
        </p:nvSpPr>
        <p:spPr>
          <a:xfrm>
            <a:off x="6057070" y="1234218"/>
            <a:ext cx="1373891" cy="53105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Phone call to friend</a:t>
            </a:r>
          </a:p>
        </p:txBody>
      </p:sp>
      <p:pic>
        <p:nvPicPr>
          <p:cNvPr id="23" name="Picture 22" descr="A close up of a sign&#10;&#10;Description generated with high confidence">
            <a:extLst>
              <a:ext uri="{FF2B5EF4-FFF2-40B4-BE49-F238E27FC236}">
                <a16:creationId xmlns:a16="http://schemas.microsoft.com/office/drawing/2014/main" id="{B63287FE-572A-41D7-880B-271F8229932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4" name="TextBox 8">
            <a:extLst>
              <a:ext uri="{FF2B5EF4-FFF2-40B4-BE49-F238E27FC236}">
                <a16:creationId xmlns:a16="http://schemas.microsoft.com/office/drawing/2014/main" id="{06E035FB-BFFA-4633-8BDF-7BD4555801B7}"/>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4321293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5252A847-DE45-4FA3-A1F8-EEBEB845FF8E}"/>
              </a:ext>
            </a:extLst>
          </p:cNvPr>
          <p:cNvSpPr/>
          <p:nvPr/>
        </p:nvSpPr>
        <p:spPr>
          <a:xfrm>
            <a:off x="275304" y="272387"/>
            <a:ext cx="8593393" cy="6057245"/>
          </a:xfrm>
          <a:prstGeom prst="rect">
            <a:avLst/>
          </a:prstGeom>
          <a:solidFill>
            <a:schemeClr val="bg1">
              <a:alpha val="82000"/>
            </a:schemeClr>
          </a:solidFill>
          <a:ln w="12700">
            <a:solidFill>
              <a:schemeClr val="bg1">
                <a:lumMod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n-GB" sz="1600" b="1" u="sng" dirty="0">
                <a:solidFill>
                  <a:schemeClr val="bg2">
                    <a:lumMod val="50000"/>
                  </a:schemeClr>
                </a:solidFill>
                <a:latin typeface="Century Gothic" panose="020B0502020202020204" pitchFamily="34" charset="0"/>
              </a:rPr>
              <a:t>Varied Fluency 3</a:t>
            </a:r>
          </a:p>
          <a:p>
            <a:pPr algn="ctr"/>
            <a:endParaRPr lang="en-GB" sz="2000" b="1" u="sng" dirty="0">
              <a:solidFill>
                <a:schemeClr val="bg2">
                  <a:lumMod val="50000"/>
                </a:schemeClr>
              </a:solidFill>
              <a:latin typeface="Century Gothic" panose="020B0502020202020204" pitchFamily="34" charset="0"/>
            </a:endParaRPr>
          </a:p>
          <a:p>
            <a:pPr lvl="0" defTabSz="685800">
              <a:defRPr/>
            </a:pPr>
            <a:r>
              <a:rPr lang="en-GB" sz="2000" b="1" dirty="0">
                <a:solidFill>
                  <a:schemeClr val="tx1"/>
                </a:solidFill>
                <a:latin typeface="Century Gothic" panose="020B0502020202020204" pitchFamily="34" charset="0"/>
              </a:rPr>
              <a:t>Sort the vocabulary according to the situation.</a:t>
            </a:r>
          </a:p>
        </p:txBody>
      </p:sp>
      <p:sp>
        <p:nvSpPr>
          <p:cNvPr id="15" name="Rectangle: Rounded Corners 14">
            <a:extLst>
              <a:ext uri="{FF2B5EF4-FFF2-40B4-BE49-F238E27FC236}">
                <a16:creationId xmlns:a16="http://schemas.microsoft.com/office/drawing/2014/main" id="{DE364CBB-278D-45FB-AF4E-8CB98D0BA4D1}"/>
              </a:ext>
            </a:extLst>
          </p:cNvPr>
          <p:cNvSpPr/>
          <p:nvPr/>
        </p:nvSpPr>
        <p:spPr>
          <a:xfrm>
            <a:off x="635143" y="1487465"/>
            <a:ext cx="3749386" cy="2442368"/>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endParaRPr lang="en-GB" sz="1400" b="1" dirty="0">
              <a:solidFill>
                <a:schemeClr val="tx1"/>
              </a:solidFill>
              <a:latin typeface="Century Gothic" panose="020B0502020202020204" pitchFamily="34" charset="0"/>
            </a:endParaRPr>
          </a:p>
          <a:p>
            <a:pPr algn="ctr"/>
            <a:endParaRPr lang="en-GB" sz="1400" b="1" dirty="0">
              <a:latin typeface="Century Gothic" panose="020B0502020202020204" pitchFamily="34" charset="0"/>
            </a:endParaRPr>
          </a:p>
        </p:txBody>
      </p:sp>
      <p:sp>
        <p:nvSpPr>
          <p:cNvPr id="20" name="Rectangle: Rounded Corners 19">
            <a:extLst>
              <a:ext uri="{FF2B5EF4-FFF2-40B4-BE49-F238E27FC236}">
                <a16:creationId xmlns:a16="http://schemas.microsoft.com/office/drawing/2014/main" id="{DD4ED64C-9E81-48C7-8120-578DB8F0B650}"/>
              </a:ext>
            </a:extLst>
          </p:cNvPr>
          <p:cNvSpPr/>
          <p:nvPr/>
        </p:nvSpPr>
        <p:spPr>
          <a:xfrm>
            <a:off x="4869322" y="1478027"/>
            <a:ext cx="3749386" cy="2442368"/>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a:p>
            <a:pPr algn="ctr"/>
            <a:endParaRPr lang="en-GB" sz="1400" b="1" dirty="0">
              <a:latin typeface="Century Gothic" panose="020B0502020202020204" pitchFamily="34" charset="0"/>
            </a:endParaRPr>
          </a:p>
        </p:txBody>
      </p:sp>
      <p:sp>
        <p:nvSpPr>
          <p:cNvPr id="21" name="Rectangle: Rounded Corners 20">
            <a:extLst>
              <a:ext uri="{FF2B5EF4-FFF2-40B4-BE49-F238E27FC236}">
                <a16:creationId xmlns:a16="http://schemas.microsoft.com/office/drawing/2014/main" id="{43C493AC-3E96-429C-BC4B-49307E72B065}"/>
              </a:ext>
            </a:extLst>
          </p:cNvPr>
          <p:cNvSpPr/>
          <p:nvPr/>
        </p:nvSpPr>
        <p:spPr>
          <a:xfrm>
            <a:off x="1822891" y="1234218"/>
            <a:ext cx="1373891" cy="53105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Letter from the police</a:t>
            </a:r>
          </a:p>
        </p:txBody>
      </p:sp>
      <p:sp>
        <p:nvSpPr>
          <p:cNvPr id="22" name="Rectangle: Rounded Corners 21">
            <a:extLst>
              <a:ext uri="{FF2B5EF4-FFF2-40B4-BE49-F238E27FC236}">
                <a16:creationId xmlns:a16="http://schemas.microsoft.com/office/drawing/2014/main" id="{13D34E22-BA10-4DA1-8F65-CB24C2773C95}"/>
              </a:ext>
            </a:extLst>
          </p:cNvPr>
          <p:cNvSpPr/>
          <p:nvPr/>
        </p:nvSpPr>
        <p:spPr>
          <a:xfrm>
            <a:off x="6057070" y="1234218"/>
            <a:ext cx="1373891" cy="531055"/>
          </a:xfrm>
          <a:prstGeom prst="roundRect">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solidFill>
                  <a:schemeClr val="tx1"/>
                </a:solidFill>
                <a:latin typeface="Century Gothic" panose="020B0502020202020204" pitchFamily="34" charset="0"/>
              </a:rPr>
              <a:t>Phone call to friend</a:t>
            </a:r>
          </a:p>
        </p:txBody>
      </p:sp>
      <p:sp>
        <p:nvSpPr>
          <p:cNvPr id="6" name="Rectangle: Rounded Corners 5">
            <a:extLst>
              <a:ext uri="{FF2B5EF4-FFF2-40B4-BE49-F238E27FC236}">
                <a16:creationId xmlns:a16="http://schemas.microsoft.com/office/drawing/2014/main" id="{F3C58F59-0BDE-4663-8F6C-00C606E670D9}"/>
              </a:ext>
            </a:extLst>
          </p:cNvPr>
          <p:cNvSpPr/>
          <p:nvPr/>
        </p:nvSpPr>
        <p:spPr>
          <a:xfrm>
            <a:off x="4997891" y="245626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Who is it?</a:t>
            </a:r>
          </a:p>
        </p:txBody>
      </p:sp>
      <p:sp>
        <p:nvSpPr>
          <p:cNvPr id="7" name="Rectangle: Rounded Corners 6">
            <a:extLst>
              <a:ext uri="{FF2B5EF4-FFF2-40B4-BE49-F238E27FC236}">
                <a16:creationId xmlns:a16="http://schemas.microsoft.com/office/drawing/2014/main" id="{C5A45719-06A4-4170-8868-9F775D50142D}"/>
              </a:ext>
            </a:extLst>
          </p:cNvPr>
          <p:cNvSpPr/>
          <p:nvPr/>
        </p:nvSpPr>
        <p:spPr>
          <a:xfrm>
            <a:off x="2637119" y="308349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to occupy</a:t>
            </a:r>
          </a:p>
        </p:txBody>
      </p:sp>
      <p:sp>
        <p:nvSpPr>
          <p:cNvPr id="8" name="Rectangle: Rounded Corners 7">
            <a:extLst>
              <a:ext uri="{FF2B5EF4-FFF2-40B4-BE49-F238E27FC236}">
                <a16:creationId xmlns:a16="http://schemas.microsoft.com/office/drawing/2014/main" id="{957B6927-9433-4A95-9BE9-E9DE395C3F7A}"/>
              </a:ext>
            </a:extLst>
          </p:cNvPr>
          <p:cNvSpPr/>
          <p:nvPr/>
        </p:nvSpPr>
        <p:spPr>
          <a:xfrm>
            <a:off x="2637119" y="245626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reveal your identity</a:t>
            </a:r>
          </a:p>
        </p:txBody>
      </p:sp>
      <p:sp>
        <p:nvSpPr>
          <p:cNvPr id="9" name="Rectangle: Rounded Corners 8">
            <a:extLst>
              <a:ext uri="{FF2B5EF4-FFF2-40B4-BE49-F238E27FC236}">
                <a16:creationId xmlns:a16="http://schemas.microsoft.com/office/drawing/2014/main" id="{FD09DBF0-CD65-4E5F-BAD4-73CBD08B8BF3}"/>
              </a:ext>
            </a:extLst>
          </p:cNvPr>
          <p:cNvSpPr/>
          <p:nvPr/>
        </p:nvSpPr>
        <p:spPr>
          <a:xfrm>
            <a:off x="4997890" y="308349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What’s up?</a:t>
            </a:r>
          </a:p>
        </p:txBody>
      </p:sp>
      <p:sp>
        <p:nvSpPr>
          <p:cNvPr id="10" name="Rectangle: Rounded Corners 9">
            <a:extLst>
              <a:ext uri="{FF2B5EF4-FFF2-40B4-BE49-F238E27FC236}">
                <a16:creationId xmlns:a16="http://schemas.microsoft.com/office/drawing/2014/main" id="{614EFCF6-4E7F-4B8B-BC80-BF3198F036FC}"/>
              </a:ext>
            </a:extLst>
          </p:cNvPr>
          <p:cNvSpPr/>
          <p:nvPr/>
        </p:nvSpPr>
        <p:spPr>
          <a:xfrm>
            <a:off x="6843848" y="308349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kitted up</a:t>
            </a:r>
          </a:p>
        </p:txBody>
      </p:sp>
      <p:sp>
        <p:nvSpPr>
          <p:cNvPr id="11" name="Rectangle: Rounded Corners 10">
            <a:extLst>
              <a:ext uri="{FF2B5EF4-FFF2-40B4-BE49-F238E27FC236}">
                <a16:creationId xmlns:a16="http://schemas.microsoft.com/office/drawing/2014/main" id="{29C6A388-9610-400B-A17C-242D3B6C9C0F}"/>
              </a:ext>
            </a:extLst>
          </p:cNvPr>
          <p:cNvSpPr/>
          <p:nvPr/>
        </p:nvSpPr>
        <p:spPr>
          <a:xfrm>
            <a:off x="707577" y="2436293"/>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equipped</a:t>
            </a:r>
          </a:p>
        </p:txBody>
      </p:sp>
      <p:sp>
        <p:nvSpPr>
          <p:cNvPr id="12" name="Rectangle: Rounded Corners 11">
            <a:extLst>
              <a:ext uri="{FF2B5EF4-FFF2-40B4-BE49-F238E27FC236}">
                <a16:creationId xmlns:a16="http://schemas.microsoft.com/office/drawing/2014/main" id="{7CD471B3-7868-4336-AF4A-07E85BD2739D}"/>
              </a:ext>
            </a:extLst>
          </p:cNvPr>
          <p:cNvSpPr/>
          <p:nvPr/>
        </p:nvSpPr>
        <p:spPr>
          <a:xfrm>
            <a:off x="707577" y="308349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Is something troubling you?</a:t>
            </a:r>
          </a:p>
        </p:txBody>
      </p:sp>
      <p:sp>
        <p:nvSpPr>
          <p:cNvPr id="13" name="Rectangle: Rounded Corners 12">
            <a:extLst>
              <a:ext uri="{FF2B5EF4-FFF2-40B4-BE49-F238E27FC236}">
                <a16:creationId xmlns:a16="http://schemas.microsoft.com/office/drawing/2014/main" id="{2E3BFB8E-BD6F-4B09-94D6-F6E17454066D}"/>
              </a:ext>
            </a:extLst>
          </p:cNvPr>
          <p:cNvSpPr/>
          <p:nvPr/>
        </p:nvSpPr>
        <p:spPr>
          <a:xfrm>
            <a:off x="1669165" y="1854313"/>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existence</a:t>
            </a:r>
          </a:p>
        </p:txBody>
      </p:sp>
      <p:sp>
        <p:nvSpPr>
          <p:cNvPr id="14" name="Rectangle: Rounded Corners 13">
            <a:extLst>
              <a:ext uri="{FF2B5EF4-FFF2-40B4-BE49-F238E27FC236}">
                <a16:creationId xmlns:a16="http://schemas.microsoft.com/office/drawing/2014/main" id="{1A693F42-72F4-43FD-BC82-D93F3260680D}"/>
              </a:ext>
            </a:extLst>
          </p:cNvPr>
          <p:cNvSpPr/>
          <p:nvPr/>
        </p:nvSpPr>
        <p:spPr>
          <a:xfrm>
            <a:off x="6843848" y="2456265"/>
            <a:ext cx="1681341" cy="506736"/>
          </a:xfrm>
          <a:prstGeom prst="roundRect">
            <a:avLst/>
          </a:prstGeom>
          <a:solidFill>
            <a:schemeClr val="bg1"/>
          </a:solid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a:solidFill>
                  <a:srgbClr val="FF0000"/>
                </a:solidFill>
                <a:latin typeface="Century Gothic" panose="020B0502020202020204" pitchFamily="34" charset="0"/>
              </a:rPr>
              <a:t>to have a shot at it</a:t>
            </a:r>
          </a:p>
        </p:txBody>
      </p:sp>
      <p:pic>
        <p:nvPicPr>
          <p:cNvPr id="23" name="Picture 22" descr="A close up of a sign&#10;&#10;Description generated with high confidence">
            <a:extLst>
              <a:ext uri="{FF2B5EF4-FFF2-40B4-BE49-F238E27FC236}">
                <a16:creationId xmlns:a16="http://schemas.microsoft.com/office/drawing/2014/main" id="{DBB331B3-7BA4-44E6-BC81-29F39637BE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139" y="6454317"/>
            <a:ext cx="1174025" cy="278902"/>
          </a:xfrm>
          <a:prstGeom prst="rect">
            <a:avLst/>
          </a:prstGeom>
        </p:spPr>
      </p:pic>
      <p:sp>
        <p:nvSpPr>
          <p:cNvPr id="24" name="TextBox 8">
            <a:extLst>
              <a:ext uri="{FF2B5EF4-FFF2-40B4-BE49-F238E27FC236}">
                <a16:creationId xmlns:a16="http://schemas.microsoft.com/office/drawing/2014/main" id="{91E8EBD3-31A5-4331-ABCC-1BA4849DDF74}"/>
              </a:ext>
            </a:extLst>
          </p:cNvPr>
          <p:cNvSpPr txBox="1"/>
          <p:nvPr/>
        </p:nvSpPr>
        <p:spPr>
          <a:xfrm>
            <a:off x="27814" y="6688627"/>
            <a:ext cx="1231337" cy="169277"/>
          </a:xfrm>
          <a:prstGeom prst="rect">
            <a:avLst/>
          </a:prstGeom>
          <a:noFill/>
        </p:spPr>
        <p:txBody>
          <a:bodyPr wrap="square" rtlCol="0">
            <a:spAutoFit/>
          </a:bodyPr>
          <a:ls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a:lstStyle>
          <a:p>
            <a:r>
              <a:rPr lang="en-GB" altLang="en-US" sz="500" b="1" dirty="0">
                <a:latin typeface="Century Gothic" panose="020B0502020202020204" pitchFamily="34" charset="0"/>
              </a:rPr>
              <a:t>© Classroom Secrets Limited 2019</a:t>
            </a:r>
          </a:p>
        </p:txBody>
      </p:sp>
    </p:spTree>
    <p:extLst>
      <p:ext uri="{BB962C8B-B14F-4D97-AF65-F5344CB8AC3E}">
        <p14:creationId xmlns:p14="http://schemas.microsoft.com/office/powerpoint/2010/main" val="304226496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0FAF844F8D8A5418E98F34D21016ED8" ma:contentTypeVersion="19" ma:contentTypeDescription="Create a new document." ma:contentTypeScope="" ma:versionID="3d29b775ef167967bd9c847bebe9d0ad">
  <xsd:schema xmlns:xsd="http://www.w3.org/2001/XMLSchema" xmlns:xs="http://www.w3.org/2001/XMLSchema" xmlns:p="http://schemas.microsoft.com/office/2006/metadata/properties" xmlns:ns1="http://schemas.microsoft.com/sharepoint/v3" xmlns:ns2="86144f90-c7b6-48d0-aae5-f5e9e48cc3df" xmlns:ns3="0f0ae0ff-29c4-4766-b250-c1a9bee8d430" targetNamespace="http://schemas.microsoft.com/office/2006/metadata/properties" ma:root="true" ma:fieldsID="ae44e3ff1b865bfb29d0dffb97d6c4e1" ns1:_="" ns2:_="" ns3:_="">
    <xsd:import namespace="http://schemas.microsoft.com/sharepoint/v3"/>
    <xsd:import namespace="86144f90-c7b6-48d0-aae5-f5e9e48cc3df"/>
    <xsd:import namespace="0f0ae0ff-29c4-4766-b250-c1a9bee8d430"/>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Location" minOccurs="0"/>
                <xsd:element ref="ns1:_ip_UnifiedCompliancePolicyProperties" minOccurs="0"/>
                <xsd:element ref="ns1:_ip_UnifiedCompliancePolicyUIAction" minOccurs="0"/>
                <xsd:element ref="ns3:MediaServiceOCR"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description="" ma:hidden="true" ma:internalName="_ip_UnifiedCompliancePolicyProperties">
      <xsd:simpleType>
        <xsd:restriction base="dms:Note"/>
      </xsd:simpleType>
    </xsd:element>
    <xsd:element name="_ip_UnifiedCompliancePolicyUIAction" ma:index="21" nillable="true" ma:displayName="Unified Compliance Policy UI Action" ma:descrip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6144f90-c7b6-48d0-aae5-f5e9e48cc3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element name="TaxKeywordTaxHTField" ma:index="13" nillable="true" ma:taxonomy="true" ma:internalName="TaxKeywordTaxHTField" ma:taxonomyFieldName="TaxKeyword" ma:displayName="Enterprise Keywords" ma:fieldId="{23f27201-bee3-471e-b2e7-b64fd8b7ca38}" ma:taxonomyMulti="true" ma:sspId="00000000-0000-0000-0000-000000000000" ma:termSetId="00000000-0000-0000-0000-000000000000" ma:anchorId="00000000-0000-0000-0000-000000000000" ma:open="true" ma:isKeyword="true">
      <xsd:complexType>
        <xsd:sequence>
          <xsd:element ref="pc:Terms" minOccurs="0" maxOccurs="1"/>
        </xsd:sequence>
      </xsd:complexType>
    </xsd:element>
    <xsd:element name="TaxCatchAll" ma:index="14" nillable="true" ma:displayName="Taxonomy Catch All Column" ma:description="" ma:hidden="true" ma:list="{22ec0cf8-456d-4606-8852-2ed8c6b517f4}" ma:internalName="TaxCatchAll" ma:showField="CatchAllData" ma:web="86144f90-c7b6-48d0-aae5-f5e9e48cc3df">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0f0ae0ff-29c4-4766-b250-c1a9bee8d430" elementFormDefault="qualified">
    <xsd:import namespace="http://schemas.microsoft.com/office/2006/documentManagement/types"/>
    <xsd:import namespace="http://schemas.microsoft.com/office/infopath/2007/PartnerControls"/>
    <xsd:element name="MediaServiceMetadata" ma:index="15" nillable="true" ma:displayName="MediaServiceMetadata" ma:description="" ma:hidden="true" ma:internalName="MediaServiceMetadata" ma:readOnly="true">
      <xsd:simpleType>
        <xsd:restriction base="dms:Note"/>
      </xsd:simpleType>
    </xsd:element>
    <xsd:element name="MediaServiceFastMetadata" ma:index="16" nillable="true" ma:displayName="MediaServiceFastMetadata" ma:description="" ma:hidden="true" ma:internalName="MediaServiceFastMetadata" ma:readOnly="true">
      <xsd:simpleType>
        <xsd:restriction base="dms:Note"/>
      </xsd:simpleType>
    </xsd:element>
    <xsd:element name="MediaServiceDateTaken" ma:index="17" nillable="true" ma:displayName="MediaServiceDateTaken" ma:description="" ma:hidden="true" ma:internalName="MediaServiceDateTaken" ma:readOnly="true">
      <xsd:simpleType>
        <xsd:restriction base="dms:Text"/>
      </xsd:simpleType>
    </xsd:element>
    <xsd:element name="MediaServiceAutoTags" ma:index="18" nillable="true" ma:displayName="MediaServiceAutoTags" ma:description="" ma:internalName="MediaServiceAutoTags" ma:readOnly="true">
      <xsd:simpleType>
        <xsd:restriction base="dms:Text"/>
      </xsd:simpleType>
    </xsd:element>
    <xsd:element name="MediaServiceLocation" ma:index="19" nillable="true" ma:displayName="MediaServiceLocation" ma:description="" ma:internalName="MediaServiceLocation" ma:readOnly="true">
      <xsd:simpleType>
        <xsd:restriction base="dms:Text"/>
      </xsd:simpleType>
    </xsd:element>
    <xsd:element name="MediaServiceOCR" ma:index="22" nillable="true" ma:displayName="MediaServiceOCR" ma:internalName="MediaServiceOCR" ma:readOnly="true">
      <xsd:simpleType>
        <xsd:restriction base="dms:Note">
          <xsd:maxLength value="255"/>
        </xsd:restriction>
      </xsd:simpleType>
    </xsd:element>
    <xsd:element name="MediaServiceEventHashCode" ma:index="23" nillable="true" ma:displayName="MediaServiceEventHashCode" ma:hidden="true" ma:internalName="MediaServiceEventHashCode" ma:readOnly="true">
      <xsd:simpleType>
        <xsd:restriction base="dms:Text"/>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AutoKeyPoints" ma:index="25" nillable="true" ma:displayName="MediaServiceAutoKeyPoints" ma:hidden="true" ma:internalName="MediaServiceAutoKeyPoints" ma:readOnly="true">
      <xsd:simpleType>
        <xsd:restriction base="dms:Note"/>
      </xsd:simpleType>
    </xsd:element>
    <xsd:element name="MediaServiceKeyPoints" ma:index="2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TaxKeywordTaxHTField xmlns="86144f90-c7b6-48d0-aae5-f5e9e48cc3df">
      <Terms xmlns="http://schemas.microsoft.com/office/infopath/2007/PartnerControls"/>
    </TaxKeywordTaxHTField>
    <_ip_UnifiedCompliancePolicyProperties xmlns="http://schemas.microsoft.com/sharepoint/v3" xsi:nil="true"/>
    <TaxCatchAll xmlns="86144f90-c7b6-48d0-aae5-f5e9e48cc3d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EF427ED-BFE2-42F5-8081-7175D9F827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86144f90-c7b6-48d0-aae5-f5e9e48cc3df"/>
    <ds:schemaRef ds:uri="0f0ae0ff-29c4-4766-b250-c1a9bee8d43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EF8F11D-A449-4684-B8E0-461263A2E192}">
  <ds:schemaRefs>
    <ds:schemaRef ds:uri="http://purl.org/dc/dcmitype/"/>
    <ds:schemaRef ds:uri="http://schemas.microsoft.com/office/infopath/2007/PartnerControls"/>
    <ds:schemaRef ds:uri="86144f90-c7b6-48d0-aae5-f5e9e48cc3df"/>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0f0ae0ff-29c4-4766-b250-c1a9bee8d430"/>
    <ds:schemaRef ds:uri="http://schemas.microsoft.com/sharepoint/v3"/>
    <ds:schemaRef ds:uri="http://www.w3.org/XML/1998/namespace"/>
    <ds:schemaRef ds:uri="http://purl.org/dc/terms/"/>
  </ds:schemaRefs>
</ds:datastoreItem>
</file>

<file path=customXml/itemProps3.xml><?xml version="1.0" encoding="utf-8"?>
<ds:datastoreItem xmlns:ds="http://schemas.openxmlformats.org/officeDocument/2006/customXml" ds:itemID="{8BE7001C-4FE1-4FF1-8D32-419BDEA7C0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1673</TotalTime>
  <Words>965</Words>
  <Application>Microsoft Office PowerPoint</Application>
  <PresentationFormat>On-screen Show (4:3)</PresentationFormat>
  <Paragraphs>291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Century Gothic</vt:lpstr>
      <vt:lpstr>SassoonCRInfantMedium</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Sobol</dc:creator>
  <cp:lastModifiedBy>Rosanna Harries</cp:lastModifiedBy>
  <cp:revision>5</cp:revision>
  <dcterms:created xsi:type="dcterms:W3CDTF">2018-03-17T10:08:43Z</dcterms:created>
  <dcterms:modified xsi:type="dcterms:W3CDTF">2020-11-09T12:27:56Z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0x01010060FAF844F8D8A5418E98F34D21016ED8</vt:lpwstr>
  </property>
  <property fmtid="{D5CDD505-2E9C-101B-9397-08002B2CF9AE}" pid="3" name="TaxKeyword">
    <vt:lpwstr/>
  </property>
  <property fmtid="{D5CDD505-2E9C-101B-9397-08002B2CF9AE}" pid="4" name="AuthorIds_UIVersion_2048">
    <vt:lpwstr>183,135</vt:lpwstr>
  </property>
</Properties>
</file>