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79" r:id="rId2"/>
    <p:sldId id="294" r:id="rId3"/>
    <p:sldId id="274" r:id="rId4"/>
    <p:sldId id="264" r:id="rId5"/>
    <p:sldId id="280" r:id="rId6"/>
    <p:sldId id="282" r:id="rId7"/>
    <p:sldId id="283" r:id="rId8"/>
    <p:sldId id="284" r:id="rId9"/>
    <p:sldId id="285" r:id="rId10"/>
    <p:sldId id="291" r:id="rId11"/>
    <p:sldId id="292" r:id="rId12"/>
    <p:sldId id="293" r:id="rId13"/>
    <p:sldId id="290" r:id="rId14"/>
    <p:sldId id="287" r:id="rId15"/>
    <p:sldId id="288"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1770"/>
    <a:srgbClr val="18A0DB"/>
    <a:srgbClr val="123F5A"/>
    <a:srgbClr val="5B2A85"/>
    <a:srgbClr val="FFFFFF"/>
    <a:srgbClr val="F07D16"/>
    <a:srgbClr val="92D050"/>
    <a:srgbClr val="000000"/>
    <a:srgbClr val="32B3A2"/>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95037"/>
  </p:normalViewPr>
  <p:slideViewPr>
    <p:cSldViewPr snapToGrid="0" showGuides="1">
      <p:cViewPr varScale="1">
        <p:scale>
          <a:sx n="88" d="100"/>
          <a:sy n="88" d="100"/>
        </p:scale>
        <p:origin x="1040" y="176"/>
      </p:cViewPr>
      <p:guideLst>
        <p:guide orient="horz" pos="2160"/>
        <p:guide pos="2880"/>
        <p:guide pos="363"/>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148521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Twinkl"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872785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 xmlns:a16="http://schemas.microsoft.com/office/drawing/2014/main" id="{A6CD1BE2-DCF5-4AAE-A6BC-1C5045ABA8F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70" r:id="rId6"/>
    <p:sldLayoutId id="2147483671"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89D39A6F-E0E4-4F8B-B6E9-B624407483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924"/>
            <a:ext cx="9143999" cy="6881348"/>
          </a:xfrm>
          <a:prstGeom prst="rect">
            <a:avLst/>
          </a:prstGeom>
        </p:spPr>
      </p:pic>
      <p:sp>
        <p:nvSpPr>
          <p:cNvPr id="7" name="TextBox 6"/>
          <p:cNvSpPr txBox="1"/>
          <p:nvPr/>
        </p:nvSpPr>
        <p:spPr>
          <a:xfrm>
            <a:off x="2071076" y="6384006"/>
            <a:ext cx="4994031" cy="369332"/>
          </a:xfrm>
          <a:prstGeom prst="rect">
            <a:avLst/>
          </a:prstGeom>
          <a:noFill/>
        </p:spPr>
        <p:txBody>
          <a:bodyPr wrap="square" rtlCol="0" anchor="ctr">
            <a:spAutoFit/>
          </a:bodyPr>
          <a:lstStyle/>
          <a:p>
            <a:pPr algn="ctr"/>
            <a:r>
              <a:rPr lang="en-GB" dirty="0">
                <a:solidFill>
                  <a:schemeClr val="bg1"/>
                </a:solidFill>
                <a:latin typeface="Tuffy" panose="020B0603060100000000" pitchFamily="34" charset="0"/>
              </a:rPr>
              <a:t>Year One</a:t>
            </a:r>
          </a:p>
        </p:txBody>
      </p:sp>
      <p:sp>
        <p:nvSpPr>
          <p:cNvPr id="4" name="Rectangle 3"/>
          <p:cNvSpPr/>
          <p:nvPr/>
        </p:nvSpPr>
        <p:spPr>
          <a:xfrm>
            <a:off x="0" y="6251423"/>
            <a:ext cx="9144000" cy="612000"/>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cxnSp>
        <p:nvCxnSpPr>
          <p:cNvPr id="6" name="Straight Connector 5"/>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089" y="6464797"/>
            <a:ext cx="3422002" cy="207749"/>
          </a:xfrm>
          <a:prstGeom prst="rect">
            <a:avLst/>
          </a:prstGeom>
          <a:noFill/>
        </p:spPr>
        <p:txBody>
          <a:bodyPr wrap="square" lIns="0" tIns="0" rIns="0" bIns="0" rtlCol="0" anchor="ctr" anchorCtr="1">
            <a:noAutofit/>
          </a:bodyPr>
          <a:lstStyle/>
          <a:p>
            <a:r>
              <a:rPr lang="en-GB" sz="800" b="1" dirty="0">
                <a:solidFill>
                  <a:schemeClr val="bg1"/>
                </a:solidFill>
                <a:latin typeface="Tuffy-TTF" panose="020B0603060100000000" pitchFamily="34" charset="0"/>
              </a:rPr>
              <a:t>Science</a:t>
            </a:r>
            <a:r>
              <a:rPr lang="en-GB" sz="800" dirty="0">
                <a:solidFill>
                  <a:schemeClr val="bg1"/>
                </a:solidFill>
                <a:latin typeface="Tuffy-TTF" panose="020B0603060100000000" pitchFamily="34" charset="0"/>
              </a:rPr>
              <a:t> | Year 4 | Scientists and Inventors | </a:t>
            </a:r>
            <a:r>
              <a:rPr lang="en-GB" sz="800" dirty="0">
                <a:solidFill>
                  <a:schemeClr val="bg1"/>
                </a:solidFill>
                <a:latin typeface="Tuffy-TTF" panose="020B0603060100000000" pitchFamily="34" charset="0"/>
                <a:ea typeface="Tuffy" panose="020B0603060100000000" pitchFamily="34" charset="0"/>
              </a:rPr>
              <a:t>Thomas Edison | Lesson 7</a:t>
            </a:r>
          </a:p>
        </p:txBody>
      </p:sp>
      <p:sp>
        <p:nvSpPr>
          <p:cNvPr id="17" name="Text Placeholder 16"/>
          <p:cNvSpPr>
            <a:spLocks noGrp="1"/>
          </p:cNvSpPr>
          <p:nvPr>
            <p:ph type="body" sz="quarter" idx="10"/>
          </p:nvPr>
        </p:nvSpPr>
        <p:spPr/>
        <p:txBody>
          <a:bodyPr/>
          <a:lstStyle/>
          <a:p>
            <a:r>
              <a:rPr lang="en-GB" dirty="0"/>
              <a:t>Scientists and Inventors</a:t>
            </a:r>
          </a:p>
        </p:txBody>
      </p:sp>
      <p:sp>
        <p:nvSpPr>
          <p:cNvPr id="18" name="Title 17"/>
          <p:cNvSpPr>
            <a:spLocks noGrp="1"/>
          </p:cNvSpPr>
          <p:nvPr>
            <p:ph type="title"/>
          </p:nvPr>
        </p:nvSpPr>
        <p:spPr/>
        <p:txBody>
          <a:bodyPr/>
          <a:lstStyle/>
          <a:p>
            <a:r>
              <a:rPr lang="en-GB" dirty="0"/>
              <a:t>Science</a:t>
            </a:r>
            <a:endParaRPr lang="en-GB" dirty="0">
              <a:latin typeface="Tuffy-TTF" panose="020B0603060100000000"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823" y="982608"/>
            <a:ext cx="1614353" cy="1071343"/>
          </a:xfrm>
          <a:prstGeom prst="rect">
            <a:avLst/>
          </a:prstGeom>
        </p:spPr>
      </p:pic>
    </p:spTree>
    <p:extLst>
      <p:ext uri="{BB962C8B-B14F-4D97-AF65-F5344CB8AC3E}">
        <p14:creationId xmlns:p14="http://schemas.microsoft.com/office/powerpoint/2010/main" val="995589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Lightbulbs and Lewis Latimer</a:t>
            </a:r>
          </a:p>
        </p:txBody>
      </p:sp>
      <p:grpSp>
        <p:nvGrpSpPr>
          <p:cNvPr id="12" name="Group 11">
            <a:extLst>
              <a:ext uri="{FF2B5EF4-FFF2-40B4-BE49-F238E27FC236}">
                <a16:creationId xmlns="" xmlns:a16="http://schemas.microsoft.com/office/drawing/2014/main" id="{CA57E1E0-80FE-46E9-A2EF-8A36D3C99A15}"/>
              </a:ext>
            </a:extLst>
          </p:cNvPr>
          <p:cNvGrpSpPr/>
          <p:nvPr/>
        </p:nvGrpSpPr>
        <p:grpSpPr>
          <a:xfrm>
            <a:off x="769003" y="1577132"/>
            <a:ext cx="7619347" cy="4345498"/>
            <a:chOff x="940379" y="2931016"/>
            <a:chExt cx="4281778" cy="2488792"/>
          </a:xfrm>
          <a:solidFill>
            <a:srgbClr val="5B2A85"/>
          </a:solidFill>
        </p:grpSpPr>
        <p:sp>
          <p:nvSpPr>
            <p:cNvPr id="17" name="Rectangle: Rounded Corners 16">
              <a:extLst>
                <a:ext uri="{FF2B5EF4-FFF2-40B4-BE49-F238E27FC236}">
                  <a16:creationId xmlns="" xmlns:a16="http://schemas.microsoft.com/office/drawing/2014/main" id="{17CC8CF4-EEBF-47CC-BF2A-C1C68CF04683}"/>
                </a:ext>
              </a:extLst>
            </p:cNvPr>
            <p:cNvSpPr/>
            <p:nvPr/>
          </p:nvSpPr>
          <p:spPr>
            <a:xfrm>
              <a:off x="940379" y="2931016"/>
              <a:ext cx="4281778" cy="2488792"/>
            </a:xfrm>
            <a:prstGeom prst="roundRect">
              <a:avLst>
                <a:gd name="adj" fmla="val 94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 xmlns:a16="http://schemas.microsoft.com/office/drawing/2014/main" id="{59981225-7CAF-486F-BE5A-2C251499C01E}"/>
                </a:ext>
              </a:extLst>
            </p:cNvPr>
            <p:cNvSpPr/>
            <p:nvPr/>
          </p:nvSpPr>
          <p:spPr>
            <a:xfrm>
              <a:off x="1074174" y="3110882"/>
              <a:ext cx="2514417" cy="2115270"/>
            </a:xfrm>
            <a:prstGeom prst="rect">
              <a:avLst/>
            </a:prstGeom>
            <a:noFill/>
          </p:spPr>
          <p:txBody>
            <a:bodyPr wrap="square">
              <a:spAutoFit/>
            </a:bodyPr>
            <a:lstStyle/>
            <a:p>
              <a:r>
                <a:rPr lang="en-GB" altLang="en-US" dirty="0">
                  <a:solidFill>
                    <a:schemeClr val="bg1"/>
                  </a:solidFill>
                </a:rPr>
                <a:t>However, the ground breaking discovery of using a carbon filament in lightbulbs was made by Lewis Howard Latimer. </a:t>
              </a:r>
            </a:p>
            <a:p>
              <a:endParaRPr lang="en-GB" altLang="en-US" dirty="0">
                <a:solidFill>
                  <a:schemeClr val="bg1"/>
                </a:solidFill>
              </a:endParaRPr>
            </a:p>
            <a:p>
              <a:r>
                <a:rPr lang="en-GB" altLang="en-US" dirty="0">
                  <a:solidFill>
                    <a:schemeClr val="bg1"/>
                  </a:solidFill>
                </a:rPr>
                <a:t>Latimer’s design meant that a lightbulb would stay alight for a much longer time. Latimer’s lightbulb design was cheaper to produce than previous versions. As a result, Latimer not only made it possible for people to use lightbulbs that stayed alight for longer, but the price meant that more people could afford to light their homes in this way. </a:t>
              </a:r>
            </a:p>
          </p:txBody>
        </p:sp>
      </p:grpSp>
      <p:pic>
        <p:nvPicPr>
          <p:cNvPr id="14" name="Picture 13">
            <a:extLst>
              <a:ext uri="{FF2B5EF4-FFF2-40B4-BE49-F238E27FC236}">
                <a16:creationId xmlns="" xmlns:a16="http://schemas.microsoft.com/office/drawing/2014/main" id="{8CEC259C-DE3D-461A-9D62-C03EA8B9ED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313" y="1389007"/>
            <a:ext cx="3362927" cy="4351880"/>
          </a:xfrm>
          <a:prstGeom prst="rect">
            <a:avLst/>
          </a:prstGeom>
        </p:spPr>
      </p:pic>
    </p:spTree>
    <p:extLst>
      <p:ext uri="{BB962C8B-B14F-4D97-AF65-F5344CB8AC3E}">
        <p14:creationId xmlns:p14="http://schemas.microsoft.com/office/powerpoint/2010/main" val="39550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Lightbulbs and Lewis Latimer</a:t>
            </a:r>
          </a:p>
        </p:txBody>
      </p:sp>
      <p:grpSp>
        <p:nvGrpSpPr>
          <p:cNvPr id="6" name="Group 5">
            <a:extLst>
              <a:ext uri="{FF2B5EF4-FFF2-40B4-BE49-F238E27FC236}">
                <a16:creationId xmlns="" xmlns:a16="http://schemas.microsoft.com/office/drawing/2014/main" id="{C35C2696-5254-470D-82ED-F26D055947F3}"/>
              </a:ext>
            </a:extLst>
          </p:cNvPr>
          <p:cNvGrpSpPr/>
          <p:nvPr/>
        </p:nvGrpSpPr>
        <p:grpSpPr>
          <a:xfrm>
            <a:off x="434960" y="1577131"/>
            <a:ext cx="5978539" cy="1483572"/>
            <a:chOff x="434960" y="1577131"/>
            <a:chExt cx="5978539" cy="1483572"/>
          </a:xfrm>
        </p:grpSpPr>
        <p:sp>
          <p:nvSpPr>
            <p:cNvPr id="10" name="Rectangle: Top Corners Rounded 9">
              <a:extLst>
                <a:ext uri="{FF2B5EF4-FFF2-40B4-BE49-F238E27FC236}">
                  <a16:creationId xmlns="" xmlns:a16="http://schemas.microsoft.com/office/drawing/2014/main" id="{D917DC03-6823-4D30-A185-987B503472D1}"/>
                </a:ext>
              </a:extLst>
            </p:cNvPr>
            <p:cNvSpPr/>
            <p:nvPr/>
          </p:nvSpPr>
          <p:spPr>
            <a:xfrm rot="5400000">
              <a:off x="2682444" y="-670353"/>
              <a:ext cx="1483572" cy="5978539"/>
            </a:xfrm>
            <a:prstGeom prst="round2Same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C1957FFB-A046-446D-909A-9FA4C38768F3}"/>
                </a:ext>
              </a:extLst>
            </p:cNvPr>
            <p:cNvSpPr/>
            <p:nvPr/>
          </p:nvSpPr>
          <p:spPr>
            <a:xfrm>
              <a:off x="695738" y="1709642"/>
              <a:ext cx="5374861" cy="1200329"/>
            </a:xfrm>
            <a:prstGeom prst="rect">
              <a:avLst/>
            </a:prstGeom>
          </p:spPr>
          <p:txBody>
            <a:bodyPr wrap="square">
              <a:spAutoFit/>
            </a:bodyPr>
            <a:lstStyle/>
            <a:p>
              <a:r>
                <a:rPr lang="en-GB" altLang="en-US" dirty="0">
                  <a:solidFill>
                    <a:schemeClr val="bg1"/>
                  </a:solidFill>
                </a:rPr>
                <a:t>Lewis Latimer's achievements were incredible, especially as he was mostly self-taught and lived in a time when there was even more racial discrimination than there is today.</a:t>
              </a:r>
            </a:p>
          </p:txBody>
        </p:sp>
      </p:grpSp>
      <p:grpSp>
        <p:nvGrpSpPr>
          <p:cNvPr id="7" name="Group 6">
            <a:extLst>
              <a:ext uri="{FF2B5EF4-FFF2-40B4-BE49-F238E27FC236}">
                <a16:creationId xmlns="" xmlns:a16="http://schemas.microsoft.com/office/drawing/2014/main" id="{E99643BC-2305-41B5-B129-818A99DBE18E}"/>
              </a:ext>
            </a:extLst>
          </p:cNvPr>
          <p:cNvGrpSpPr/>
          <p:nvPr/>
        </p:nvGrpSpPr>
        <p:grpSpPr>
          <a:xfrm>
            <a:off x="434960" y="3164632"/>
            <a:ext cx="5978539" cy="1983726"/>
            <a:chOff x="434960" y="3164632"/>
            <a:chExt cx="5978539" cy="1983726"/>
          </a:xfrm>
        </p:grpSpPr>
        <p:sp>
          <p:nvSpPr>
            <p:cNvPr id="13" name="Rectangle: Top Corners Rounded 12">
              <a:extLst>
                <a:ext uri="{FF2B5EF4-FFF2-40B4-BE49-F238E27FC236}">
                  <a16:creationId xmlns="" xmlns:a16="http://schemas.microsoft.com/office/drawing/2014/main" id="{F0FCE873-98B0-4365-81DA-036D7763806E}"/>
                </a:ext>
              </a:extLst>
            </p:cNvPr>
            <p:cNvSpPr/>
            <p:nvPr/>
          </p:nvSpPr>
          <p:spPr>
            <a:xfrm rot="5400000">
              <a:off x="2432367" y="1167225"/>
              <a:ext cx="1983726" cy="5978539"/>
            </a:xfrm>
            <a:prstGeom prst="round2Same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 xmlns:a16="http://schemas.microsoft.com/office/drawing/2014/main" id="{2724AB06-99A4-4B6A-B435-046286F25051}"/>
                </a:ext>
              </a:extLst>
            </p:cNvPr>
            <p:cNvSpPr/>
            <p:nvPr/>
          </p:nvSpPr>
          <p:spPr>
            <a:xfrm>
              <a:off x="695739" y="3297144"/>
              <a:ext cx="5057361" cy="1754326"/>
            </a:xfrm>
            <a:prstGeom prst="rect">
              <a:avLst/>
            </a:prstGeom>
          </p:spPr>
          <p:txBody>
            <a:bodyPr wrap="square">
              <a:spAutoFit/>
            </a:bodyPr>
            <a:lstStyle/>
            <a:p>
              <a:r>
                <a:rPr lang="en-GB" altLang="en-US" dirty="0">
                  <a:solidFill>
                    <a:schemeClr val="bg1"/>
                  </a:solidFill>
                </a:rPr>
                <a:t>Before Latimer was born, his parents had been enslaved people who managed to escape from their owners. Latimer received only a few years of schooling as a child and, after leaving the Navy, he secured a job at a company which provided patents for inventions.</a:t>
              </a:r>
            </a:p>
          </p:txBody>
        </p:sp>
      </p:grpSp>
      <p:pic>
        <p:nvPicPr>
          <p:cNvPr id="3" name="Picture 2">
            <a:extLst>
              <a:ext uri="{FF2B5EF4-FFF2-40B4-BE49-F238E27FC236}">
                <a16:creationId xmlns="" xmlns:a16="http://schemas.microsoft.com/office/drawing/2014/main" id="{0A7AD301-DA3A-4A6A-A06B-72682F07A5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87112"/>
            <a:ext cx="3942185" cy="4120822"/>
          </a:xfrm>
          <a:prstGeom prst="rect">
            <a:avLst/>
          </a:prstGeom>
        </p:spPr>
      </p:pic>
      <p:sp>
        <p:nvSpPr>
          <p:cNvPr id="5" name="TextBox 4">
            <a:extLst>
              <a:ext uri="{FF2B5EF4-FFF2-40B4-BE49-F238E27FC236}">
                <a16:creationId xmlns="" xmlns:a16="http://schemas.microsoft.com/office/drawing/2014/main" id="{02E45373-7FC5-48DB-8AB9-FC279DF4C915}"/>
              </a:ext>
            </a:extLst>
          </p:cNvPr>
          <p:cNvSpPr txBox="1"/>
          <p:nvPr/>
        </p:nvSpPr>
        <p:spPr>
          <a:xfrm>
            <a:off x="695738" y="5324547"/>
            <a:ext cx="3754437" cy="830997"/>
          </a:xfrm>
          <a:prstGeom prst="rect">
            <a:avLst/>
          </a:prstGeom>
          <a:noFill/>
        </p:spPr>
        <p:txBody>
          <a:bodyPr wrap="square" rtlCol="0">
            <a:spAutoFit/>
          </a:bodyPr>
          <a:lstStyle/>
          <a:p>
            <a:r>
              <a:rPr lang="en-GB" sz="1600" dirty="0"/>
              <a:t>(Patents are licences which give the owner the right to be the only one allowed to make and sell an invention.)</a:t>
            </a:r>
          </a:p>
        </p:txBody>
      </p:sp>
    </p:spTree>
    <p:extLst>
      <p:ext uri="{BB962C8B-B14F-4D97-AF65-F5344CB8AC3E}">
        <p14:creationId xmlns:p14="http://schemas.microsoft.com/office/powerpoint/2010/main" val="26556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0-#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50"/>
                                        <p:tgtEl>
                                          <p:spTgt spid="5"/>
                                        </p:tgtEl>
                                      </p:cBhvr>
                                    </p:animEffect>
                                    <p:anim calcmode="lin" valueType="num">
                                      <p:cBhvr>
                                        <p:cTn id="19" dur="750" fill="hold"/>
                                        <p:tgtEl>
                                          <p:spTgt spid="5"/>
                                        </p:tgtEl>
                                        <p:attrNameLst>
                                          <p:attrName>ppt_x</p:attrName>
                                        </p:attrNameLst>
                                      </p:cBhvr>
                                      <p:tavLst>
                                        <p:tav tm="0">
                                          <p:val>
                                            <p:strVal val="#ppt_x"/>
                                          </p:val>
                                        </p:tav>
                                        <p:tav tm="100000">
                                          <p:val>
                                            <p:strVal val="#ppt_x"/>
                                          </p:val>
                                        </p:tav>
                                      </p:tavLst>
                                    </p:anim>
                                    <p:anim calcmode="lin" valueType="num">
                                      <p:cBhvr>
                                        <p:cTn id="20"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CAC0A364-CF7E-414E-BF33-563C9CC73C8C}"/>
              </a:ext>
            </a:extLst>
          </p:cNvPr>
          <p:cNvGrpSpPr/>
          <p:nvPr/>
        </p:nvGrpSpPr>
        <p:grpSpPr>
          <a:xfrm>
            <a:off x="769003" y="1577132"/>
            <a:ext cx="7619347" cy="3703735"/>
            <a:chOff x="940379" y="2931016"/>
            <a:chExt cx="4281778" cy="2121236"/>
          </a:xfrm>
          <a:solidFill>
            <a:srgbClr val="5B2A85"/>
          </a:solidFill>
        </p:grpSpPr>
        <p:sp>
          <p:nvSpPr>
            <p:cNvPr id="14" name="Rectangle: Rounded Corners 13">
              <a:extLst>
                <a:ext uri="{FF2B5EF4-FFF2-40B4-BE49-F238E27FC236}">
                  <a16:creationId xmlns="" xmlns:a16="http://schemas.microsoft.com/office/drawing/2014/main" id="{C0D568E0-6B50-471D-BF85-B27C71F05323}"/>
                </a:ext>
              </a:extLst>
            </p:cNvPr>
            <p:cNvSpPr/>
            <p:nvPr/>
          </p:nvSpPr>
          <p:spPr>
            <a:xfrm>
              <a:off x="940379" y="2931016"/>
              <a:ext cx="4281778" cy="2121236"/>
            </a:xfrm>
            <a:prstGeom prst="roundRect">
              <a:avLst>
                <a:gd name="adj" fmla="val 94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 xmlns:a16="http://schemas.microsoft.com/office/drawing/2014/main" id="{BBBCDE2B-0BDF-4C19-8402-4F4ECE9EC289}"/>
                </a:ext>
              </a:extLst>
            </p:cNvPr>
            <p:cNvSpPr/>
            <p:nvPr/>
          </p:nvSpPr>
          <p:spPr>
            <a:xfrm>
              <a:off x="1074174" y="3110882"/>
              <a:ext cx="2517199" cy="1797980"/>
            </a:xfrm>
            <a:prstGeom prst="rect">
              <a:avLst/>
            </a:prstGeom>
            <a:noFill/>
          </p:spPr>
          <p:txBody>
            <a:bodyPr wrap="square">
              <a:spAutoFit/>
            </a:bodyPr>
            <a:lstStyle/>
            <a:p>
              <a:r>
                <a:rPr lang="en-GB" altLang="en-US" dirty="0">
                  <a:solidFill>
                    <a:schemeClr val="bg1"/>
                  </a:solidFill>
                </a:rPr>
                <a:t>Lewis Latimer taught himself mechanical drawing and, as well as helping those he worked for to secure patents, he also went on to invent things and patent them for himself. </a:t>
              </a:r>
            </a:p>
            <a:p>
              <a:endParaRPr lang="en-GB" altLang="en-US" dirty="0">
                <a:solidFill>
                  <a:schemeClr val="bg1"/>
                </a:solidFill>
              </a:endParaRPr>
            </a:p>
            <a:p>
              <a:r>
                <a:rPr lang="en-GB" altLang="en-US" dirty="0">
                  <a:solidFill>
                    <a:schemeClr val="bg1"/>
                  </a:solidFill>
                </a:rPr>
                <a:t>Latimer’s biggest discovery was the carbon filament in the incandescent lightbulb but he also invented an early air conditioning unit and a toilet that could be used on a train. </a:t>
              </a:r>
            </a:p>
          </p:txBody>
        </p:sp>
      </p:grpSp>
      <p:sp>
        <p:nvSpPr>
          <p:cNvPr id="21" name="Title 20"/>
          <p:cNvSpPr>
            <a:spLocks noGrp="1"/>
          </p:cNvSpPr>
          <p:nvPr>
            <p:ph type="title"/>
          </p:nvPr>
        </p:nvSpPr>
        <p:spPr/>
        <p:txBody>
          <a:bodyPr/>
          <a:lstStyle/>
          <a:p>
            <a:r>
              <a:rPr lang="en-GB" sz="3600" dirty="0"/>
              <a:t>Lightbulbs and Lewis Latimer</a:t>
            </a:r>
          </a:p>
        </p:txBody>
      </p:sp>
      <p:pic>
        <p:nvPicPr>
          <p:cNvPr id="3" name="Picture 2">
            <a:extLst>
              <a:ext uri="{FF2B5EF4-FFF2-40B4-BE49-F238E27FC236}">
                <a16:creationId xmlns="" xmlns:a16="http://schemas.microsoft.com/office/drawing/2014/main" id="{0A7AD301-DA3A-4A6A-A06B-72682F07A5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287112"/>
            <a:ext cx="3942185" cy="4120822"/>
          </a:xfrm>
          <a:prstGeom prst="rect">
            <a:avLst/>
          </a:prstGeom>
        </p:spPr>
      </p:pic>
      <p:pic>
        <p:nvPicPr>
          <p:cNvPr id="2" name="Picture 1">
            <a:extLst>
              <a:ext uri="{FF2B5EF4-FFF2-40B4-BE49-F238E27FC236}">
                <a16:creationId xmlns="" xmlns:a16="http://schemas.microsoft.com/office/drawing/2014/main" id="{31D84E69-7425-4606-8BC3-A0A50F75C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961" y="1577132"/>
            <a:ext cx="1431036" cy="1851868"/>
          </a:xfrm>
          <a:prstGeom prst="rect">
            <a:avLst/>
          </a:prstGeom>
        </p:spPr>
      </p:pic>
    </p:spTree>
    <p:extLst>
      <p:ext uri="{BB962C8B-B14F-4D97-AF65-F5344CB8AC3E}">
        <p14:creationId xmlns:p14="http://schemas.microsoft.com/office/powerpoint/2010/main" val="12577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FB844F0D-5788-4614-BB11-8204456E7EAA}"/>
              </a:ext>
            </a:extLst>
          </p:cNvPr>
          <p:cNvSpPr/>
          <p:nvPr/>
        </p:nvSpPr>
        <p:spPr>
          <a:xfrm>
            <a:off x="453365" y="1473201"/>
            <a:ext cx="8239951" cy="3713794"/>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0" name="Group 39">
            <a:extLst>
              <a:ext uri="{FF2B5EF4-FFF2-40B4-BE49-F238E27FC236}">
                <a16:creationId xmlns="" xmlns:a16="http://schemas.microsoft.com/office/drawing/2014/main" id="{42738B61-EBE0-43CA-8B24-9D3E7221D504}"/>
              </a:ext>
            </a:extLst>
          </p:cNvPr>
          <p:cNvGrpSpPr/>
          <p:nvPr/>
        </p:nvGrpSpPr>
        <p:grpSpPr>
          <a:xfrm>
            <a:off x="434321" y="409150"/>
            <a:ext cx="8264403" cy="2700113"/>
            <a:chOff x="434321" y="409150"/>
            <a:chExt cx="8264403" cy="2700113"/>
          </a:xfrm>
        </p:grpSpPr>
        <p:grpSp>
          <p:nvGrpSpPr>
            <p:cNvPr id="38" name="Group 37">
              <a:extLst>
                <a:ext uri="{FF2B5EF4-FFF2-40B4-BE49-F238E27FC236}">
                  <a16:creationId xmlns="" xmlns:a16="http://schemas.microsoft.com/office/drawing/2014/main" id="{4D689DF3-A72B-4D18-A0D3-F2A06EEEA497}"/>
                </a:ext>
              </a:extLst>
            </p:cNvPr>
            <p:cNvGrpSpPr/>
            <p:nvPr/>
          </p:nvGrpSpPr>
          <p:grpSpPr>
            <a:xfrm>
              <a:off x="434321" y="1474985"/>
              <a:ext cx="8257902" cy="1634278"/>
              <a:chOff x="434321" y="1580181"/>
              <a:chExt cx="8257902" cy="1634278"/>
            </a:xfrm>
          </p:grpSpPr>
          <p:grpSp>
            <p:nvGrpSpPr>
              <p:cNvPr id="36" name="Group 35">
                <a:extLst>
                  <a:ext uri="{FF2B5EF4-FFF2-40B4-BE49-F238E27FC236}">
                    <a16:creationId xmlns="" xmlns:a16="http://schemas.microsoft.com/office/drawing/2014/main" id="{BFDAEA04-F4C6-4900-910F-A00C69FD980F}"/>
                  </a:ext>
                </a:extLst>
              </p:cNvPr>
              <p:cNvGrpSpPr/>
              <p:nvPr/>
            </p:nvGrpSpPr>
            <p:grpSpPr>
              <a:xfrm>
                <a:off x="434321" y="1634527"/>
                <a:ext cx="8257902" cy="1476254"/>
                <a:chOff x="434321" y="1634527"/>
                <a:chExt cx="8257902" cy="1476254"/>
              </a:xfrm>
            </p:grpSpPr>
            <p:sp>
              <p:nvSpPr>
                <p:cNvPr id="25" name="Oval 24">
                  <a:extLst>
                    <a:ext uri="{FF2B5EF4-FFF2-40B4-BE49-F238E27FC236}">
                      <a16:creationId xmlns="" xmlns:a16="http://schemas.microsoft.com/office/drawing/2014/main" id="{035C9489-1607-427B-835F-9525C6A49E25}"/>
                    </a:ext>
                  </a:extLst>
                </p:cNvPr>
                <p:cNvSpPr/>
                <p:nvPr/>
              </p:nvSpPr>
              <p:spPr>
                <a:xfrm>
                  <a:off x="434321" y="1634527"/>
                  <a:ext cx="879712" cy="1346782"/>
                </a:xfrm>
                <a:custGeom>
                  <a:avLst/>
                  <a:gdLst>
                    <a:gd name="connsiteX0" fmla="*/ 0 w 1277608"/>
                    <a:gd name="connsiteY0" fmla="*/ 638804 h 1277608"/>
                    <a:gd name="connsiteX1" fmla="*/ 638804 w 1277608"/>
                    <a:gd name="connsiteY1" fmla="*/ 0 h 1277608"/>
                    <a:gd name="connsiteX2" fmla="*/ 1277608 w 1277608"/>
                    <a:gd name="connsiteY2" fmla="*/ 638804 h 1277608"/>
                    <a:gd name="connsiteX3" fmla="*/ 638804 w 1277608"/>
                    <a:gd name="connsiteY3" fmla="*/ 1277608 h 1277608"/>
                    <a:gd name="connsiteX4" fmla="*/ 0 w 1277608"/>
                    <a:gd name="connsiteY4" fmla="*/ 638804 h 1277608"/>
                    <a:gd name="connsiteX0" fmla="*/ 11915 w 714988"/>
                    <a:gd name="connsiteY0" fmla="*/ 646900 h 1277616"/>
                    <a:gd name="connsiteX1" fmla="*/ 76184 w 714988"/>
                    <a:gd name="connsiteY1" fmla="*/ 4 h 1277616"/>
                    <a:gd name="connsiteX2" fmla="*/ 714988 w 714988"/>
                    <a:gd name="connsiteY2" fmla="*/ 638808 h 1277616"/>
                    <a:gd name="connsiteX3" fmla="*/ 76184 w 714988"/>
                    <a:gd name="connsiteY3" fmla="*/ 1277612 h 1277616"/>
                    <a:gd name="connsiteX4" fmla="*/ 11915 w 714988"/>
                    <a:gd name="connsiteY4" fmla="*/ 646900 h 1277616"/>
                    <a:gd name="connsiteX0" fmla="*/ 0 w 953926"/>
                    <a:gd name="connsiteY0" fmla="*/ 590446 h 1277965"/>
                    <a:gd name="connsiteX1" fmla="*/ 315122 w 953926"/>
                    <a:gd name="connsiteY1" fmla="*/ 194 h 1277965"/>
                    <a:gd name="connsiteX2" fmla="*/ 953926 w 953926"/>
                    <a:gd name="connsiteY2" fmla="*/ 638998 h 1277965"/>
                    <a:gd name="connsiteX3" fmla="*/ 315122 w 953926"/>
                    <a:gd name="connsiteY3" fmla="*/ 1277802 h 1277965"/>
                    <a:gd name="connsiteX4" fmla="*/ 0 w 953926"/>
                    <a:gd name="connsiteY4" fmla="*/ 590446 h 1277965"/>
                    <a:gd name="connsiteX0" fmla="*/ 79851 w 718655"/>
                    <a:gd name="connsiteY0" fmla="*/ 1295365 h 1313122"/>
                    <a:gd name="connsiteX1" fmla="*/ 79851 w 718655"/>
                    <a:gd name="connsiteY1" fmla="*/ 17757 h 1313122"/>
                    <a:gd name="connsiteX2" fmla="*/ 718655 w 718655"/>
                    <a:gd name="connsiteY2" fmla="*/ 656561 h 1313122"/>
                    <a:gd name="connsiteX3" fmla="*/ 79851 w 718655"/>
                    <a:gd name="connsiteY3" fmla="*/ 1295365 h 1313122"/>
                    <a:gd name="connsiteX0" fmla="*/ 51442 w 690246"/>
                    <a:gd name="connsiteY0" fmla="*/ 1317348 h 1335105"/>
                    <a:gd name="connsiteX1" fmla="*/ 51442 w 690246"/>
                    <a:gd name="connsiteY1" fmla="*/ 39740 h 1335105"/>
                    <a:gd name="connsiteX2" fmla="*/ 690246 w 690246"/>
                    <a:gd name="connsiteY2" fmla="*/ 678544 h 1335105"/>
                    <a:gd name="connsiteX3" fmla="*/ 51442 w 690246"/>
                    <a:gd name="connsiteY3" fmla="*/ 1317348 h 1335105"/>
                    <a:gd name="connsiteX0" fmla="*/ 4511 w 643315"/>
                    <a:gd name="connsiteY0" fmla="*/ 1317348 h 1341926"/>
                    <a:gd name="connsiteX1" fmla="*/ 4511 w 643315"/>
                    <a:gd name="connsiteY1" fmla="*/ 39740 h 1341926"/>
                    <a:gd name="connsiteX2" fmla="*/ 643315 w 643315"/>
                    <a:gd name="connsiteY2" fmla="*/ 678544 h 1341926"/>
                    <a:gd name="connsiteX3" fmla="*/ 4511 w 643315"/>
                    <a:gd name="connsiteY3" fmla="*/ 1317348 h 1341926"/>
                    <a:gd name="connsiteX0" fmla="*/ 5321 w 644125"/>
                    <a:gd name="connsiteY0" fmla="*/ 1317348 h 1341926"/>
                    <a:gd name="connsiteX1" fmla="*/ 5321 w 644125"/>
                    <a:gd name="connsiteY1" fmla="*/ 39740 h 1341926"/>
                    <a:gd name="connsiteX2" fmla="*/ 644125 w 644125"/>
                    <a:gd name="connsiteY2" fmla="*/ 678544 h 1341926"/>
                    <a:gd name="connsiteX3" fmla="*/ 5321 w 644125"/>
                    <a:gd name="connsiteY3" fmla="*/ 1317348 h 1341926"/>
                    <a:gd name="connsiteX0" fmla="*/ 10276 w 649080"/>
                    <a:gd name="connsiteY0" fmla="*/ 1317348 h 1346782"/>
                    <a:gd name="connsiteX1" fmla="*/ 10276 w 649080"/>
                    <a:gd name="connsiteY1" fmla="*/ 39740 h 1346782"/>
                    <a:gd name="connsiteX2" fmla="*/ 649080 w 649080"/>
                    <a:gd name="connsiteY2" fmla="*/ 678544 h 1346782"/>
                    <a:gd name="connsiteX3" fmla="*/ 10276 w 649080"/>
                    <a:gd name="connsiteY3" fmla="*/ 1317348 h 1346782"/>
                  </a:gdLst>
                  <a:ahLst/>
                  <a:cxnLst>
                    <a:cxn ang="0">
                      <a:pos x="connsiteX0" y="connsiteY0"/>
                    </a:cxn>
                    <a:cxn ang="0">
                      <a:pos x="connsiteX1" y="connsiteY1"/>
                    </a:cxn>
                    <a:cxn ang="0">
                      <a:pos x="connsiteX2" y="connsiteY2"/>
                    </a:cxn>
                    <a:cxn ang="0">
                      <a:pos x="connsiteX3" y="connsiteY3"/>
                    </a:cxn>
                  </a:cxnLst>
                  <a:rect l="l" t="t" r="r" b="b"/>
                  <a:pathLst>
                    <a:path w="649080" h="1346782">
                      <a:moveTo>
                        <a:pt x="10276" y="1317348"/>
                      </a:moveTo>
                      <a:cubicBezTo>
                        <a:pt x="913" y="1170421"/>
                        <a:pt x="-7179" y="219035"/>
                        <a:pt x="10276" y="39740"/>
                      </a:cubicBezTo>
                      <a:cubicBezTo>
                        <a:pt x="27731" y="-139555"/>
                        <a:pt x="649080" y="325742"/>
                        <a:pt x="649080" y="678544"/>
                      </a:cubicBezTo>
                      <a:cubicBezTo>
                        <a:pt x="649080" y="1031346"/>
                        <a:pt x="19639" y="1464275"/>
                        <a:pt x="10276" y="13173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 xmlns:a16="http://schemas.microsoft.com/office/drawing/2014/main" id="{553CF14F-0BFF-46EF-B7E8-0A0FDED7546D}"/>
                    </a:ext>
                  </a:extLst>
                </p:cNvPr>
                <p:cNvSpPr/>
                <p:nvPr/>
              </p:nvSpPr>
              <p:spPr>
                <a:xfrm>
                  <a:off x="807412" y="1689928"/>
                  <a:ext cx="1277608" cy="1277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 xmlns:a16="http://schemas.microsoft.com/office/drawing/2014/main" id="{1963CC61-30D9-4DAD-94B4-F5B2D0625D55}"/>
                    </a:ext>
                  </a:extLst>
                </p:cNvPr>
                <p:cNvSpPr/>
                <p:nvPr/>
              </p:nvSpPr>
              <p:spPr>
                <a:xfrm>
                  <a:off x="1776664" y="1726885"/>
                  <a:ext cx="1277608" cy="1277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 xmlns:a16="http://schemas.microsoft.com/office/drawing/2014/main" id="{2435C799-CB8D-4903-B2FD-CF968CE1604F}"/>
                    </a:ext>
                  </a:extLst>
                </p:cNvPr>
                <p:cNvSpPr/>
                <p:nvPr/>
              </p:nvSpPr>
              <p:spPr>
                <a:xfrm>
                  <a:off x="2709083" y="1646014"/>
                  <a:ext cx="1277608" cy="1277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 xmlns:a16="http://schemas.microsoft.com/office/drawing/2014/main" id="{E965CDAD-0259-4FC3-9E1C-FC48BD4F1C8C}"/>
                    </a:ext>
                  </a:extLst>
                </p:cNvPr>
                <p:cNvSpPr/>
                <p:nvPr/>
              </p:nvSpPr>
              <p:spPr>
                <a:xfrm>
                  <a:off x="3636723" y="1691849"/>
                  <a:ext cx="1277608" cy="1277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 xmlns:a16="http://schemas.microsoft.com/office/drawing/2014/main" id="{364D3DDF-14B6-44F5-91BC-C111ECCB018E}"/>
                    </a:ext>
                  </a:extLst>
                </p:cNvPr>
                <p:cNvSpPr/>
                <p:nvPr/>
              </p:nvSpPr>
              <p:spPr>
                <a:xfrm>
                  <a:off x="4583935" y="1701504"/>
                  <a:ext cx="1277608" cy="1277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 xmlns:a16="http://schemas.microsoft.com/office/drawing/2014/main" id="{25E03549-8429-433E-9147-5BE20B9C77CD}"/>
                    </a:ext>
                  </a:extLst>
                </p:cNvPr>
                <p:cNvSpPr/>
                <p:nvPr/>
              </p:nvSpPr>
              <p:spPr>
                <a:xfrm>
                  <a:off x="5406952" y="1670854"/>
                  <a:ext cx="1277608" cy="1277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 xmlns:a16="http://schemas.microsoft.com/office/drawing/2014/main" id="{9FADA547-CEBF-4AA9-AE7C-EA5CBC3BE36B}"/>
                    </a:ext>
                  </a:extLst>
                </p:cNvPr>
                <p:cNvSpPr/>
                <p:nvPr/>
              </p:nvSpPr>
              <p:spPr>
                <a:xfrm>
                  <a:off x="6221929" y="1730437"/>
                  <a:ext cx="1277608" cy="1277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 xmlns:a16="http://schemas.microsoft.com/office/drawing/2014/main" id="{9D05923A-99B4-4C6B-94E5-5FC7C3954EA8}"/>
                    </a:ext>
                  </a:extLst>
                </p:cNvPr>
                <p:cNvSpPr/>
                <p:nvPr/>
              </p:nvSpPr>
              <p:spPr>
                <a:xfrm>
                  <a:off x="7031901" y="1730437"/>
                  <a:ext cx="1277608" cy="12776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24">
                  <a:extLst>
                    <a:ext uri="{FF2B5EF4-FFF2-40B4-BE49-F238E27FC236}">
                      <a16:creationId xmlns="" xmlns:a16="http://schemas.microsoft.com/office/drawing/2014/main" id="{DD78E7DF-71C0-4E5D-86F3-FD5F41F0BFF2}"/>
                    </a:ext>
                  </a:extLst>
                </p:cNvPr>
                <p:cNvSpPr/>
                <p:nvPr/>
              </p:nvSpPr>
              <p:spPr>
                <a:xfrm rot="10800000">
                  <a:off x="7759853" y="1763999"/>
                  <a:ext cx="932370" cy="1346782"/>
                </a:xfrm>
                <a:custGeom>
                  <a:avLst/>
                  <a:gdLst>
                    <a:gd name="connsiteX0" fmla="*/ 0 w 1277608"/>
                    <a:gd name="connsiteY0" fmla="*/ 638804 h 1277608"/>
                    <a:gd name="connsiteX1" fmla="*/ 638804 w 1277608"/>
                    <a:gd name="connsiteY1" fmla="*/ 0 h 1277608"/>
                    <a:gd name="connsiteX2" fmla="*/ 1277608 w 1277608"/>
                    <a:gd name="connsiteY2" fmla="*/ 638804 h 1277608"/>
                    <a:gd name="connsiteX3" fmla="*/ 638804 w 1277608"/>
                    <a:gd name="connsiteY3" fmla="*/ 1277608 h 1277608"/>
                    <a:gd name="connsiteX4" fmla="*/ 0 w 1277608"/>
                    <a:gd name="connsiteY4" fmla="*/ 638804 h 1277608"/>
                    <a:gd name="connsiteX0" fmla="*/ 11915 w 714988"/>
                    <a:gd name="connsiteY0" fmla="*/ 646900 h 1277616"/>
                    <a:gd name="connsiteX1" fmla="*/ 76184 w 714988"/>
                    <a:gd name="connsiteY1" fmla="*/ 4 h 1277616"/>
                    <a:gd name="connsiteX2" fmla="*/ 714988 w 714988"/>
                    <a:gd name="connsiteY2" fmla="*/ 638808 h 1277616"/>
                    <a:gd name="connsiteX3" fmla="*/ 76184 w 714988"/>
                    <a:gd name="connsiteY3" fmla="*/ 1277612 h 1277616"/>
                    <a:gd name="connsiteX4" fmla="*/ 11915 w 714988"/>
                    <a:gd name="connsiteY4" fmla="*/ 646900 h 1277616"/>
                    <a:gd name="connsiteX0" fmla="*/ 0 w 953926"/>
                    <a:gd name="connsiteY0" fmla="*/ 590446 h 1277965"/>
                    <a:gd name="connsiteX1" fmla="*/ 315122 w 953926"/>
                    <a:gd name="connsiteY1" fmla="*/ 194 h 1277965"/>
                    <a:gd name="connsiteX2" fmla="*/ 953926 w 953926"/>
                    <a:gd name="connsiteY2" fmla="*/ 638998 h 1277965"/>
                    <a:gd name="connsiteX3" fmla="*/ 315122 w 953926"/>
                    <a:gd name="connsiteY3" fmla="*/ 1277802 h 1277965"/>
                    <a:gd name="connsiteX4" fmla="*/ 0 w 953926"/>
                    <a:gd name="connsiteY4" fmla="*/ 590446 h 1277965"/>
                    <a:gd name="connsiteX0" fmla="*/ 79851 w 718655"/>
                    <a:gd name="connsiteY0" fmla="*/ 1295365 h 1313122"/>
                    <a:gd name="connsiteX1" fmla="*/ 79851 w 718655"/>
                    <a:gd name="connsiteY1" fmla="*/ 17757 h 1313122"/>
                    <a:gd name="connsiteX2" fmla="*/ 718655 w 718655"/>
                    <a:gd name="connsiteY2" fmla="*/ 656561 h 1313122"/>
                    <a:gd name="connsiteX3" fmla="*/ 79851 w 718655"/>
                    <a:gd name="connsiteY3" fmla="*/ 1295365 h 1313122"/>
                    <a:gd name="connsiteX0" fmla="*/ 51442 w 690246"/>
                    <a:gd name="connsiteY0" fmla="*/ 1317348 h 1335105"/>
                    <a:gd name="connsiteX1" fmla="*/ 51442 w 690246"/>
                    <a:gd name="connsiteY1" fmla="*/ 39740 h 1335105"/>
                    <a:gd name="connsiteX2" fmla="*/ 690246 w 690246"/>
                    <a:gd name="connsiteY2" fmla="*/ 678544 h 1335105"/>
                    <a:gd name="connsiteX3" fmla="*/ 51442 w 690246"/>
                    <a:gd name="connsiteY3" fmla="*/ 1317348 h 1335105"/>
                    <a:gd name="connsiteX0" fmla="*/ 4511 w 643315"/>
                    <a:gd name="connsiteY0" fmla="*/ 1317348 h 1341926"/>
                    <a:gd name="connsiteX1" fmla="*/ 4511 w 643315"/>
                    <a:gd name="connsiteY1" fmla="*/ 39740 h 1341926"/>
                    <a:gd name="connsiteX2" fmla="*/ 643315 w 643315"/>
                    <a:gd name="connsiteY2" fmla="*/ 678544 h 1341926"/>
                    <a:gd name="connsiteX3" fmla="*/ 4511 w 643315"/>
                    <a:gd name="connsiteY3" fmla="*/ 1317348 h 1341926"/>
                    <a:gd name="connsiteX0" fmla="*/ 5321 w 644125"/>
                    <a:gd name="connsiteY0" fmla="*/ 1317348 h 1341926"/>
                    <a:gd name="connsiteX1" fmla="*/ 5321 w 644125"/>
                    <a:gd name="connsiteY1" fmla="*/ 39740 h 1341926"/>
                    <a:gd name="connsiteX2" fmla="*/ 644125 w 644125"/>
                    <a:gd name="connsiteY2" fmla="*/ 678544 h 1341926"/>
                    <a:gd name="connsiteX3" fmla="*/ 5321 w 644125"/>
                    <a:gd name="connsiteY3" fmla="*/ 1317348 h 1341926"/>
                    <a:gd name="connsiteX0" fmla="*/ 10276 w 649080"/>
                    <a:gd name="connsiteY0" fmla="*/ 1317348 h 1346782"/>
                    <a:gd name="connsiteX1" fmla="*/ 10276 w 649080"/>
                    <a:gd name="connsiteY1" fmla="*/ 39740 h 1346782"/>
                    <a:gd name="connsiteX2" fmla="*/ 649080 w 649080"/>
                    <a:gd name="connsiteY2" fmla="*/ 678544 h 1346782"/>
                    <a:gd name="connsiteX3" fmla="*/ 10276 w 649080"/>
                    <a:gd name="connsiteY3" fmla="*/ 1317348 h 1346782"/>
                  </a:gdLst>
                  <a:ahLst/>
                  <a:cxnLst>
                    <a:cxn ang="0">
                      <a:pos x="connsiteX0" y="connsiteY0"/>
                    </a:cxn>
                    <a:cxn ang="0">
                      <a:pos x="connsiteX1" y="connsiteY1"/>
                    </a:cxn>
                    <a:cxn ang="0">
                      <a:pos x="connsiteX2" y="connsiteY2"/>
                    </a:cxn>
                    <a:cxn ang="0">
                      <a:pos x="connsiteX3" y="connsiteY3"/>
                    </a:cxn>
                  </a:cxnLst>
                  <a:rect l="l" t="t" r="r" b="b"/>
                  <a:pathLst>
                    <a:path w="649080" h="1346782">
                      <a:moveTo>
                        <a:pt x="10276" y="1317348"/>
                      </a:moveTo>
                      <a:cubicBezTo>
                        <a:pt x="913" y="1170421"/>
                        <a:pt x="-7179" y="219035"/>
                        <a:pt x="10276" y="39740"/>
                      </a:cubicBezTo>
                      <a:cubicBezTo>
                        <a:pt x="27731" y="-139555"/>
                        <a:pt x="649080" y="325742"/>
                        <a:pt x="649080" y="678544"/>
                      </a:cubicBezTo>
                      <a:cubicBezTo>
                        <a:pt x="649080" y="1031346"/>
                        <a:pt x="19639" y="1464275"/>
                        <a:pt x="10276" y="13173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Oval 36">
                <a:extLst>
                  <a:ext uri="{FF2B5EF4-FFF2-40B4-BE49-F238E27FC236}">
                    <a16:creationId xmlns="" xmlns:a16="http://schemas.microsoft.com/office/drawing/2014/main" id="{13A9F16C-9331-4D3A-80A8-52F8DDF72730}"/>
                  </a:ext>
                </a:extLst>
              </p:cNvPr>
              <p:cNvSpPr/>
              <p:nvPr/>
            </p:nvSpPr>
            <p:spPr>
              <a:xfrm>
                <a:off x="6933192" y="1580181"/>
                <a:ext cx="1634278" cy="1634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9" name="Rectangle: Top Corners Rounded 38">
              <a:extLst>
                <a:ext uri="{FF2B5EF4-FFF2-40B4-BE49-F238E27FC236}">
                  <a16:creationId xmlns="" xmlns:a16="http://schemas.microsoft.com/office/drawing/2014/main" id="{7A4DCD0E-A297-464C-8DA4-2A95710D3EDB}"/>
                </a:ext>
              </a:extLst>
            </p:cNvPr>
            <p:cNvSpPr/>
            <p:nvPr/>
          </p:nvSpPr>
          <p:spPr>
            <a:xfrm>
              <a:off x="438147" y="409150"/>
              <a:ext cx="8260577" cy="1542191"/>
            </a:xfrm>
            <a:prstGeom prst="round2SameRect">
              <a:avLst>
                <a:gd name="adj1" fmla="val 1325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Rectangle 8">
            <a:extLst>
              <a:ext uri="{FF2B5EF4-FFF2-40B4-BE49-F238E27FC236}">
                <a16:creationId xmlns="" xmlns:a16="http://schemas.microsoft.com/office/drawing/2014/main" id="{D8D83C62-14BC-46C7-96E7-32D7B748C193}"/>
              </a:ext>
            </a:extLst>
          </p:cNvPr>
          <p:cNvSpPr/>
          <p:nvPr/>
        </p:nvSpPr>
        <p:spPr>
          <a:xfrm>
            <a:off x="695739" y="2972738"/>
            <a:ext cx="4108789" cy="1754326"/>
          </a:xfrm>
          <a:prstGeom prst="rect">
            <a:avLst/>
          </a:prstGeom>
        </p:spPr>
        <p:txBody>
          <a:bodyPr wrap="square">
            <a:spAutoFit/>
          </a:bodyPr>
          <a:lstStyle/>
          <a:p>
            <a:r>
              <a:rPr lang="en-GB" altLang="en-US" dirty="0">
                <a:solidFill>
                  <a:schemeClr val="bg1"/>
                </a:solidFill>
              </a:rPr>
              <a:t>Edison made what many consider to be his greatest achievement in the early 1880s. He introduced the world's first truly useful electric distribution system, which could distribute electric light, heat and power.</a:t>
            </a:r>
          </a:p>
        </p:txBody>
      </p:sp>
      <p:sp>
        <p:nvSpPr>
          <p:cNvPr id="17" name="Rectangle: Top Corners Rounded 16">
            <a:extLst>
              <a:ext uri="{FF2B5EF4-FFF2-40B4-BE49-F238E27FC236}">
                <a16:creationId xmlns="" xmlns:a16="http://schemas.microsoft.com/office/drawing/2014/main" id="{7F024BAD-9882-40AB-8854-29947E0EF934}"/>
              </a:ext>
            </a:extLst>
          </p:cNvPr>
          <p:cNvSpPr/>
          <p:nvPr/>
        </p:nvSpPr>
        <p:spPr>
          <a:xfrm rot="10800000">
            <a:off x="438147" y="4876668"/>
            <a:ext cx="8260577" cy="1542191"/>
          </a:xfrm>
          <a:prstGeom prst="round2SameRect">
            <a:avLst>
              <a:gd name="adj1" fmla="val 13251"/>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Edison and Electricity</a:t>
            </a:r>
          </a:p>
        </p:txBody>
      </p:sp>
      <p:sp>
        <p:nvSpPr>
          <p:cNvPr id="11" name="Rectangle 10">
            <a:extLst>
              <a:ext uri="{FF2B5EF4-FFF2-40B4-BE49-F238E27FC236}">
                <a16:creationId xmlns="" xmlns:a16="http://schemas.microsoft.com/office/drawing/2014/main" id="{0AE80233-3F58-4992-B8F3-1640057DCE53}"/>
              </a:ext>
            </a:extLst>
          </p:cNvPr>
          <p:cNvSpPr/>
          <p:nvPr/>
        </p:nvSpPr>
        <p:spPr>
          <a:xfrm>
            <a:off x="695739" y="5003888"/>
            <a:ext cx="4019287" cy="1200329"/>
          </a:xfrm>
          <a:prstGeom prst="rect">
            <a:avLst/>
          </a:prstGeom>
        </p:spPr>
        <p:txBody>
          <a:bodyPr wrap="square">
            <a:spAutoFit/>
          </a:bodyPr>
          <a:lstStyle/>
          <a:p>
            <a:r>
              <a:rPr lang="en-GB" altLang="en-US" dirty="0"/>
              <a:t>This invention made it possible for electricity to be used in people's homes for the first time and changed the world forever.</a:t>
            </a:r>
          </a:p>
        </p:txBody>
      </p:sp>
      <p:pic>
        <p:nvPicPr>
          <p:cNvPr id="5" name="Picture 4">
            <a:extLst>
              <a:ext uri="{FF2B5EF4-FFF2-40B4-BE49-F238E27FC236}">
                <a16:creationId xmlns="" xmlns:a16="http://schemas.microsoft.com/office/drawing/2014/main" id="{8EA2C8E9-15FB-42DB-B7D2-5A6D44DCC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9926" y="1671005"/>
            <a:ext cx="3439493" cy="3862816"/>
          </a:xfrm>
          <a:prstGeom prst="rect">
            <a:avLst/>
          </a:prstGeom>
        </p:spPr>
      </p:pic>
      <p:pic>
        <p:nvPicPr>
          <p:cNvPr id="10" name="Picture 9">
            <a:extLst>
              <a:ext uri="{FF2B5EF4-FFF2-40B4-BE49-F238E27FC236}">
                <a16:creationId xmlns="" xmlns:a16="http://schemas.microsoft.com/office/drawing/2014/main" id="{B37AE562-756E-4FCD-9E9A-BCD3A157B8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57" t="27026" r="41124" b="47111"/>
          <a:stretch/>
        </p:blipFill>
        <p:spPr>
          <a:xfrm>
            <a:off x="4669105" y="2714970"/>
            <a:ext cx="2416354" cy="999034"/>
          </a:xfrm>
          <a:prstGeom prst="rect">
            <a:avLst/>
          </a:prstGeom>
        </p:spPr>
      </p:pic>
      <p:pic>
        <p:nvPicPr>
          <p:cNvPr id="14" name="Picture 13">
            <a:extLst>
              <a:ext uri="{FF2B5EF4-FFF2-40B4-BE49-F238E27FC236}">
                <a16:creationId xmlns="" xmlns:a16="http://schemas.microsoft.com/office/drawing/2014/main" id="{790A36BA-23C2-4479-899F-6FE683F467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107" t="33823" r="17275" b="48326"/>
          <a:stretch/>
        </p:blipFill>
        <p:spPr>
          <a:xfrm>
            <a:off x="7230942" y="2977546"/>
            <a:ext cx="674977" cy="689554"/>
          </a:xfrm>
          <a:prstGeom prst="rect">
            <a:avLst/>
          </a:prstGeom>
        </p:spPr>
      </p:pic>
      <p:pic>
        <p:nvPicPr>
          <p:cNvPr id="15" name="Picture 14">
            <a:extLst>
              <a:ext uri="{FF2B5EF4-FFF2-40B4-BE49-F238E27FC236}">
                <a16:creationId xmlns="" xmlns:a16="http://schemas.microsoft.com/office/drawing/2014/main" id="{D60D3865-733D-4618-9126-270514F476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274" t="68418" r="11939" b="7794"/>
          <a:stretch/>
        </p:blipFill>
        <p:spPr>
          <a:xfrm>
            <a:off x="7167867" y="4313875"/>
            <a:ext cx="921620" cy="918884"/>
          </a:xfrm>
          <a:prstGeom prst="rect">
            <a:avLst/>
          </a:prstGeom>
        </p:spPr>
      </p:pic>
      <p:pic>
        <p:nvPicPr>
          <p:cNvPr id="16" name="Picture 15">
            <a:extLst>
              <a:ext uri="{FF2B5EF4-FFF2-40B4-BE49-F238E27FC236}">
                <a16:creationId xmlns="" xmlns:a16="http://schemas.microsoft.com/office/drawing/2014/main" id="{BA5B92D6-8883-4989-A654-1E8DA45B21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27" t="60627" r="45549" b="7793"/>
          <a:stretch/>
        </p:blipFill>
        <p:spPr>
          <a:xfrm>
            <a:off x="4914331" y="4012875"/>
            <a:ext cx="2018861" cy="1219884"/>
          </a:xfrm>
          <a:prstGeom prst="rect">
            <a:avLst/>
          </a:prstGeom>
        </p:spPr>
      </p:pic>
      <p:grpSp>
        <p:nvGrpSpPr>
          <p:cNvPr id="34" name="Group 33">
            <a:extLst>
              <a:ext uri="{FF2B5EF4-FFF2-40B4-BE49-F238E27FC236}">
                <a16:creationId xmlns="" xmlns:a16="http://schemas.microsoft.com/office/drawing/2014/main" id="{5DA943C6-26E5-49FA-A178-E67B29A35546}"/>
              </a:ext>
            </a:extLst>
          </p:cNvPr>
          <p:cNvGrpSpPr/>
          <p:nvPr/>
        </p:nvGrpSpPr>
        <p:grpSpPr>
          <a:xfrm>
            <a:off x="755650" y="494630"/>
            <a:ext cx="1438477" cy="2046211"/>
            <a:chOff x="6928649" y="1932166"/>
            <a:chExt cx="1547564" cy="2201385"/>
          </a:xfrm>
        </p:grpSpPr>
        <p:sp>
          <p:nvSpPr>
            <p:cNvPr id="41" name="Oval 40">
              <a:extLst>
                <a:ext uri="{FF2B5EF4-FFF2-40B4-BE49-F238E27FC236}">
                  <a16:creationId xmlns="" xmlns:a16="http://schemas.microsoft.com/office/drawing/2014/main" id="{43C72AB5-22C9-4199-B7AF-00161E17C72F}"/>
                </a:ext>
              </a:extLst>
            </p:cNvPr>
            <p:cNvSpPr/>
            <p:nvPr/>
          </p:nvSpPr>
          <p:spPr>
            <a:xfrm rot="21004189">
              <a:off x="6928649" y="2572296"/>
              <a:ext cx="1547564" cy="1547564"/>
            </a:xfrm>
            <a:prstGeom prst="ellipse">
              <a:avLst/>
            </a:prstGeom>
            <a:solidFill>
              <a:srgbClr val="5B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icture 41">
              <a:extLst>
                <a:ext uri="{FF2B5EF4-FFF2-40B4-BE49-F238E27FC236}">
                  <a16:creationId xmlns="" xmlns:a16="http://schemas.microsoft.com/office/drawing/2014/main" id="{8CF7873F-B25D-4148-8584-56A46DF895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742" b="1"/>
            <a:stretch/>
          </p:blipFill>
          <p:spPr>
            <a:xfrm flipH="1">
              <a:off x="6937732" y="1932166"/>
              <a:ext cx="1527110" cy="2201385"/>
            </a:xfrm>
            <a:prstGeom prst="roundRect">
              <a:avLst>
                <a:gd name="adj" fmla="val 50000"/>
              </a:avLst>
            </a:prstGeom>
          </p:spPr>
        </p:pic>
      </p:grpSp>
    </p:spTree>
    <p:extLst>
      <p:ext uri="{BB962C8B-B14F-4D97-AF65-F5344CB8AC3E}">
        <p14:creationId xmlns:p14="http://schemas.microsoft.com/office/powerpoint/2010/main" val="13852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 presetClass="emph" presetSubtype="2" fill="hold" nodeType="withEffect">
                                  <p:stCondLst>
                                    <p:cond delay="0"/>
                                  </p:stCondLst>
                                  <p:childTnLst>
                                    <p:animClr clrSpc="rgb" dir="cw">
                                      <p:cBhvr>
                                        <p:cTn id="14" dur="2000" fill="hold"/>
                                        <p:tgtEl>
                                          <p:spTgt spid="22"/>
                                        </p:tgtEl>
                                        <p:attrNameLst>
                                          <p:attrName>fillcolor</p:attrName>
                                        </p:attrNameLst>
                                      </p:cBhvr>
                                      <p:to>
                                        <a:srgbClr val="002060"/>
                                      </p:to>
                                    </p:animClr>
                                    <p:set>
                                      <p:cBhvr>
                                        <p:cTn id="15" dur="2000" fill="hold"/>
                                        <p:tgtEl>
                                          <p:spTgt spid="22"/>
                                        </p:tgtEl>
                                        <p:attrNameLst>
                                          <p:attrName>fill.type</p:attrName>
                                        </p:attrNameLst>
                                      </p:cBhvr>
                                      <p:to>
                                        <p:strVal val="solid"/>
                                      </p:to>
                                    </p:set>
                                    <p:set>
                                      <p:cBhvr>
                                        <p:cTn id="16" dur="2000" fill="hold"/>
                                        <p:tgtEl>
                                          <p:spTgt spid="22"/>
                                        </p:tgtEl>
                                        <p:attrNameLst>
                                          <p:attrName>fill.on</p:attrName>
                                        </p:attrNameLst>
                                      </p:cBhvr>
                                      <p:to>
                                        <p:strVal val="true"/>
                                      </p:to>
                                    </p:set>
                                  </p:childTnLst>
                                </p:cTn>
                              </p:par>
                            </p:childTnLst>
                          </p:cTn>
                        </p:par>
                        <p:par>
                          <p:cTn id="17" fill="hold">
                            <p:stCondLst>
                              <p:cond delay="2000"/>
                            </p:stCondLst>
                            <p:childTnLst>
                              <p:par>
                                <p:cTn id="18" presetID="10" presetClass="exit" presetSubtype="0" fill="hold" nodeType="after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par>
                          <p:cTn id="21" fill="hold">
                            <p:stCondLst>
                              <p:cond delay="2500"/>
                            </p:stCondLst>
                            <p:childTnLst>
                              <p:par>
                                <p:cTn id="22" presetID="1" presetClass="entr" presetSubtype="0" fill="hold" nodeType="afterEffect">
                                  <p:stCondLst>
                                    <p:cond delay="50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3000"/>
                            </p:stCondLst>
                            <p:childTnLst>
                              <p:par>
                                <p:cTn id="25" presetID="10" presetClass="exit" presetSubtype="0" fill="hold" nodeType="afterEffect">
                                  <p:stCondLst>
                                    <p:cond delay="50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4500"/>
                            </p:stCondLst>
                            <p:childTnLst>
                              <p:par>
                                <p:cTn id="32" presetID="10" presetClass="exit" presetSubtype="0" fill="hold" nodeType="afterEffect">
                                  <p:stCondLst>
                                    <p:cond delay="50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par>
                          <p:cTn id="35" fill="hold">
                            <p:stCondLst>
                              <p:cond delay="5500"/>
                            </p:stCondLst>
                            <p:childTnLst>
                              <p:par>
                                <p:cTn id="36" presetID="1" presetClass="entr" presetSubtype="0" fill="hold" nodeType="afterEffect">
                                  <p:stCondLst>
                                    <p:cond delay="50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6000"/>
                            </p:stCondLst>
                            <p:childTnLst>
                              <p:par>
                                <p:cTn id="39" presetID="10" presetClass="exit" presetSubtype="0" fill="hold" nodeType="afterEffect">
                                  <p:stCondLst>
                                    <p:cond delay="25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 xmlns:a16="http://schemas.microsoft.com/office/drawing/2014/main" id="{1040E279-3067-4313-9D90-A254143D578F}"/>
              </a:ext>
            </a:extLst>
          </p:cNvPr>
          <p:cNvSpPr/>
          <p:nvPr/>
        </p:nvSpPr>
        <p:spPr>
          <a:xfrm>
            <a:off x="3293528" y="5309282"/>
            <a:ext cx="2505259" cy="791215"/>
          </a:xfrm>
          <a:prstGeom prst="roundRect">
            <a:avLst>
              <a:gd name="adj" fmla="val 15955"/>
            </a:avLst>
          </a:prstGeom>
          <a:solidFill>
            <a:srgbClr val="F0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 xmlns:a16="http://schemas.microsoft.com/office/drawing/2014/main" id="{8E945204-716D-40A6-A0A6-0EFC1E4B8C33}"/>
              </a:ext>
            </a:extLst>
          </p:cNvPr>
          <p:cNvSpPr/>
          <p:nvPr/>
        </p:nvSpPr>
        <p:spPr>
          <a:xfrm>
            <a:off x="1388891" y="4271120"/>
            <a:ext cx="6366218" cy="791215"/>
          </a:xfrm>
          <a:prstGeom prst="roundRect">
            <a:avLst>
              <a:gd name="adj" fmla="val 15955"/>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 xmlns:a16="http://schemas.microsoft.com/office/drawing/2014/main" id="{C979D191-1739-4739-BBBF-84AEC5D0BE46}"/>
              </a:ext>
            </a:extLst>
          </p:cNvPr>
          <p:cNvSpPr/>
          <p:nvPr/>
        </p:nvSpPr>
        <p:spPr>
          <a:xfrm>
            <a:off x="2293161" y="3223207"/>
            <a:ext cx="4548147" cy="791215"/>
          </a:xfrm>
          <a:prstGeom prst="roundRect">
            <a:avLst>
              <a:gd name="adj" fmla="val 159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B84EE9E1-039D-4552-A99F-70DB631CA9CF}"/>
              </a:ext>
            </a:extLst>
          </p:cNvPr>
          <p:cNvSpPr/>
          <p:nvPr/>
        </p:nvSpPr>
        <p:spPr>
          <a:xfrm>
            <a:off x="445273" y="1473201"/>
            <a:ext cx="8239951" cy="1074871"/>
          </a:xfrm>
          <a:prstGeom prst="rect">
            <a:avLst/>
          </a:prstGeom>
          <a:solidFill>
            <a:srgbClr val="46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Mixed-Up Inventions</a:t>
            </a:r>
          </a:p>
        </p:txBody>
      </p:sp>
      <p:sp>
        <p:nvSpPr>
          <p:cNvPr id="23" name="Rectangle 22">
            <a:extLst>
              <a:ext uri="{FF2B5EF4-FFF2-40B4-BE49-F238E27FC236}">
                <a16:creationId xmlns="" xmlns:a16="http://schemas.microsoft.com/office/drawing/2014/main" id="{39B110E0-A8D2-45EF-ADE7-6700B373970F}"/>
              </a:ext>
            </a:extLst>
          </p:cNvPr>
          <p:cNvSpPr/>
          <p:nvPr/>
        </p:nvSpPr>
        <p:spPr>
          <a:xfrm>
            <a:off x="1643281" y="1653932"/>
            <a:ext cx="5828031" cy="699404"/>
          </a:xfrm>
          <a:prstGeom prst="rect">
            <a:avLst/>
          </a:prstGeom>
        </p:spPr>
        <p:txBody>
          <a:bodyPr wrap="square" lIns="0" tIns="72000" rIns="0" bIns="72000">
            <a:spAutoFit/>
          </a:bodyPr>
          <a:lstStyle/>
          <a:p>
            <a:pPr algn="ctr"/>
            <a:r>
              <a:rPr lang="en-GB" altLang="en-US" dirty="0">
                <a:solidFill>
                  <a:schemeClr val="bg1"/>
                </a:solidFill>
              </a:rPr>
              <a:t>The names of some of Thomas Edison's inventions or improvements have been mixed up!</a:t>
            </a:r>
          </a:p>
        </p:txBody>
      </p:sp>
      <p:sp>
        <p:nvSpPr>
          <p:cNvPr id="3" name="Rectangle 2">
            <a:extLst>
              <a:ext uri="{FF2B5EF4-FFF2-40B4-BE49-F238E27FC236}">
                <a16:creationId xmlns="" xmlns:a16="http://schemas.microsoft.com/office/drawing/2014/main" id="{AE30BD39-6BAB-4570-9E86-0F4578AD80B3}"/>
              </a:ext>
            </a:extLst>
          </p:cNvPr>
          <p:cNvSpPr/>
          <p:nvPr/>
        </p:nvSpPr>
        <p:spPr>
          <a:xfrm>
            <a:off x="2243466" y="3299174"/>
            <a:ext cx="4647538" cy="584775"/>
          </a:xfrm>
          <a:prstGeom prst="rect">
            <a:avLst/>
          </a:prstGeom>
        </p:spPr>
        <p:txBody>
          <a:bodyPr wrap="square">
            <a:spAutoFit/>
          </a:bodyPr>
          <a:lstStyle/>
          <a:p>
            <a:pPr algn="ctr">
              <a:spcBef>
                <a:spcPct val="0"/>
              </a:spcBef>
            </a:pPr>
            <a:r>
              <a:rPr lang="en-GB" altLang="en-US" sz="3200" b="1" dirty="0" err="1">
                <a:solidFill>
                  <a:schemeClr val="bg1"/>
                </a:solidFill>
                <a:ea typeface="SimSun" panose="02010600030101010101" pitchFamily="2" charset="-122"/>
              </a:rPr>
              <a:t>norcab</a:t>
            </a:r>
            <a:r>
              <a:rPr lang="en-GB" altLang="en-US" sz="3200" b="1" dirty="0">
                <a:solidFill>
                  <a:schemeClr val="bg1"/>
                </a:solidFill>
                <a:ea typeface="SimSun" panose="02010600030101010101" pitchFamily="2" charset="-122"/>
              </a:rPr>
              <a:t> </a:t>
            </a:r>
            <a:r>
              <a:rPr lang="en-GB" altLang="en-US" sz="3200" b="1" dirty="0" err="1">
                <a:solidFill>
                  <a:schemeClr val="bg1"/>
                </a:solidFill>
                <a:ea typeface="SimSun" panose="02010600030101010101" pitchFamily="2" charset="-122"/>
              </a:rPr>
              <a:t>hopcormine</a:t>
            </a:r>
            <a:endParaRPr lang="en-GB" altLang="en-US" sz="3200" b="1" dirty="0">
              <a:solidFill>
                <a:schemeClr val="bg1"/>
              </a:solidFill>
              <a:ea typeface="SimSun" panose="02010600030101010101" pitchFamily="2" charset="-122"/>
            </a:endParaRPr>
          </a:p>
        </p:txBody>
      </p:sp>
      <p:sp>
        <p:nvSpPr>
          <p:cNvPr id="4" name="Rectangle 3">
            <a:extLst>
              <a:ext uri="{FF2B5EF4-FFF2-40B4-BE49-F238E27FC236}">
                <a16:creationId xmlns="" xmlns:a16="http://schemas.microsoft.com/office/drawing/2014/main" id="{59981225-7CAF-486F-BE5A-2C251499C01E}"/>
              </a:ext>
            </a:extLst>
          </p:cNvPr>
          <p:cNvSpPr/>
          <p:nvPr/>
        </p:nvSpPr>
        <p:spPr>
          <a:xfrm>
            <a:off x="695740" y="2673146"/>
            <a:ext cx="7700837" cy="369332"/>
          </a:xfrm>
          <a:prstGeom prst="rect">
            <a:avLst/>
          </a:prstGeom>
        </p:spPr>
        <p:txBody>
          <a:bodyPr wrap="square">
            <a:spAutoFit/>
          </a:bodyPr>
          <a:lstStyle/>
          <a:p>
            <a:pPr algn="ctr"/>
            <a:r>
              <a:rPr lang="en-GB" altLang="en-US" dirty="0">
                <a:solidFill>
                  <a:srgbClr val="18A0DB"/>
                </a:solidFill>
              </a:rPr>
              <a:t>Can you rearrange the letters in each word to make the correct names?</a:t>
            </a:r>
          </a:p>
        </p:txBody>
      </p:sp>
      <p:sp>
        <p:nvSpPr>
          <p:cNvPr id="9" name="Rectangle 8">
            <a:extLst>
              <a:ext uri="{FF2B5EF4-FFF2-40B4-BE49-F238E27FC236}">
                <a16:creationId xmlns="" xmlns:a16="http://schemas.microsoft.com/office/drawing/2014/main" id="{92F3EBDA-1C59-4EBA-9708-18CCCEE998CC}"/>
              </a:ext>
            </a:extLst>
          </p:cNvPr>
          <p:cNvSpPr/>
          <p:nvPr/>
        </p:nvSpPr>
        <p:spPr>
          <a:xfrm>
            <a:off x="2243466" y="5394700"/>
            <a:ext cx="4647538" cy="584775"/>
          </a:xfrm>
          <a:prstGeom prst="rect">
            <a:avLst/>
          </a:prstGeom>
        </p:spPr>
        <p:txBody>
          <a:bodyPr wrap="square">
            <a:spAutoFit/>
          </a:bodyPr>
          <a:lstStyle/>
          <a:p>
            <a:pPr algn="ctr">
              <a:spcBef>
                <a:spcPct val="0"/>
              </a:spcBef>
            </a:pPr>
            <a:r>
              <a:rPr lang="en-GB" altLang="en-US" sz="3200" b="1" dirty="0" err="1">
                <a:solidFill>
                  <a:schemeClr val="bg1"/>
                </a:solidFill>
                <a:ea typeface="SimSun" panose="02010600030101010101" pitchFamily="2" charset="-122"/>
              </a:rPr>
              <a:t>thilg</a:t>
            </a:r>
            <a:r>
              <a:rPr lang="en-GB" altLang="en-US" sz="3200" b="1" dirty="0">
                <a:solidFill>
                  <a:schemeClr val="bg1"/>
                </a:solidFill>
                <a:ea typeface="SimSun" panose="02010600030101010101" pitchFamily="2" charset="-122"/>
              </a:rPr>
              <a:t> </a:t>
            </a:r>
            <a:r>
              <a:rPr lang="en-GB" altLang="en-US" sz="3200" b="1" dirty="0" err="1">
                <a:solidFill>
                  <a:schemeClr val="bg1"/>
                </a:solidFill>
                <a:ea typeface="SimSun" panose="02010600030101010101" pitchFamily="2" charset="-122"/>
              </a:rPr>
              <a:t>lubb</a:t>
            </a:r>
            <a:endParaRPr lang="en-GB" altLang="en-US" sz="3200" b="1" dirty="0">
              <a:solidFill>
                <a:schemeClr val="bg1"/>
              </a:solidFill>
              <a:ea typeface="SimSun" panose="02010600030101010101" pitchFamily="2" charset="-122"/>
            </a:endParaRPr>
          </a:p>
        </p:txBody>
      </p:sp>
      <p:sp>
        <p:nvSpPr>
          <p:cNvPr id="10" name="Rectangle 9">
            <a:extLst>
              <a:ext uri="{FF2B5EF4-FFF2-40B4-BE49-F238E27FC236}">
                <a16:creationId xmlns="" xmlns:a16="http://schemas.microsoft.com/office/drawing/2014/main" id="{B8A9B1F8-DCC9-46A0-92B2-8652C989B387}"/>
              </a:ext>
            </a:extLst>
          </p:cNvPr>
          <p:cNvSpPr/>
          <p:nvPr/>
        </p:nvSpPr>
        <p:spPr>
          <a:xfrm>
            <a:off x="1379361" y="4337338"/>
            <a:ext cx="6375748" cy="584775"/>
          </a:xfrm>
          <a:prstGeom prst="rect">
            <a:avLst/>
          </a:prstGeom>
        </p:spPr>
        <p:txBody>
          <a:bodyPr wrap="square">
            <a:spAutoFit/>
          </a:bodyPr>
          <a:lstStyle/>
          <a:p>
            <a:pPr algn="ctr">
              <a:spcBef>
                <a:spcPct val="0"/>
              </a:spcBef>
            </a:pPr>
            <a:r>
              <a:rPr lang="en-GB" altLang="en-US" sz="3200" b="1" dirty="0" err="1">
                <a:solidFill>
                  <a:schemeClr val="bg1"/>
                </a:solidFill>
                <a:ea typeface="SimSun" panose="02010600030101010101" pitchFamily="2" charset="-122"/>
              </a:rPr>
              <a:t>ciletricety</a:t>
            </a:r>
            <a:r>
              <a:rPr lang="en-GB" altLang="en-US" sz="3200" b="1" dirty="0">
                <a:solidFill>
                  <a:schemeClr val="bg1"/>
                </a:solidFill>
                <a:ea typeface="SimSun" panose="02010600030101010101" pitchFamily="2" charset="-122"/>
              </a:rPr>
              <a:t> </a:t>
            </a:r>
            <a:r>
              <a:rPr lang="en-GB" altLang="en-US" sz="3200" b="1" dirty="0" err="1">
                <a:solidFill>
                  <a:schemeClr val="bg1"/>
                </a:solidFill>
                <a:ea typeface="SimSun" panose="02010600030101010101" pitchFamily="2" charset="-122"/>
              </a:rPr>
              <a:t>istonidritub</a:t>
            </a:r>
            <a:r>
              <a:rPr lang="en-GB" altLang="en-US" sz="3200" b="1" dirty="0">
                <a:solidFill>
                  <a:schemeClr val="bg1"/>
                </a:solidFill>
                <a:ea typeface="SimSun" panose="02010600030101010101" pitchFamily="2" charset="-122"/>
              </a:rPr>
              <a:t> </a:t>
            </a:r>
            <a:r>
              <a:rPr lang="en-GB" altLang="en-US" sz="3200" b="1" dirty="0" err="1">
                <a:solidFill>
                  <a:schemeClr val="bg1"/>
                </a:solidFill>
                <a:ea typeface="SimSun" panose="02010600030101010101" pitchFamily="2" charset="-122"/>
              </a:rPr>
              <a:t>mytess</a:t>
            </a:r>
            <a:endParaRPr lang="en-GB" altLang="en-US" sz="3200" b="1" dirty="0">
              <a:solidFill>
                <a:schemeClr val="bg1"/>
              </a:solidFill>
              <a:ea typeface="SimSun" panose="02010600030101010101" pitchFamily="2" charset="-122"/>
            </a:endParaRPr>
          </a:p>
        </p:txBody>
      </p:sp>
      <p:sp>
        <p:nvSpPr>
          <p:cNvPr id="25" name="Rectangle 24">
            <a:extLst>
              <a:ext uri="{FF2B5EF4-FFF2-40B4-BE49-F238E27FC236}">
                <a16:creationId xmlns="" xmlns:a16="http://schemas.microsoft.com/office/drawing/2014/main" id="{3B671B12-D4FF-47D2-9106-22B53DC240EE}"/>
              </a:ext>
            </a:extLst>
          </p:cNvPr>
          <p:cNvSpPr/>
          <p:nvPr/>
        </p:nvSpPr>
        <p:spPr>
          <a:xfrm>
            <a:off x="2685363" y="3304946"/>
            <a:ext cx="3743866" cy="584775"/>
          </a:xfrm>
          <a:prstGeom prst="rect">
            <a:avLst/>
          </a:prstGeom>
        </p:spPr>
        <p:txBody>
          <a:bodyPr wrap="square">
            <a:spAutoFit/>
          </a:bodyPr>
          <a:lstStyle/>
          <a:p>
            <a:pPr algn="ctr">
              <a:spcBef>
                <a:spcPct val="0"/>
              </a:spcBef>
            </a:pPr>
            <a:r>
              <a:rPr lang="en-GB" altLang="en-US" sz="3200" b="1" dirty="0" err="1">
                <a:solidFill>
                  <a:schemeClr val="bg1"/>
                </a:solidFill>
                <a:ea typeface="SimSun" panose="02010600030101010101" pitchFamily="2" charset="-122"/>
              </a:rPr>
              <a:t>carbonmicrophone</a:t>
            </a:r>
            <a:endParaRPr lang="en-GB" altLang="en-US" sz="3200" b="1" dirty="0">
              <a:solidFill>
                <a:schemeClr val="bg1"/>
              </a:solidFill>
              <a:ea typeface="SimSun" panose="02010600030101010101" pitchFamily="2" charset="-122"/>
            </a:endParaRPr>
          </a:p>
        </p:txBody>
      </p:sp>
      <p:sp>
        <p:nvSpPr>
          <p:cNvPr id="26" name="Rectangle 25">
            <a:extLst>
              <a:ext uri="{FF2B5EF4-FFF2-40B4-BE49-F238E27FC236}">
                <a16:creationId xmlns="" xmlns:a16="http://schemas.microsoft.com/office/drawing/2014/main" id="{A064E801-9A43-42DD-9BC6-F422349DB3A8}"/>
              </a:ext>
            </a:extLst>
          </p:cNvPr>
          <p:cNvSpPr/>
          <p:nvPr/>
        </p:nvSpPr>
        <p:spPr>
          <a:xfrm>
            <a:off x="1670971" y="4337338"/>
            <a:ext cx="5788552" cy="584775"/>
          </a:xfrm>
          <a:prstGeom prst="rect">
            <a:avLst/>
          </a:prstGeom>
        </p:spPr>
        <p:txBody>
          <a:bodyPr wrap="square">
            <a:spAutoFit/>
          </a:bodyPr>
          <a:lstStyle/>
          <a:p>
            <a:pPr algn="ctr">
              <a:spcBef>
                <a:spcPct val="0"/>
              </a:spcBef>
            </a:pPr>
            <a:r>
              <a:rPr lang="en-GB" altLang="en-US" sz="3200" b="1" dirty="0">
                <a:solidFill>
                  <a:schemeClr val="bg1"/>
                </a:solidFill>
                <a:ea typeface="SimSun" panose="02010600030101010101" pitchFamily="2" charset="-122"/>
              </a:rPr>
              <a:t>electricity distribution system</a:t>
            </a:r>
          </a:p>
        </p:txBody>
      </p:sp>
      <p:sp>
        <p:nvSpPr>
          <p:cNvPr id="27" name="Rectangle 26">
            <a:extLst>
              <a:ext uri="{FF2B5EF4-FFF2-40B4-BE49-F238E27FC236}">
                <a16:creationId xmlns="" xmlns:a16="http://schemas.microsoft.com/office/drawing/2014/main" id="{F228091F-14CB-49E9-9FC7-9C578D2E74AB}"/>
              </a:ext>
            </a:extLst>
          </p:cNvPr>
          <p:cNvSpPr/>
          <p:nvPr/>
        </p:nvSpPr>
        <p:spPr>
          <a:xfrm>
            <a:off x="3557608" y="5392133"/>
            <a:ext cx="2008903" cy="584775"/>
          </a:xfrm>
          <a:prstGeom prst="rect">
            <a:avLst/>
          </a:prstGeom>
        </p:spPr>
        <p:txBody>
          <a:bodyPr wrap="square">
            <a:spAutoFit/>
          </a:bodyPr>
          <a:lstStyle/>
          <a:p>
            <a:pPr algn="ctr">
              <a:spcBef>
                <a:spcPct val="0"/>
              </a:spcBef>
            </a:pPr>
            <a:r>
              <a:rPr lang="en-GB" altLang="en-US" sz="3200" b="1" dirty="0">
                <a:solidFill>
                  <a:schemeClr val="bg1"/>
                </a:solidFill>
                <a:ea typeface="SimSun" panose="02010600030101010101" pitchFamily="2" charset="-122"/>
              </a:rPr>
              <a:t>light bulb</a:t>
            </a:r>
          </a:p>
        </p:txBody>
      </p:sp>
      <p:pic>
        <p:nvPicPr>
          <p:cNvPr id="28" name="Whole Class">
            <a:extLst>
              <a:ext uri="{FF2B5EF4-FFF2-40B4-BE49-F238E27FC236}">
                <a16:creationId xmlns="" xmlns:a16="http://schemas.microsoft.com/office/drawing/2014/main" id="{2E2FFE98-B477-4357-AADC-08DDDD94F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38451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nodeType="clickEffect">
                                  <p:stCondLst>
                                    <p:cond delay="0"/>
                                  </p:stCondLst>
                                  <p:childTnLst>
                                    <p:animEffect transition="out" filter="fade">
                                      <p:cBhvr>
                                        <p:cTn id="16" dur="1500"/>
                                        <p:tgtEl>
                                          <p:spTgt spid="3">
                                            <p:txEl>
                                              <p:pRg st="0" end="0"/>
                                            </p:txEl>
                                          </p:spTgt>
                                        </p:tgtEl>
                                      </p:cBhvr>
                                    </p:animEffect>
                                    <p:anim calcmode="lin" valueType="num">
                                      <p:cBhvr>
                                        <p:cTn id="17" dur="15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1500"/>
                                        <p:tgtEl>
                                          <p:spTgt spid="3">
                                            <p:txEl>
                                              <p:pRg st="0" end="0"/>
                                            </p:txEl>
                                          </p:spTgt>
                                        </p:tgtEl>
                                        <p:attrNameLst>
                                          <p:attrName>ppt_h</p:attrName>
                                        </p:attrNameLst>
                                      </p:cBhvr>
                                      <p:tavLst>
                                        <p:tav tm="0">
                                          <p:val>
                                            <p:strVal val="ppt_h"/>
                                          </p:val>
                                        </p:tav>
                                        <p:tav tm="100000">
                                          <p:val>
                                            <p:strVal val="ppt_h"/>
                                          </p:val>
                                        </p:tav>
                                      </p:tavLst>
                                    </p:anim>
                                    <p:set>
                                      <p:cBhvr>
                                        <p:cTn id="19" dur="1" fill="hold">
                                          <p:stCondLst>
                                            <p:cond delay="1499"/>
                                          </p:stCondLst>
                                        </p:cTn>
                                        <p:tgtEl>
                                          <p:spTgt spid="3">
                                            <p:txEl>
                                              <p:pRg st="0" end="0"/>
                                            </p:txEl>
                                          </p:spTgt>
                                        </p:tgtEl>
                                        <p:attrNameLst>
                                          <p:attrName>style.visibility</p:attrName>
                                        </p:attrNameLst>
                                      </p:cBhvr>
                                      <p:to>
                                        <p:strVal val="hidden"/>
                                      </p:to>
                                    </p:set>
                                  </p:childTnLst>
                                </p:cTn>
                              </p:par>
                            </p:childTnLst>
                          </p:cTn>
                        </p:par>
                        <p:par>
                          <p:cTn id="20" fill="hold">
                            <p:stCondLst>
                              <p:cond delay="1500"/>
                            </p:stCondLst>
                            <p:childTnLst>
                              <p:par>
                                <p:cTn id="21" presetID="45"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500"/>
                                        <p:tgtEl>
                                          <p:spTgt spid="25"/>
                                        </p:tgtEl>
                                      </p:cBhvr>
                                    </p:animEffect>
                                    <p:anim calcmode="lin" valueType="num">
                                      <p:cBhvr>
                                        <p:cTn id="24" dur="1500" fill="hold"/>
                                        <p:tgtEl>
                                          <p:spTgt spid="25"/>
                                        </p:tgtEl>
                                        <p:attrNameLst>
                                          <p:attrName>ppt_w</p:attrName>
                                        </p:attrNameLst>
                                      </p:cBhvr>
                                      <p:tavLst>
                                        <p:tav tm="0" fmla="#ppt_w*sin(2.5*pi*$)">
                                          <p:val>
                                            <p:fltVal val="0"/>
                                          </p:val>
                                        </p:tav>
                                        <p:tav tm="100000">
                                          <p:val>
                                            <p:fltVal val="1"/>
                                          </p:val>
                                        </p:tav>
                                      </p:tavLst>
                                    </p:anim>
                                    <p:anim calcmode="lin" valueType="num">
                                      <p:cBhvr>
                                        <p:cTn id="25" dur="1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xit" presetSubtype="0" fill="hold" grpId="0" nodeType="clickEffect">
                                  <p:stCondLst>
                                    <p:cond delay="0"/>
                                  </p:stCondLst>
                                  <p:childTnLst>
                                    <p:animEffect transition="out" filter="fade">
                                      <p:cBhvr>
                                        <p:cTn id="29" dur="1500"/>
                                        <p:tgtEl>
                                          <p:spTgt spid="10"/>
                                        </p:tgtEl>
                                      </p:cBhvr>
                                    </p:animEffect>
                                    <p:anim calcmode="lin" valueType="num">
                                      <p:cBhvr>
                                        <p:cTn id="30" dur="1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1" dur="1500"/>
                                        <p:tgtEl>
                                          <p:spTgt spid="10"/>
                                        </p:tgtEl>
                                        <p:attrNameLst>
                                          <p:attrName>ppt_h</p:attrName>
                                        </p:attrNameLst>
                                      </p:cBhvr>
                                      <p:tavLst>
                                        <p:tav tm="0">
                                          <p:val>
                                            <p:strVal val="ppt_h"/>
                                          </p:val>
                                        </p:tav>
                                        <p:tav tm="100000">
                                          <p:val>
                                            <p:strVal val="ppt_h"/>
                                          </p:val>
                                        </p:tav>
                                      </p:tavLst>
                                    </p:anim>
                                    <p:set>
                                      <p:cBhvr>
                                        <p:cTn id="32" dur="1" fill="hold">
                                          <p:stCondLst>
                                            <p:cond delay="1499"/>
                                          </p:stCondLst>
                                        </p:cTn>
                                        <p:tgtEl>
                                          <p:spTgt spid="10"/>
                                        </p:tgtEl>
                                        <p:attrNameLst>
                                          <p:attrName>style.visibility</p:attrName>
                                        </p:attrNameLst>
                                      </p:cBhvr>
                                      <p:to>
                                        <p:strVal val="hidden"/>
                                      </p:to>
                                    </p:set>
                                  </p:childTnLst>
                                </p:cTn>
                              </p:par>
                            </p:childTnLst>
                          </p:cTn>
                        </p:par>
                        <p:par>
                          <p:cTn id="33" fill="hold">
                            <p:stCondLst>
                              <p:cond delay="1500"/>
                            </p:stCondLst>
                            <p:childTnLst>
                              <p:par>
                                <p:cTn id="34" presetID="45"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500"/>
                                        <p:tgtEl>
                                          <p:spTgt spid="26"/>
                                        </p:tgtEl>
                                      </p:cBhvr>
                                    </p:animEffect>
                                    <p:anim calcmode="lin" valueType="num">
                                      <p:cBhvr>
                                        <p:cTn id="37" dur="1500" fill="hold"/>
                                        <p:tgtEl>
                                          <p:spTgt spid="26"/>
                                        </p:tgtEl>
                                        <p:attrNameLst>
                                          <p:attrName>ppt_w</p:attrName>
                                        </p:attrNameLst>
                                      </p:cBhvr>
                                      <p:tavLst>
                                        <p:tav tm="0" fmla="#ppt_w*sin(2.5*pi*$)">
                                          <p:val>
                                            <p:fltVal val="0"/>
                                          </p:val>
                                        </p:tav>
                                        <p:tav tm="100000">
                                          <p:val>
                                            <p:fltVal val="1"/>
                                          </p:val>
                                        </p:tav>
                                      </p:tavLst>
                                    </p:anim>
                                    <p:anim calcmode="lin" valueType="num">
                                      <p:cBhvr>
                                        <p:cTn id="38" dur="1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xit" presetSubtype="0" fill="hold" grpId="0" nodeType="clickEffect">
                                  <p:stCondLst>
                                    <p:cond delay="0"/>
                                  </p:stCondLst>
                                  <p:childTnLst>
                                    <p:animEffect transition="out" filter="fade">
                                      <p:cBhvr>
                                        <p:cTn id="42" dur="1500"/>
                                        <p:tgtEl>
                                          <p:spTgt spid="9"/>
                                        </p:tgtEl>
                                      </p:cBhvr>
                                    </p:animEffect>
                                    <p:anim calcmode="lin" valueType="num">
                                      <p:cBhvr>
                                        <p:cTn id="43" dur="15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 dur="1500"/>
                                        <p:tgtEl>
                                          <p:spTgt spid="9"/>
                                        </p:tgtEl>
                                        <p:attrNameLst>
                                          <p:attrName>ppt_h</p:attrName>
                                        </p:attrNameLst>
                                      </p:cBhvr>
                                      <p:tavLst>
                                        <p:tav tm="0">
                                          <p:val>
                                            <p:strVal val="ppt_h"/>
                                          </p:val>
                                        </p:tav>
                                        <p:tav tm="100000">
                                          <p:val>
                                            <p:strVal val="ppt_h"/>
                                          </p:val>
                                        </p:tav>
                                      </p:tavLst>
                                    </p:anim>
                                    <p:set>
                                      <p:cBhvr>
                                        <p:cTn id="45" dur="1" fill="hold">
                                          <p:stCondLst>
                                            <p:cond delay="1499"/>
                                          </p:stCondLst>
                                        </p:cTn>
                                        <p:tgtEl>
                                          <p:spTgt spid="9"/>
                                        </p:tgtEl>
                                        <p:attrNameLst>
                                          <p:attrName>style.visibility</p:attrName>
                                        </p:attrNameLst>
                                      </p:cBhvr>
                                      <p:to>
                                        <p:strVal val="hidden"/>
                                      </p:to>
                                    </p:set>
                                  </p:childTnLst>
                                </p:cTn>
                              </p:par>
                            </p:childTnLst>
                          </p:cTn>
                        </p:par>
                        <p:par>
                          <p:cTn id="46" fill="hold">
                            <p:stCondLst>
                              <p:cond delay="1500"/>
                            </p:stCondLst>
                            <p:childTnLst>
                              <p:par>
                                <p:cTn id="47" presetID="45"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500"/>
                                        <p:tgtEl>
                                          <p:spTgt spid="27"/>
                                        </p:tgtEl>
                                      </p:cBhvr>
                                    </p:animEffect>
                                    <p:anim calcmode="lin" valueType="num">
                                      <p:cBhvr>
                                        <p:cTn id="50" dur="1500" fill="hold"/>
                                        <p:tgtEl>
                                          <p:spTgt spid="27"/>
                                        </p:tgtEl>
                                        <p:attrNameLst>
                                          <p:attrName>ppt_w</p:attrName>
                                        </p:attrNameLst>
                                      </p:cBhvr>
                                      <p:tavLst>
                                        <p:tav tm="0" fmla="#ppt_w*sin(2.5*pi*$)">
                                          <p:val>
                                            <p:fltVal val="0"/>
                                          </p:val>
                                        </p:tav>
                                        <p:tav tm="100000">
                                          <p:val>
                                            <p:fltVal val="1"/>
                                          </p:val>
                                        </p:tav>
                                      </p:tavLst>
                                    </p:anim>
                                    <p:anim calcmode="lin" valueType="num">
                                      <p:cBhvr>
                                        <p:cTn id="51" dur="1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9" grpId="0"/>
      <p:bldP spid="10"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 xmlns:a16="http://schemas.microsoft.com/office/drawing/2014/main" id="{1040E279-3067-4313-9D90-A254143D578F}"/>
              </a:ext>
            </a:extLst>
          </p:cNvPr>
          <p:cNvSpPr/>
          <p:nvPr/>
        </p:nvSpPr>
        <p:spPr>
          <a:xfrm>
            <a:off x="3293528" y="5309282"/>
            <a:ext cx="2505259" cy="791215"/>
          </a:xfrm>
          <a:prstGeom prst="roundRect">
            <a:avLst>
              <a:gd name="adj" fmla="val 15955"/>
            </a:avLst>
          </a:prstGeom>
          <a:solidFill>
            <a:srgbClr val="F07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 xmlns:a16="http://schemas.microsoft.com/office/drawing/2014/main" id="{8E945204-716D-40A6-A0A6-0EFC1E4B8C33}"/>
              </a:ext>
            </a:extLst>
          </p:cNvPr>
          <p:cNvSpPr/>
          <p:nvPr/>
        </p:nvSpPr>
        <p:spPr>
          <a:xfrm>
            <a:off x="1388891" y="4271120"/>
            <a:ext cx="6366218" cy="791215"/>
          </a:xfrm>
          <a:prstGeom prst="roundRect">
            <a:avLst>
              <a:gd name="adj" fmla="val 15955"/>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 xmlns:a16="http://schemas.microsoft.com/office/drawing/2014/main" id="{C979D191-1739-4739-BBBF-84AEC5D0BE46}"/>
              </a:ext>
            </a:extLst>
          </p:cNvPr>
          <p:cNvSpPr/>
          <p:nvPr/>
        </p:nvSpPr>
        <p:spPr>
          <a:xfrm>
            <a:off x="2293161" y="3223207"/>
            <a:ext cx="4548147" cy="791215"/>
          </a:xfrm>
          <a:prstGeom prst="roundRect">
            <a:avLst>
              <a:gd name="adj" fmla="val 1595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 xmlns:a16="http://schemas.microsoft.com/office/drawing/2014/main" id="{B84EE9E1-039D-4552-A99F-70DB631CA9CF}"/>
              </a:ext>
            </a:extLst>
          </p:cNvPr>
          <p:cNvSpPr/>
          <p:nvPr/>
        </p:nvSpPr>
        <p:spPr>
          <a:xfrm>
            <a:off x="445273" y="1473201"/>
            <a:ext cx="8239951" cy="1074871"/>
          </a:xfrm>
          <a:prstGeom prst="rect">
            <a:avLst/>
          </a:prstGeom>
          <a:solidFill>
            <a:srgbClr val="46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Mixed-Up Inventions</a:t>
            </a:r>
          </a:p>
        </p:txBody>
      </p:sp>
      <p:sp>
        <p:nvSpPr>
          <p:cNvPr id="23" name="Rectangle 22">
            <a:extLst>
              <a:ext uri="{FF2B5EF4-FFF2-40B4-BE49-F238E27FC236}">
                <a16:creationId xmlns="" xmlns:a16="http://schemas.microsoft.com/office/drawing/2014/main" id="{39B110E0-A8D2-45EF-ADE7-6700B373970F}"/>
              </a:ext>
            </a:extLst>
          </p:cNvPr>
          <p:cNvSpPr/>
          <p:nvPr/>
        </p:nvSpPr>
        <p:spPr>
          <a:xfrm>
            <a:off x="1643281" y="1799433"/>
            <a:ext cx="5828031" cy="422405"/>
          </a:xfrm>
          <a:prstGeom prst="rect">
            <a:avLst/>
          </a:prstGeom>
        </p:spPr>
        <p:txBody>
          <a:bodyPr wrap="square" lIns="0" tIns="72000" rIns="0" bIns="72000">
            <a:spAutoFit/>
          </a:bodyPr>
          <a:lstStyle/>
          <a:p>
            <a:pPr algn="ctr"/>
            <a:r>
              <a:rPr lang="en-GB" altLang="en-US" dirty="0">
                <a:solidFill>
                  <a:schemeClr val="bg1"/>
                </a:solidFill>
              </a:rPr>
              <a:t>Did you unscramble each invention?</a:t>
            </a:r>
          </a:p>
        </p:txBody>
      </p:sp>
      <p:sp>
        <p:nvSpPr>
          <p:cNvPr id="4" name="Rectangle 3">
            <a:extLst>
              <a:ext uri="{FF2B5EF4-FFF2-40B4-BE49-F238E27FC236}">
                <a16:creationId xmlns="" xmlns:a16="http://schemas.microsoft.com/office/drawing/2014/main" id="{59981225-7CAF-486F-BE5A-2C251499C01E}"/>
              </a:ext>
            </a:extLst>
          </p:cNvPr>
          <p:cNvSpPr/>
          <p:nvPr/>
        </p:nvSpPr>
        <p:spPr>
          <a:xfrm>
            <a:off x="695740" y="2673146"/>
            <a:ext cx="7700837" cy="369332"/>
          </a:xfrm>
          <a:prstGeom prst="rect">
            <a:avLst/>
          </a:prstGeom>
        </p:spPr>
        <p:txBody>
          <a:bodyPr wrap="square">
            <a:spAutoFit/>
          </a:bodyPr>
          <a:lstStyle/>
          <a:p>
            <a:pPr algn="ctr"/>
            <a:r>
              <a:rPr lang="en-GB" altLang="en-US" dirty="0">
                <a:solidFill>
                  <a:srgbClr val="18A0DB"/>
                </a:solidFill>
              </a:rPr>
              <a:t>Can you describe what each invention did?</a:t>
            </a:r>
          </a:p>
        </p:txBody>
      </p:sp>
      <p:sp>
        <p:nvSpPr>
          <p:cNvPr id="25" name="Rectangle 24">
            <a:extLst>
              <a:ext uri="{FF2B5EF4-FFF2-40B4-BE49-F238E27FC236}">
                <a16:creationId xmlns="" xmlns:a16="http://schemas.microsoft.com/office/drawing/2014/main" id="{3B671B12-D4FF-47D2-9106-22B53DC240EE}"/>
              </a:ext>
            </a:extLst>
          </p:cNvPr>
          <p:cNvSpPr/>
          <p:nvPr/>
        </p:nvSpPr>
        <p:spPr>
          <a:xfrm>
            <a:off x="2685363" y="3304946"/>
            <a:ext cx="3743866" cy="584775"/>
          </a:xfrm>
          <a:prstGeom prst="rect">
            <a:avLst/>
          </a:prstGeom>
        </p:spPr>
        <p:txBody>
          <a:bodyPr wrap="square">
            <a:spAutoFit/>
          </a:bodyPr>
          <a:lstStyle/>
          <a:p>
            <a:pPr algn="ctr">
              <a:spcBef>
                <a:spcPct val="0"/>
              </a:spcBef>
            </a:pPr>
            <a:r>
              <a:rPr lang="en-GB" altLang="en-US" sz="3200" b="1" dirty="0">
                <a:solidFill>
                  <a:schemeClr val="bg1"/>
                </a:solidFill>
                <a:ea typeface="SimSun" panose="02010600030101010101" pitchFamily="2" charset="-122"/>
              </a:rPr>
              <a:t>carbon microphone</a:t>
            </a:r>
          </a:p>
        </p:txBody>
      </p:sp>
      <p:sp>
        <p:nvSpPr>
          <p:cNvPr id="26" name="Rectangle 25">
            <a:extLst>
              <a:ext uri="{FF2B5EF4-FFF2-40B4-BE49-F238E27FC236}">
                <a16:creationId xmlns="" xmlns:a16="http://schemas.microsoft.com/office/drawing/2014/main" id="{A064E801-9A43-42DD-9BC6-F422349DB3A8}"/>
              </a:ext>
            </a:extLst>
          </p:cNvPr>
          <p:cNvSpPr/>
          <p:nvPr/>
        </p:nvSpPr>
        <p:spPr>
          <a:xfrm>
            <a:off x="1670971" y="4337338"/>
            <a:ext cx="5788552" cy="584775"/>
          </a:xfrm>
          <a:prstGeom prst="rect">
            <a:avLst/>
          </a:prstGeom>
        </p:spPr>
        <p:txBody>
          <a:bodyPr wrap="square">
            <a:spAutoFit/>
          </a:bodyPr>
          <a:lstStyle/>
          <a:p>
            <a:pPr algn="ctr">
              <a:spcBef>
                <a:spcPct val="0"/>
              </a:spcBef>
            </a:pPr>
            <a:r>
              <a:rPr lang="en-GB" altLang="en-US" sz="3200" b="1" dirty="0">
                <a:solidFill>
                  <a:schemeClr val="bg1"/>
                </a:solidFill>
                <a:ea typeface="SimSun" panose="02010600030101010101" pitchFamily="2" charset="-122"/>
              </a:rPr>
              <a:t>electricity distribution system</a:t>
            </a:r>
          </a:p>
        </p:txBody>
      </p:sp>
      <p:sp>
        <p:nvSpPr>
          <p:cNvPr id="27" name="Rectangle 26">
            <a:extLst>
              <a:ext uri="{FF2B5EF4-FFF2-40B4-BE49-F238E27FC236}">
                <a16:creationId xmlns="" xmlns:a16="http://schemas.microsoft.com/office/drawing/2014/main" id="{F228091F-14CB-49E9-9FC7-9C578D2E74AB}"/>
              </a:ext>
            </a:extLst>
          </p:cNvPr>
          <p:cNvSpPr/>
          <p:nvPr/>
        </p:nvSpPr>
        <p:spPr>
          <a:xfrm>
            <a:off x="3557608" y="5392133"/>
            <a:ext cx="2008903" cy="584775"/>
          </a:xfrm>
          <a:prstGeom prst="rect">
            <a:avLst/>
          </a:prstGeom>
        </p:spPr>
        <p:txBody>
          <a:bodyPr wrap="square">
            <a:spAutoFit/>
          </a:bodyPr>
          <a:lstStyle/>
          <a:p>
            <a:pPr algn="ctr">
              <a:spcBef>
                <a:spcPct val="0"/>
              </a:spcBef>
            </a:pPr>
            <a:r>
              <a:rPr lang="en-GB" altLang="en-US" sz="3200" b="1" dirty="0">
                <a:solidFill>
                  <a:schemeClr val="bg1"/>
                </a:solidFill>
                <a:ea typeface="SimSun" panose="02010600030101010101" pitchFamily="2" charset="-122"/>
              </a:rPr>
              <a:t>lightbulb</a:t>
            </a:r>
          </a:p>
        </p:txBody>
      </p:sp>
      <p:pic>
        <p:nvPicPr>
          <p:cNvPr id="17" name="Whole Class">
            <a:extLst>
              <a:ext uri="{FF2B5EF4-FFF2-40B4-BE49-F238E27FC236}">
                <a16:creationId xmlns="" xmlns:a16="http://schemas.microsoft.com/office/drawing/2014/main" id="{0D4C3BA8-C9C7-4736-BCDE-BFA38CDE0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spTree>
    <p:extLst>
      <p:ext uri="{BB962C8B-B14F-4D97-AF65-F5344CB8AC3E}">
        <p14:creationId xmlns:p14="http://schemas.microsoft.com/office/powerpoint/2010/main" val="48763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Task - Research a famous scientist known for their work in electricity. Fill in fact file for that scientist. </a:t>
            </a:r>
            <a:endParaRPr lang="en-US" sz="5400"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92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712C9A2-C648-4E70-A737-F99F51123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32588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5" name="Rectangle: Top Corners Rounded 24">
            <a:extLst>
              <a:ext uri="{FF2B5EF4-FFF2-40B4-BE49-F238E27FC236}">
                <a16:creationId xmlns="" xmlns:a16="http://schemas.microsoft.com/office/drawing/2014/main" id="{F78E8BB5-5B9F-4541-8CBB-8B24C4CE3771}"/>
              </a:ext>
            </a:extLst>
          </p:cNvPr>
          <p:cNvSpPr/>
          <p:nvPr/>
        </p:nvSpPr>
        <p:spPr>
          <a:xfrm rot="10800000">
            <a:off x="438148" y="5065561"/>
            <a:ext cx="8260577" cy="1353298"/>
          </a:xfrm>
          <a:prstGeom prst="round2SameRect">
            <a:avLst>
              <a:gd name="adj1" fmla="val 13251"/>
              <a:gd name="adj2" fmla="val 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 xmlns:a16="http://schemas.microsoft.com/office/drawing/2014/main" id="{94BADF90-ECB3-47AE-9045-87C487826351}"/>
              </a:ext>
            </a:extLst>
          </p:cNvPr>
          <p:cNvSpPr/>
          <p:nvPr/>
        </p:nvSpPr>
        <p:spPr>
          <a:xfrm>
            <a:off x="6830173" y="5995283"/>
            <a:ext cx="1324018" cy="258279"/>
          </a:xfrm>
          <a:prstGeom prst="ellips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 xmlns:a16="http://schemas.microsoft.com/office/drawing/2014/main" id="{8DA70E44-F0FA-4F76-AAB0-827AE0F32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448" y="1979877"/>
            <a:ext cx="5811574" cy="4067138"/>
          </a:xfrm>
          <a:prstGeom prst="roundRect">
            <a:avLst>
              <a:gd name="adj" fmla="val 7353"/>
            </a:avLst>
          </a:prstGeom>
          <a:ln>
            <a:solidFill>
              <a:schemeClr val="tx1"/>
            </a:solidFill>
          </a:ln>
        </p:spPr>
      </p:pic>
      <p:pic>
        <p:nvPicPr>
          <p:cNvPr id="47" name="Picture 46">
            <a:extLst>
              <a:ext uri="{FF2B5EF4-FFF2-40B4-BE49-F238E27FC236}">
                <a16:creationId xmlns="" xmlns:a16="http://schemas.microsoft.com/office/drawing/2014/main" id="{6CEF13D2-9BDF-48B9-BFF0-80AFCBC54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1319" y="4056542"/>
            <a:ext cx="1578368" cy="2091830"/>
          </a:xfrm>
          <a:prstGeom prst="rect">
            <a:avLst/>
          </a:prstGeom>
        </p:spPr>
      </p:pic>
      <p:pic>
        <p:nvPicPr>
          <p:cNvPr id="48" name="Picture 47">
            <a:extLst>
              <a:ext uri="{FF2B5EF4-FFF2-40B4-BE49-F238E27FC236}">
                <a16:creationId xmlns="" xmlns:a16="http://schemas.microsoft.com/office/drawing/2014/main" id="{141332AD-9FE3-47D8-83DE-3EB66A5C54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1319" y="4056542"/>
            <a:ext cx="1578368" cy="2091830"/>
          </a:xfrm>
          <a:prstGeom prst="rect">
            <a:avLst/>
          </a:prstGeom>
        </p:spPr>
      </p:pic>
      <p:sp>
        <p:nvSpPr>
          <p:cNvPr id="21" name="Title 20"/>
          <p:cNvSpPr>
            <a:spLocks noGrp="1"/>
          </p:cNvSpPr>
          <p:nvPr>
            <p:ph type="title"/>
          </p:nvPr>
        </p:nvSpPr>
        <p:spPr/>
        <p:txBody>
          <a:bodyPr/>
          <a:lstStyle/>
          <a:p>
            <a:r>
              <a:rPr lang="en-GB" altLang="en-US" sz="3600" dirty="0"/>
              <a:t>Electrical Appliances</a:t>
            </a:r>
            <a:endParaRPr lang="en-GB" sz="3600" dirty="0"/>
          </a:p>
        </p:txBody>
      </p:sp>
      <p:sp>
        <p:nvSpPr>
          <p:cNvPr id="5" name="Rectangle 4"/>
          <p:cNvSpPr/>
          <p:nvPr/>
        </p:nvSpPr>
        <p:spPr>
          <a:xfrm>
            <a:off x="755650" y="1364972"/>
            <a:ext cx="7632700" cy="422405"/>
          </a:xfrm>
          <a:prstGeom prst="rect">
            <a:avLst/>
          </a:prstGeom>
        </p:spPr>
        <p:txBody>
          <a:bodyPr wrap="square" lIns="0" tIns="72000" rIns="0" bIns="72000">
            <a:spAutoFit/>
          </a:bodyPr>
          <a:lstStyle/>
          <a:p>
            <a:pPr algn="ctr"/>
            <a:r>
              <a:rPr lang="en-GB" altLang="en-US" b="1" dirty="0">
                <a:solidFill>
                  <a:srgbClr val="18A0DB"/>
                </a:solidFill>
              </a:rPr>
              <a:t>Can you identify all the electrical appliances in this room?</a:t>
            </a:r>
          </a:p>
        </p:txBody>
      </p:sp>
      <p:pic>
        <p:nvPicPr>
          <p:cNvPr id="35" name="Picture 34">
            <a:extLst>
              <a:ext uri="{FF2B5EF4-FFF2-40B4-BE49-F238E27FC236}">
                <a16:creationId xmlns="" xmlns:a16="http://schemas.microsoft.com/office/drawing/2014/main" id="{312A492E-8951-484A-8485-9ED9FC7215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3758" y="4634454"/>
            <a:ext cx="1433490" cy="1430344"/>
          </a:xfrm>
          <a:prstGeom prst="rect">
            <a:avLst/>
          </a:prstGeom>
        </p:spPr>
      </p:pic>
      <p:pic>
        <p:nvPicPr>
          <p:cNvPr id="36" name="Picture 35">
            <a:extLst>
              <a:ext uri="{FF2B5EF4-FFF2-40B4-BE49-F238E27FC236}">
                <a16:creationId xmlns="" xmlns:a16="http://schemas.microsoft.com/office/drawing/2014/main" id="{A4BE2FCC-0D5E-4D59-92C2-B63861963C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129" y="4634454"/>
            <a:ext cx="1433594" cy="1430344"/>
          </a:xfrm>
          <a:prstGeom prst="rect">
            <a:avLst/>
          </a:prstGeom>
        </p:spPr>
      </p:pic>
      <p:pic>
        <p:nvPicPr>
          <p:cNvPr id="38" name="Picture 37">
            <a:extLst>
              <a:ext uri="{FF2B5EF4-FFF2-40B4-BE49-F238E27FC236}">
                <a16:creationId xmlns="" xmlns:a16="http://schemas.microsoft.com/office/drawing/2014/main" id="{C70F0FFE-647D-4033-B66D-81176468FD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0129" y="4634454"/>
            <a:ext cx="1433490" cy="1430344"/>
          </a:xfrm>
          <a:prstGeom prst="rect">
            <a:avLst/>
          </a:prstGeom>
        </p:spPr>
      </p:pic>
      <p:pic>
        <p:nvPicPr>
          <p:cNvPr id="39" name="Picture 38">
            <a:extLst>
              <a:ext uri="{FF2B5EF4-FFF2-40B4-BE49-F238E27FC236}">
                <a16:creationId xmlns="" xmlns:a16="http://schemas.microsoft.com/office/drawing/2014/main" id="{975AEACF-D423-4758-B7F5-1C7594DF41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0129" y="4634454"/>
            <a:ext cx="1433490" cy="1430344"/>
          </a:xfrm>
          <a:prstGeom prst="rect">
            <a:avLst/>
          </a:prstGeom>
        </p:spPr>
      </p:pic>
      <p:pic>
        <p:nvPicPr>
          <p:cNvPr id="40" name="Picture 39">
            <a:extLst>
              <a:ext uri="{FF2B5EF4-FFF2-40B4-BE49-F238E27FC236}">
                <a16:creationId xmlns="" xmlns:a16="http://schemas.microsoft.com/office/drawing/2014/main" id="{000E9125-EFE0-46EA-AC88-64441FA1B65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0129" y="4634454"/>
            <a:ext cx="1433040" cy="1430344"/>
          </a:xfrm>
          <a:prstGeom prst="rect">
            <a:avLst/>
          </a:prstGeom>
        </p:spPr>
      </p:pic>
      <p:pic>
        <p:nvPicPr>
          <p:cNvPr id="22" name="Whole Class">
            <a:extLst>
              <a:ext uri="{FF2B5EF4-FFF2-40B4-BE49-F238E27FC236}">
                <a16:creationId xmlns="" xmlns:a16="http://schemas.microsoft.com/office/drawing/2014/main" id="{4A6FFCF9-DBFB-4995-81C8-46F34ED4A4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29" name="Picture 28">
            <a:extLst>
              <a:ext uri="{FF2B5EF4-FFF2-40B4-BE49-F238E27FC236}">
                <a16:creationId xmlns="" xmlns:a16="http://schemas.microsoft.com/office/drawing/2014/main" id="{84ACD9FD-777B-4FE8-B930-09C643BE28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70129" y="4634454"/>
            <a:ext cx="1433490" cy="1430344"/>
          </a:xfrm>
          <a:prstGeom prst="rect">
            <a:avLst/>
          </a:prstGeom>
        </p:spPr>
      </p:pic>
      <p:sp>
        <p:nvSpPr>
          <p:cNvPr id="23" name="Speech Bubble: Rectangle with Corners Rounded 22">
            <a:extLst>
              <a:ext uri="{FF2B5EF4-FFF2-40B4-BE49-F238E27FC236}">
                <a16:creationId xmlns="" xmlns:a16="http://schemas.microsoft.com/office/drawing/2014/main" id="{66A7113C-0F48-412B-B8E1-DA663BE9D9B4}"/>
              </a:ext>
            </a:extLst>
          </p:cNvPr>
          <p:cNvSpPr/>
          <p:nvPr/>
        </p:nvSpPr>
        <p:spPr>
          <a:xfrm>
            <a:off x="6235238" y="3570636"/>
            <a:ext cx="1578368" cy="477079"/>
          </a:xfrm>
          <a:prstGeom prst="wedgeRoundRectCallout">
            <a:avLst>
              <a:gd name="adj1" fmla="val 33546"/>
              <a:gd name="adj2" fmla="val 13488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Times up!</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par>
                          <p:cTn id="29" fill="hold">
                            <p:stCondLst>
                              <p:cond delay="2500"/>
                            </p:stCondLst>
                            <p:childTnLst>
                              <p:par>
                                <p:cTn id="30" presetID="10" presetClass="exit" presetSubtype="0" fill="hold" nodeType="afterEffect">
                                  <p:stCondLst>
                                    <p:cond delay="0"/>
                                  </p:stCondLst>
                                  <p:childTnLst>
                                    <p:animEffect transition="out" filter="fade">
                                      <p:cBhvr>
                                        <p:cTn id="31" dur="10"/>
                                        <p:tgtEl>
                                          <p:spTgt spid="48"/>
                                        </p:tgtEl>
                                      </p:cBhvr>
                                    </p:animEffect>
                                    <p:set>
                                      <p:cBhvr>
                                        <p:cTn id="32" dur="1" fill="hold">
                                          <p:stCondLst>
                                            <p:cond delay="9"/>
                                          </p:stCondLst>
                                        </p:cTn>
                                        <p:tgtEl>
                                          <p:spTgt spid="48"/>
                                        </p:tgtEl>
                                        <p:attrNameLst>
                                          <p:attrName>style.visibility</p:attrName>
                                        </p:attrNameLst>
                                      </p:cBhvr>
                                      <p:to>
                                        <p:strVal val="hidden"/>
                                      </p:to>
                                    </p:set>
                                  </p:childTnLst>
                                </p:cTn>
                              </p:par>
                              <p:par>
                                <p:cTn id="33" presetID="32" presetClass="emph" presetSubtype="0" fill="hold" nodeType="withEffect">
                                  <p:stCondLst>
                                    <p:cond delay="0"/>
                                  </p:stCondLst>
                                  <p:childTnLst>
                                    <p:animRot by="120000">
                                      <p:cBhvr>
                                        <p:cTn id="34" dur="100" fill="hold">
                                          <p:stCondLst>
                                            <p:cond delay="0"/>
                                          </p:stCondLst>
                                        </p:cTn>
                                        <p:tgtEl>
                                          <p:spTgt spid="29"/>
                                        </p:tgtEl>
                                        <p:attrNameLst>
                                          <p:attrName>r</p:attrName>
                                        </p:attrNameLst>
                                      </p:cBhvr>
                                    </p:animRot>
                                    <p:animRot by="-240000">
                                      <p:cBhvr>
                                        <p:cTn id="35" dur="200" fill="hold">
                                          <p:stCondLst>
                                            <p:cond delay="200"/>
                                          </p:stCondLst>
                                        </p:cTn>
                                        <p:tgtEl>
                                          <p:spTgt spid="29"/>
                                        </p:tgtEl>
                                        <p:attrNameLst>
                                          <p:attrName>r</p:attrName>
                                        </p:attrNameLst>
                                      </p:cBhvr>
                                    </p:animRot>
                                    <p:animRot by="240000">
                                      <p:cBhvr>
                                        <p:cTn id="36" dur="200" fill="hold">
                                          <p:stCondLst>
                                            <p:cond delay="400"/>
                                          </p:stCondLst>
                                        </p:cTn>
                                        <p:tgtEl>
                                          <p:spTgt spid="29"/>
                                        </p:tgtEl>
                                        <p:attrNameLst>
                                          <p:attrName>r</p:attrName>
                                        </p:attrNameLst>
                                      </p:cBhvr>
                                    </p:animRot>
                                    <p:animRot by="-240000">
                                      <p:cBhvr>
                                        <p:cTn id="37" dur="200" fill="hold">
                                          <p:stCondLst>
                                            <p:cond delay="600"/>
                                          </p:stCondLst>
                                        </p:cTn>
                                        <p:tgtEl>
                                          <p:spTgt spid="29"/>
                                        </p:tgtEl>
                                        <p:attrNameLst>
                                          <p:attrName>r</p:attrName>
                                        </p:attrNameLst>
                                      </p:cBhvr>
                                    </p:animRot>
                                    <p:animRot by="120000">
                                      <p:cBhvr>
                                        <p:cTn id="38" dur="200" fill="hold">
                                          <p:stCondLst>
                                            <p:cond delay="800"/>
                                          </p:stCondLst>
                                        </p:cTn>
                                        <p:tgtEl>
                                          <p:spTgt spid="29"/>
                                        </p:tgtEl>
                                        <p:attrNameLst>
                                          <p:attrName>r</p:attrName>
                                        </p:attrNameLst>
                                      </p:cBhvr>
                                    </p:animRo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32" presetClass="emph" presetSubtype="0" fill="hold" nodeType="withEffect">
                                  <p:stCondLst>
                                    <p:cond delay="0"/>
                                  </p:stCondLst>
                                  <p:childTnLst>
                                    <p:animRot by="120000">
                                      <p:cBhvr>
                                        <p:cTn id="42" dur="100" fill="hold">
                                          <p:stCondLst>
                                            <p:cond delay="0"/>
                                          </p:stCondLst>
                                        </p:cTn>
                                        <p:tgtEl>
                                          <p:spTgt spid="47"/>
                                        </p:tgtEl>
                                        <p:attrNameLst>
                                          <p:attrName>r</p:attrName>
                                        </p:attrNameLst>
                                      </p:cBhvr>
                                    </p:animRot>
                                    <p:animRot by="-240000">
                                      <p:cBhvr>
                                        <p:cTn id="43" dur="200" fill="hold">
                                          <p:stCondLst>
                                            <p:cond delay="200"/>
                                          </p:stCondLst>
                                        </p:cTn>
                                        <p:tgtEl>
                                          <p:spTgt spid="47"/>
                                        </p:tgtEl>
                                        <p:attrNameLst>
                                          <p:attrName>r</p:attrName>
                                        </p:attrNameLst>
                                      </p:cBhvr>
                                    </p:animRot>
                                    <p:animRot by="240000">
                                      <p:cBhvr>
                                        <p:cTn id="44" dur="200" fill="hold">
                                          <p:stCondLst>
                                            <p:cond delay="400"/>
                                          </p:stCondLst>
                                        </p:cTn>
                                        <p:tgtEl>
                                          <p:spTgt spid="47"/>
                                        </p:tgtEl>
                                        <p:attrNameLst>
                                          <p:attrName>r</p:attrName>
                                        </p:attrNameLst>
                                      </p:cBhvr>
                                    </p:animRot>
                                    <p:animRot by="-240000">
                                      <p:cBhvr>
                                        <p:cTn id="45" dur="200" fill="hold">
                                          <p:stCondLst>
                                            <p:cond delay="600"/>
                                          </p:stCondLst>
                                        </p:cTn>
                                        <p:tgtEl>
                                          <p:spTgt spid="47"/>
                                        </p:tgtEl>
                                        <p:attrNameLst>
                                          <p:attrName>r</p:attrName>
                                        </p:attrNameLst>
                                      </p:cBhvr>
                                    </p:animRot>
                                    <p:animRot by="120000">
                                      <p:cBhvr>
                                        <p:cTn id="46" dur="200" fill="hold">
                                          <p:stCondLst>
                                            <p:cond delay="800"/>
                                          </p:stCondLst>
                                        </p:cTn>
                                        <p:tgtEl>
                                          <p:spTgt spid="47"/>
                                        </p:tgtEl>
                                        <p:attrNameLst>
                                          <p:attrName>r</p:attrName>
                                        </p:attrNameLst>
                                      </p:cBhvr>
                                    </p:animRo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9" name="Rectangle: Top Corners Rounded 28">
            <a:extLst>
              <a:ext uri="{FF2B5EF4-FFF2-40B4-BE49-F238E27FC236}">
                <a16:creationId xmlns="" xmlns:a16="http://schemas.microsoft.com/office/drawing/2014/main" id="{238D4E29-FD46-470A-AB6F-A2E08C95C24A}"/>
              </a:ext>
            </a:extLst>
          </p:cNvPr>
          <p:cNvSpPr/>
          <p:nvPr/>
        </p:nvSpPr>
        <p:spPr>
          <a:xfrm rot="10800000">
            <a:off x="438148" y="5065561"/>
            <a:ext cx="8260577" cy="1353298"/>
          </a:xfrm>
          <a:prstGeom prst="round2SameRect">
            <a:avLst>
              <a:gd name="adj1" fmla="val 13251"/>
              <a:gd name="adj2" fmla="val 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 xmlns:a16="http://schemas.microsoft.com/office/drawing/2014/main" id="{97E9186B-A24B-49AA-B304-FD84CA73B22C}"/>
              </a:ext>
            </a:extLst>
          </p:cNvPr>
          <p:cNvSpPr/>
          <p:nvPr/>
        </p:nvSpPr>
        <p:spPr>
          <a:xfrm>
            <a:off x="6830173" y="5995283"/>
            <a:ext cx="1324018" cy="258279"/>
          </a:xfrm>
          <a:prstGeom prst="ellipse">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altLang="en-US" sz="3600" dirty="0"/>
              <a:t>Electrical Appliances</a:t>
            </a:r>
            <a:endParaRPr lang="en-GB" sz="3600" dirty="0"/>
          </a:p>
        </p:txBody>
      </p:sp>
      <p:sp>
        <p:nvSpPr>
          <p:cNvPr id="5" name="Rectangle 4"/>
          <p:cNvSpPr/>
          <p:nvPr/>
        </p:nvSpPr>
        <p:spPr>
          <a:xfrm>
            <a:off x="755650" y="1364972"/>
            <a:ext cx="7632700" cy="422405"/>
          </a:xfrm>
          <a:prstGeom prst="rect">
            <a:avLst/>
          </a:prstGeom>
        </p:spPr>
        <p:txBody>
          <a:bodyPr wrap="square" lIns="0" tIns="72000" rIns="0" bIns="72000">
            <a:spAutoFit/>
          </a:bodyPr>
          <a:lstStyle/>
          <a:p>
            <a:pPr algn="ctr"/>
            <a:r>
              <a:rPr lang="en-GB" altLang="en-US" b="1" dirty="0">
                <a:solidFill>
                  <a:srgbClr val="18A0DB"/>
                </a:solidFill>
              </a:rPr>
              <a:t>How many electrical appliances did you spot?</a:t>
            </a:r>
          </a:p>
        </p:txBody>
      </p:sp>
      <p:pic>
        <p:nvPicPr>
          <p:cNvPr id="4" name="Picture 3">
            <a:extLst>
              <a:ext uri="{FF2B5EF4-FFF2-40B4-BE49-F238E27FC236}">
                <a16:creationId xmlns="" xmlns:a16="http://schemas.microsoft.com/office/drawing/2014/main" id="{8DA70E44-F0FA-4F76-AAB0-827AE0F322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448" y="1979877"/>
            <a:ext cx="5811574" cy="4067138"/>
          </a:xfrm>
          <a:prstGeom prst="roundRect">
            <a:avLst>
              <a:gd name="adj" fmla="val 7353"/>
            </a:avLst>
          </a:prstGeom>
          <a:ln>
            <a:solidFill>
              <a:schemeClr val="tx1"/>
            </a:solidFill>
          </a:ln>
        </p:spPr>
      </p:pic>
      <p:sp>
        <p:nvSpPr>
          <p:cNvPr id="10" name="Speech Bubble: Rectangle with Corners Rounded 9">
            <a:extLst>
              <a:ext uri="{FF2B5EF4-FFF2-40B4-BE49-F238E27FC236}">
                <a16:creationId xmlns="" xmlns:a16="http://schemas.microsoft.com/office/drawing/2014/main" id="{A25F2B4E-3EAC-4E6E-9674-974DAC24DB35}"/>
              </a:ext>
            </a:extLst>
          </p:cNvPr>
          <p:cNvSpPr/>
          <p:nvPr/>
        </p:nvSpPr>
        <p:spPr>
          <a:xfrm>
            <a:off x="2115045" y="2615981"/>
            <a:ext cx="1733383" cy="477079"/>
          </a:xfrm>
          <a:prstGeom prst="wedgeRoundRectCallout">
            <a:avLst>
              <a:gd name="adj1" fmla="val 33455"/>
              <a:gd name="adj2" fmla="val -891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pendant light</a:t>
            </a:r>
          </a:p>
        </p:txBody>
      </p:sp>
      <p:sp>
        <p:nvSpPr>
          <p:cNvPr id="14" name="Speech Bubble: Rectangle with Corners Rounded 13">
            <a:extLst>
              <a:ext uri="{FF2B5EF4-FFF2-40B4-BE49-F238E27FC236}">
                <a16:creationId xmlns="" xmlns:a16="http://schemas.microsoft.com/office/drawing/2014/main" id="{AB4857A2-BA71-421A-B241-CBCEEF9E1B34}"/>
              </a:ext>
            </a:extLst>
          </p:cNvPr>
          <p:cNvSpPr/>
          <p:nvPr/>
        </p:nvSpPr>
        <p:spPr>
          <a:xfrm>
            <a:off x="3188473" y="3190460"/>
            <a:ext cx="1378762" cy="477079"/>
          </a:xfrm>
          <a:prstGeom prst="wedgeRoundRectCallout">
            <a:avLst>
              <a:gd name="adj1" fmla="val 33494"/>
              <a:gd name="adj2" fmla="val -9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television</a:t>
            </a:r>
          </a:p>
        </p:txBody>
      </p:sp>
      <p:sp>
        <p:nvSpPr>
          <p:cNvPr id="15" name="Speech Bubble: Rectangle with Corners Rounded 14">
            <a:extLst>
              <a:ext uri="{FF2B5EF4-FFF2-40B4-BE49-F238E27FC236}">
                <a16:creationId xmlns="" xmlns:a16="http://schemas.microsoft.com/office/drawing/2014/main" id="{38F4F55E-64BD-478F-9525-BE880A44732D}"/>
              </a:ext>
            </a:extLst>
          </p:cNvPr>
          <p:cNvSpPr/>
          <p:nvPr/>
        </p:nvSpPr>
        <p:spPr>
          <a:xfrm>
            <a:off x="3073178" y="4224129"/>
            <a:ext cx="1073426" cy="477079"/>
          </a:xfrm>
          <a:prstGeom prst="wedgeRoundRectCallout">
            <a:avLst>
              <a:gd name="adj1" fmla="val 26574"/>
              <a:gd name="adj2" fmla="val -8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tablet</a:t>
            </a:r>
          </a:p>
        </p:txBody>
      </p:sp>
      <p:sp>
        <p:nvSpPr>
          <p:cNvPr id="16" name="Speech Bubble: Rectangle with Corners Rounded 15">
            <a:extLst>
              <a:ext uri="{FF2B5EF4-FFF2-40B4-BE49-F238E27FC236}">
                <a16:creationId xmlns="" xmlns:a16="http://schemas.microsoft.com/office/drawing/2014/main" id="{5746FC6F-C344-4B80-B7D3-F4F836753A98}"/>
              </a:ext>
            </a:extLst>
          </p:cNvPr>
          <p:cNvSpPr/>
          <p:nvPr/>
        </p:nvSpPr>
        <p:spPr>
          <a:xfrm>
            <a:off x="1793018" y="3607929"/>
            <a:ext cx="1073426" cy="477079"/>
          </a:xfrm>
          <a:prstGeom prst="wedgeRoundRectCallout">
            <a:avLst>
              <a:gd name="adj1" fmla="val 26574"/>
              <a:gd name="adj2" fmla="val -8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lamp</a:t>
            </a:r>
          </a:p>
        </p:txBody>
      </p:sp>
      <p:sp>
        <p:nvSpPr>
          <p:cNvPr id="17" name="Speech Bubble: Rectangle with Corners Rounded 16">
            <a:extLst>
              <a:ext uri="{FF2B5EF4-FFF2-40B4-BE49-F238E27FC236}">
                <a16:creationId xmlns="" xmlns:a16="http://schemas.microsoft.com/office/drawing/2014/main" id="{13E0FC02-BFF1-4762-9676-6E73B4DA87C5}"/>
              </a:ext>
            </a:extLst>
          </p:cNvPr>
          <p:cNvSpPr/>
          <p:nvPr/>
        </p:nvSpPr>
        <p:spPr>
          <a:xfrm>
            <a:off x="1033669" y="5713060"/>
            <a:ext cx="1725434" cy="477079"/>
          </a:xfrm>
          <a:prstGeom prst="wedgeRoundRectCallout">
            <a:avLst>
              <a:gd name="adj1" fmla="val 13671"/>
              <a:gd name="adj2" fmla="val -11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mobile phone</a:t>
            </a:r>
          </a:p>
        </p:txBody>
      </p:sp>
      <p:sp>
        <p:nvSpPr>
          <p:cNvPr id="18" name="Speech Bubble: Rectangle with Corners Rounded 17">
            <a:extLst>
              <a:ext uri="{FF2B5EF4-FFF2-40B4-BE49-F238E27FC236}">
                <a16:creationId xmlns="" xmlns:a16="http://schemas.microsoft.com/office/drawing/2014/main" id="{60A1BD94-16EC-498A-B8CE-EE4D50D8BA87}"/>
              </a:ext>
            </a:extLst>
          </p:cNvPr>
          <p:cNvSpPr/>
          <p:nvPr/>
        </p:nvSpPr>
        <p:spPr>
          <a:xfrm>
            <a:off x="3824577" y="5111365"/>
            <a:ext cx="1455088" cy="477079"/>
          </a:xfrm>
          <a:prstGeom prst="wedgeRoundRectCallout">
            <a:avLst>
              <a:gd name="adj1" fmla="val 26574"/>
              <a:gd name="adj2" fmla="val -8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hair dryer</a:t>
            </a:r>
          </a:p>
        </p:txBody>
      </p:sp>
      <p:sp>
        <p:nvSpPr>
          <p:cNvPr id="19" name="Speech Bubble: Rectangle with Corners Rounded 18">
            <a:extLst>
              <a:ext uri="{FF2B5EF4-FFF2-40B4-BE49-F238E27FC236}">
                <a16:creationId xmlns="" xmlns:a16="http://schemas.microsoft.com/office/drawing/2014/main" id="{BAA58905-9A97-40D8-8B9A-B65968036948}"/>
              </a:ext>
            </a:extLst>
          </p:cNvPr>
          <p:cNvSpPr/>
          <p:nvPr/>
        </p:nvSpPr>
        <p:spPr>
          <a:xfrm>
            <a:off x="6007061" y="3628570"/>
            <a:ext cx="1892785" cy="477079"/>
          </a:xfrm>
          <a:prstGeom prst="wedgeRoundRectCallout">
            <a:avLst>
              <a:gd name="adj1" fmla="val -22459"/>
              <a:gd name="adj2" fmla="val 1297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electric guitar</a:t>
            </a:r>
          </a:p>
        </p:txBody>
      </p:sp>
      <p:sp>
        <p:nvSpPr>
          <p:cNvPr id="20" name="Speech Bubble: Rectangle with Corners Rounded 19">
            <a:extLst>
              <a:ext uri="{FF2B5EF4-FFF2-40B4-BE49-F238E27FC236}">
                <a16:creationId xmlns="" xmlns:a16="http://schemas.microsoft.com/office/drawing/2014/main" id="{5C104871-3E50-49E1-A695-3D6B2896D8BB}"/>
              </a:ext>
            </a:extLst>
          </p:cNvPr>
          <p:cNvSpPr/>
          <p:nvPr/>
        </p:nvSpPr>
        <p:spPr>
          <a:xfrm>
            <a:off x="4543380" y="3774906"/>
            <a:ext cx="1073426" cy="477079"/>
          </a:xfrm>
          <a:prstGeom prst="wedgeRoundRectCallout">
            <a:avLst>
              <a:gd name="adj1" fmla="val 26574"/>
              <a:gd name="adj2" fmla="val -8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laptop</a:t>
            </a:r>
          </a:p>
        </p:txBody>
      </p:sp>
      <p:sp>
        <p:nvSpPr>
          <p:cNvPr id="22" name="Speech Bubble: Rectangle with Corners Rounded 21">
            <a:extLst>
              <a:ext uri="{FF2B5EF4-FFF2-40B4-BE49-F238E27FC236}">
                <a16:creationId xmlns="" xmlns:a16="http://schemas.microsoft.com/office/drawing/2014/main" id="{F7517304-07C5-43DA-9891-B8D5DF8C6890}"/>
              </a:ext>
            </a:extLst>
          </p:cNvPr>
          <p:cNvSpPr/>
          <p:nvPr/>
        </p:nvSpPr>
        <p:spPr>
          <a:xfrm>
            <a:off x="5104367" y="2565619"/>
            <a:ext cx="1073426" cy="477079"/>
          </a:xfrm>
          <a:prstGeom prst="wedgeRoundRectCallout">
            <a:avLst>
              <a:gd name="adj1" fmla="val -44537"/>
              <a:gd name="adj2" fmla="val 825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lamp</a:t>
            </a:r>
          </a:p>
        </p:txBody>
      </p:sp>
      <p:pic>
        <p:nvPicPr>
          <p:cNvPr id="23" name="Whole Class">
            <a:extLst>
              <a:ext uri="{FF2B5EF4-FFF2-40B4-BE49-F238E27FC236}">
                <a16:creationId xmlns="" xmlns:a16="http://schemas.microsoft.com/office/drawing/2014/main" id="{CCF176F8-487D-48EF-854C-46B87C4A8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751" y="612000"/>
            <a:ext cx="1238498" cy="864000"/>
          </a:xfrm>
          <a:prstGeom prst="rect">
            <a:avLst/>
          </a:prstGeom>
        </p:spPr>
      </p:pic>
      <p:pic>
        <p:nvPicPr>
          <p:cNvPr id="25" name="Picture 24">
            <a:extLst>
              <a:ext uri="{FF2B5EF4-FFF2-40B4-BE49-F238E27FC236}">
                <a16:creationId xmlns="" xmlns:a16="http://schemas.microsoft.com/office/drawing/2014/main" id="{A80B4C3D-0CFC-4DA6-8357-F68AEB72B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1319" y="4056542"/>
            <a:ext cx="1578368" cy="2091830"/>
          </a:xfrm>
          <a:prstGeom prst="rect">
            <a:avLst/>
          </a:prstGeom>
        </p:spPr>
      </p:pic>
      <p:pic>
        <p:nvPicPr>
          <p:cNvPr id="26" name="Picture 25">
            <a:extLst>
              <a:ext uri="{FF2B5EF4-FFF2-40B4-BE49-F238E27FC236}">
                <a16:creationId xmlns="" xmlns:a16="http://schemas.microsoft.com/office/drawing/2014/main" id="{363F54C7-AF26-4977-AFBF-895F22B370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0129" y="4634454"/>
            <a:ext cx="1433490" cy="1430344"/>
          </a:xfrm>
          <a:prstGeom prst="rect">
            <a:avLst/>
          </a:prstGeom>
        </p:spPr>
      </p:pic>
      <p:sp>
        <p:nvSpPr>
          <p:cNvPr id="28" name="Speech Bubble: Rectangle with Corners Rounded 27">
            <a:extLst>
              <a:ext uri="{FF2B5EF4-FFF2-40B4-BE49-F238E27FC236}">
                <a16:creationId xmlns="" xmlns:a16="http://schemas.microsoft.com/office/drawing/2014/main" id="{14A74996-7333-43CA-8983-728E60EAC0D7}"/>
              </a:ext>
            </a:extLst>
          </p:cNvPr>
          <p:cNvSpPr/>
          <p:nvPr/>
        </p:nvSpPr>
        <p:spPr>
          <a:xfrm>
            <a:off x="5322410" y="5713059"/>
            <a:ext cx="1725434" cy="477079"/>
          </a:xfrm>
          <a:prstGeom prst="wedgeRoundRectCallout">
            <a:avLst>
              <a:gd name="adj1" fmla="val 45374"/>
              <a:gd name="adj2" fmla="val -11421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alarm clock</a:t>
            </a:r>
          </a:p>
        </p:txBody>
      </p:sp>
    </p:spTree>
    <p:extLst>
      <p:ext uri="{BB962C8B-B14F-4D97-AF65-F5344CB8AC3E}">
        <p14:creationId xmlns:p14="http://schemas.microsoft.com/office/powerpoint/2010/main" val="1866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4" grpId="0" animBg="1"/>
      <p:bldP spid="15" grpId="0" animBg="1"/>
      <p:bldP spid="16" grpId="0" animBg="1"/>
      <p:bldP spid="17" grpId="0" animBg="1"/>
      <p:bldP spid="18" grpId="0" animBg="1"/>
      <p:bldP spid="19" grpId="0" animBg="1"/>
      <p:bldP spid="20" grpId="0" animBg="1"/>
      <p:bldP spid="2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AB4E9C59-75E0-4EBE-A61A-79F383E4AF90}"/>
              </a:ext>
            </a:extLst>
          </p:cNvPr>
          <p:cNvSpPr/>
          <p:nvPr/>
        </p:nvSpPr>
        <p:spPr>
          <a:xfrm>
            <a:off x="445273" y="1473201"/>
            <a:ext cx="8239951" cy="1074871"/>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What If?</a:t>
            </a:r>
          </a:p>
        </p:txBody>
      </p:sp>
      <p:sp>
        <p:nvSpPr>
          <p:cNvPr id="5" name="Rectangle 4"/>
          <p:cNvSpPr/>
          <p:nvPr/>
        </p:nvSpPr>
        <p:spPr>
          <a:xfrm>
            <a:off x="755650" y="1660934"/>
            <a:ext cx="7632700" cy="422405"/>
          </a:xfrm>
          <a:prstGeom prst="rect">
            <a:avLst/>
          </a:prstGeom>
        </p:spPr>
        <p:txBody>
          <a:bodyPr wrap="square" lIns="0" tIns="72000" rIns="0" bIns="72000">
            <a:spAutoFit/>
          </a:bodyPr>
          <a:lstStyle/>
          <a:p>
            <a:pPr algn="ctr"/>
            <a:r>
              <a:rPr lang="en-GB" altLang="en-US" b="1" dirty="0"/>
              <a:t>What if there was no electricity?</a:t>
            </a:r>
          </a:p>
        </p:txBody>
      </p:sp>
      <p:sp>
        <p:nvSpPr>
          <p:cNvPr id="23" name="Rectangle 22">
            <a:extLst>
              <a:ext uri="{FF2B5EF4-FFF2-40B4-BE49-F238E27FC236}">
                <a16:creationId xmlns="" xmlns:a16="http://schemas.microsoft.com/office/drawing/2014/main" id="{39B110E0-A8D2-45EF-ADE7-6700B373970F}"/>
              </a:ext>
            </a:extLst>
          </p:cNvPr>
          <p:cNvSpPr/>
          <p:nvPr/>
        </p:nvSpPr>
        <p:spPr>
          <a:xfrm>
            <a:off x="755650" y="2642132"/>
            <a:ext cx="7632700" cy="1253402"/>
          </a:xfrm>
          <a:prstGeom prst="rect">
            <a:avLst/>
          </a:prstGeom>
        </p:spPr>
        <p:txBody>
          <a:bodyPr wrap="square" lIns="0" tIns="72000" rIns="0" bIns="72000">
            <a:spAutoFit/>
          </a:bodyPr>
          <a:lstStyle/>
          <a:p>
            <a:r>
              <a:rPr lang="en-GB" altLang="en-US" dirty="0"/>
              <a:t>Though many scientists contributed to the discovery of electricity and the invention of electrical items, one scientist in particular made it possible for people like us to enjoy the benefits of electricity in our homes. That scientist was </a:t>
            </a:r>
            <a:r>
              <a:rPr lang="en-GB" altLang="en-US" b="1" dirty="0"/>
              <a:t>Thomas Edison</a:t>
            </a:r>
            <a:r>
              <a:rPr lang="en-GB" altLang="en-US" dirty="0"/>
              <a:t>.</a:t>
            </a:r>
            <a:r>
              <a:rPr lang="en-GB" altLang="en-US" dirty="0">
                <a:solidFill>
                  <a:schemeClr val="bg1"/>
                </a:solidFill>
              </a:rPr>
              <a:t> question with your partner.</a:t>
            </a:r>
          </a:p>
        </p:txBody>
      </p:sp>
      <p:pic>
        <p:nvPicPr>
          <p:cNvPr id="25" name="Talking Partners">
            <a:extLst>
              <a:ext uri="{FF2B5EF4-FFF2-40B4-BE49-F238E27FC236}">
                <a16:creationId xmlns="" xmlns:a16="http://schemas.microsoft.com/office/drawing/2014/main" id="{D6ACB3CC-15ED-487A-921B-F54FE64FA1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000" y="608750"/>
            <a:ext cx="864000" cy="864000"/>
          </a:xfrm>
          <a:prstGeom prst="rect">
            <a:avLst/>
          </a:prstGeom>
        </p:spPr>
      </p:pic>
      <p:pic>
        <p:nvPicPr>
          <p:cNvPr id="3" name="Picture 2">
            <a:extLst>
              <a:ext uri="{FF2B5EF4-FFF2-40B4-BE49-F238E27FC236}">
                <a16:creationId xmlns="" xmlns:a16="http://schemas.microsoft.com/office/drawing/2014/main" id="{300202DC-5E8E-4FEC-BE10-B419A8B159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568"/>
          <a:stretch/>
        </p:blipFill>
        <p:spPr>
          <a:xfrm>
            <a:off x="2899279" y="3729162"/>
            <a:ext cx="6237022" cy="2682316"/>
          </a:xfrm>
          <a:prstGeom prst="rect">
            <a:avLst/>
          </a:prstGeom>
        </p:spPr>
      </p:pic>
      <p:sp>
        <p:nvSpPr>
          <p:cNvPr id="26" name="Rectangle 25">
            <a:extLst>
              <a:ext uri="{FF2B5EF4-FFF2-40B4-BE49-F238E27FC236}">
                <a16:creationId xmlns="" xmlns:a16="http://schemas.microsoft.com/office/drawing/2014/main" id="{2D3EDE79-A0CB-414A-9EBA-B2071E874E2F}"/>
              </a:ext>
            </a:extLst>
          </p:cNvPr>
          <p:cNvSpPr/>
          <p:nvPr/>
        </p:nvSpPr>
        <p:spPr>
          <a:xfrm>
            <a:off x="755650" y="1968024"/>
            <a:ext cx="7632700" cy="422405"/>
          </a:xfrm>
          <a:prstGeom prst="rect">
            <a:avLst/>
          </a:prstGeom>
        </p:spPr>
        <p:txBody>
          <a:bodyPr wrap="square" lIns="0" tIns="72000" rIns="0" bIns="72000">
            <a:spAutoFit/>
          </a:bodyPr>
          <a:lstStyle/>
          <a:p>
            <a:pPr algn="ctr"/>
            <a:r>
              <a:rPr lang="en-GB" altLang="en-US" dirty="0">
                <a:solidFill>
                  <a:schemeClr val="bg1"/>
                </a:solidFill>
              </a:rPr>
              <a:t>Discuss this question with your partner.</a:t>
            </a:r>
          </a:p>
        </p:txBody>
      </p:sp>
    </p:spTree>
    <p:extLst>
      <p:ext uri="{BB962C8B-B14F-4D97-AF65-F5344CB8AC3E}">
        <p14:creationId xmlns:p14="http://schemas.microsoft.com/office/powerpoint/2010/main" val="14619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AB4E9C59-75E0-4EBE-A61A-79F383E4AF90}"/>
              </a:ext>
            </a:extLst>
          </p:cNvPr>
          <p:cNvSpPr/>
          <p:nvPr/>
        </p:nvSpPr>
        <p:spPr>
          <a:xfrm>
            <a:off x="445273" y="1473201"/>
            <a:ext cx="8239951" cy="1074871"/>
          </a:xfrm>
          <a:prstGeom prst="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Thomas Edison</a:t>
            </a:r>
          </a:p>
        </p:txBody>
      </p:sp>
      <p:sp>
        <p:nvSpPr>
          <p:cNvPr id="23" name="Rectangle 22">
            <a:extLst>
              <a:ext uri="{FF2B5EF4-FFF2-40B4-BE49-F238E27FC236}">
                <a16:creationId xmlns="" xmlns:a16="http://schemas.microsoft.com/office/drawing/2014/main" id="{39B110E0-A8D2-45EF-ADE7-6700B373970F}"/>
              </a:ext>
            </a:extLst>
          </p:cNvPr>
          <p:cNvSpPr/>
          <p:nvPr/>
        </p:nvSpPr>
        <p:spPr>
          <a:xfrm>
            <a:off x="1563768" y="1833431"/>
            <a:ext cx="5987057" cy="369314"/>
          </a:xfrm>
          <a:prstGeom prst="rect">
            <a:avLst/>
          </a:prstGeom>
        </p:spPr>
        <p:txBody>
          <a:bodyPr wrap="square" lIns="0" tIns="72000" rIns="0" bIns="72000">
            <a:spAutoFit/>
          </a:bodyPr>
          <a:lstStyle/>
          <a:p>
            <a:pPr algn="ctr">
              <a:lnSpc>
                <a:spcPct val="80000"/>
              </a:lnSpc>
            </a:pPr>
            <a:r>
              <a:rPr lang="en-GB" altLang="en-US" dirty="0">
                <a:solidFill>
                  <a:schemeClr val="bg1"/>
                </a:solidFill>
              </a:rPr>
              <a:t>Thomas Edison was born in 1847 and died in 1931.</a:t>
            </a:r>
          </a:p>
        </p:txBody>
      </p:sp>
      <p:grpSp>
        <p:nvGrpSpPr>
          <p:cNvPr id="12" name="Group 11">
            <a:extLst>
              <a:ext uri="{FF2B5EF4-FFF2-40B4-BE49-F238E27FC236}">
                <a16:creationId xmlns="" xmlns:a16="http://schemas.microsoft.com/office/drawing/2014/main" id="{F6B0E213-9230-4BEA-91E1-5D5616A739AE}"/>
              </a:ext>
            </a:extLst>
          </p:cNvPr>
          <p:cNvGrpSpPr/>
          <p:nvPr/>
        </p:nvGrpSpPr>
        <p:grpSpPr>
          <a:xfrm>
            <a:off x="746146" y="2894276"/>
            <a:ext cx="6038635" cy="3093057"/>
            <a:chOff x="746146" y="2894276"/>
            <a:chExt cx="6038635" cy="3093057"/>
          </a:xfrm>
        </p:grpSpPr>
        <p:sp>
          <p:nvSpPr>
            <p:cNvPr id="18" name="Rectangle: Rounded Corners 17">
              <a:extLst>
                <a:ext uri="{FF2B5EF4-FFF2-40B4-BE49-F238E27FC236}">
                  <a16:creationId xmlns="" xmlns:a16="http://schemas.microsoft.com/office/drawing/2014/main" id="{CC9B66AF-E1F1-4BAB-88A4-CEBD989B0A0B}"/>
                </a:ext>
              </a:extLst>
            </p:cNvPr>
            <p:cNvSpPr/>
            <p:nvPr/>
          </p:nvSpPr>
          <p:spPr>
            <a:xfrm>
              <a:off x="746146" y="2894276"/>
              <a:ext cx="5983206" cy="3093057"/>
            </a:xfrm>
            <a:prstGeom prst="roundRect">
              <a:avLst>
                <a:gd name="adj" fmla="val 6911"/>
              </a:avLst>
            </a:prstGeom>
            <a:solidFill>
              <a:srgbClr val="5B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 xmlns:a16="http://schemas.microsoft.com/office/drawing/2014/main" id="{9ECE0B28-BF60-427E-B37B-FD2955AB29E3}"/>
                </a:ext>
              </a:extLst>
            </p:cNvPr>
            <p:cNvSpPr/>
            <p:nvPr/>
          </p:nvSpPr>
          <p:spPr>
            <a:xfrm>
              <a:off x="928645" y="4917341"/>
              <a:ext cx="5726592" cy="923330"/>
            </a:xfrm>
            <a:prstGeom prst="rect">
              <a:avLst/>
            </a:prstGeom>
          </p:spPr>
          <p:txBody>
            <a:bodyPr wrap="square">
              <a:spAutoFit/>
            </a:bodyPr>
            <a:lstStyle/>
            <a:p>
              <a:r>
                <a:rPr lang="en-GB" altLang="en-US" dirty="0">
                  <a:solidFill>
                    <a:schemeClr val="bg1"/>
                  </a:solidFill>
                </a:rPr>
                <a:t>At the age of twelve, Thomas began to work on a train, selling newspapers and snacks. He loved doing experiments and even conducted some while at work!</a:t>
              </a:r>
            </a:p>
          </p:txBody>
        </p:sp>
        <p:sp>
          <p:nvSpPr>
            <p:cNvPr id="3" name="Rectangle 2">
              <a:extLst>
                <a:ext uri="{FF2B5EF4-FFF2-40B4-BE49-F238E27FC236}">
                  <a16:creationId xmlns="" xmlns:a16="http://schemas.microsoft.com/office/drawing/2014/main" id="{AE30BD39-6BAB-4570-9E86-0F4578AD80B3}"/>
                </a:ext>
              </a:extLst>
            </p:cNvPr>
            <p:cNvSpPr/>
            <p:nvPr/>
          </p:nvSpPr>
          <p:spPr>
            <a:xfrm>
              <a:off x="916195" y="3413099"/>
              <a:ext cx="5666683" cy="1477328"/>
            </a:xfrm>
            <a:prstGeom prst="rect">
              <a:avLst/>
            </a:prstGeom>
          </p:spPr>
          <p:txBody>
            <a:bodyPr wrap="square">
              <a:spAutoFit/>
            </a:bodyPr>
            <a:lstStyle/>
            <a:p>
              <a:r>
                <a:rPr lang="en-GB" altLang="en-US" dirty="0">
                  <a:solidFill>
                    <a:schemeClr val="bg1"/>
                  </a:solidFill>
                </a:rPr>
                <a:t>Thomas didn't settle into school well because he was very easily distracted. He was too much of a daydreamer and was often in trouble with his teacher. After three months, his mother decided to home-school him instead. </a:t>
              </a:r>
              <a:endParaRPr lang="en-GB" dirty="0">
                <a:solidFill>
                  <a:schemeClr val="bg1"/>
                </a:solidFill>
              </a:endParaRPr>
            </a:p>
          </p:txBody>
        </p:sp>
        <p:sp>
          <p:nvSpPr>
            <p:cNvPr id="4" name="Rectangle 3">
              <a:extLst>
                <a:ext uri="{FF2B5EF4-FFF2-40B4-BE49-F238E27FC236}">
                  <a16:creationId xmlns="" xmlns:a16="http://schemas.microsoft.com/office/drawing/2014/main" id="{59981225-7CAF-486F-BE5A-2C251499C01E}"/>
                </a:ext>
              </a:extLst>
            </p:cNvPr>
            <p:cNvSpPr/>
            <p:nvPr/>
          </p:nvSpPr>
          <p:spPr>
            <a:xfrm>
              <a:off x="928645" y="3096859"/>
              <a:ext cx="5856136" cy="316240"/>
            </a:xfrm>
            <a:prstGeom prst="rect">
              <a:avLst/>
            </a:prstGeom>
          </p:spPr>
          <p:txBody>
            <a:bodyPr wrap="square">
              <a:spAutoFit/>
            </a:bodyPr>
            <a:lstStyle/>
            <a:p>
              <a:pPr>
                <a:lnSpc>
                  <a:spcPct val="80000"/>
                </a:lnSpc>
              </a:pPr>
              <a:r>
                <a:rPr lang="en-GB" altLang="en-US" dirty="0">
                  <a:solidFill>
                    <a:schemeClr val="bg1"/>
                  </a:solidFill>
                </a:rPr>
                <a:t>He was an American inventor and businessman.</a:t>
              </a:r>
            </a:p>
          </p:txBody>
        </p:sp>
      </p:grpSp>
      <p:grpSp>
        <p:nvGrpSpPr>
          <p:cNvPr id="11" name="Group 10">
            <a:extLst>
              <a:ext uri="{FF2B5EF4-FFF2-40B4-BE49-F238E27FC236}">
                <a16:creationId xmlns="" xmlns:a16="http://schemas.microsoft.com/office/drawing/2014/main" id="{B4020577-14C1-4C03-B0CE-E2F19BA4B614}"/>
              </a:ext>
            </a:extLst>
          </p:cNvPr>
          <p:cNvGrpSpPr/>
          <p:nvPr/>
        </p:nvGrpSpPr>
        <p:grpSpPr>
          <a:xfrm>
            <a:off x="6928649" y="2115046"/>
            <a:ext cx="1547564" cy="2201385"/>
            <a:chOff x="6928649" y="1932166"/>
            <a:chExt cx="1547564" cy="2201385"/>
          </a:xfrm>
        </p:grpSpPr>
        <p:sp>
          <p:nvSpPr>
            <p:cNvPr id="9" name="Oval 8">
              <a:extLst>
                <a:ext uri="{FF2B5EF4-FFF2-40B4-BE49-F238E27FC236}">
                  <a16:creationId xmlns="" xmlns:a16="http://schemas.microsoft.com/office/drawing/2014/main" id="{02474570-D8EE-4090-BE19-CFEF7DB70782}"/>
                </a:ext>
              </a:extLst>
            </p:cNvPr>
            <p:cNvSpPr/>
            <p:nvPr/>
          </p:nvSpPr>
          <p:spPr>
            <a:xfrm rot="21004189">
              <a:off x="6928649" y="2572296"/>
              <a:ext cx="1547564" cy="1547564"/>
            </a:xfrm>
            <a:prstGeom prst="ellipse">
              <a:avLst/>
            </a:prstGeom>
            <a:solidFill>
              <a:srgbClr val="5B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 xmlns:a16="http://schemas.microsoft.com/office/drawing/2014/main" id="{34A97F9F-586C-40B4-8E5A-665A25558C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42" b="1"/>
            <a:stretch/>
          </p:blipFill>
          <p:spPr>
            <a:xfrm flipH="1">
              <a:off x="6937732" y="1932166"/>
              <a:ext cx="1527110" cy="2201385"/>
            </a:xfrm>
            <a:prstGeom prst="roundRect">
              <a:avLst>
                <a:gd name="adj" fmla="val 50000"/>
              </a:avLst>
            </a:prstGeom>
          </p:spPr>
        </p:pic>
      </p:grpSp>
    </p:spTree>
    <p:extLst>
      <p:ext uri="{BB962C8B-B14F-4D97-AF65-F5344CB8AC3E}">
        <p14:creationId xmlns:p14="http://schemas.microsoft.com/office/powerpoint/2010/main" val="21342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93231468-8144-4D5B-94BB-C1B63DF549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695"/>
          <a:stretch/>
        </p:blipFill>
        <p:spPr>
          <a:xfrm>
            <a:off x="438150" y="425647"/>
            <a:ext cx="8239123" cy="5987367"/>
          </a:xfrm>
          <a:prstGeom prst="rect">
            <a:avLst/>
          </a:prstGeom>
        </p:spPr>
      </p:pic>
      <p:sp>
        <p:nvSpPr>
          <p:cNvPr id="17" name="Rectangle: Rounded Corners 16">
            <a:extLst>
              <a:ext uri="{FF2B5EF4-FFF2-40B4-BE49-F238E27FC236}">
                <a16:creationId xmlns="" xmlns:a16="http://schemas.microsoft.com/office/drawing/2014/main" id="{045A7BC3-D7AB-4BC4-A81E-4D66FC264E5C}"/>
              </a:ext>
            </a:extLst>
          </p:cNvPr>
          <p:cNvSpPr/>
          <p:nvPr/>
        </p:nvSpPr>
        <p:spPr>
          <a:xfrm>
            <a:off x="438150" y="417696"/>
            <a:ext cx="8239123" cy="5961409"/>
          </a:xfrm>
          <a:prstGeom prst="roundRect">
            <a:avLst>
              <a:gd name="adj" fmla="val 3827"/>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Top Corners Rounded 3">
            <a:extLst>
              <a:ext uri="{FF2B5EF4-FFF2-40B4-BE49-F238E27FC236}">
                <a16:creationId xmlns="" xmlns:a16="http://schemas.microsoft.com/office/drawing/2014/main" id="{25B42431-4206-44C9-92FC-A7AA8034D173}"/>
              </a:ext>
            </a:extLst>
          </p:cNvPr>
          <p:cNvSpPr/>
          <p:nvPr/>
        </p:nvSpPr>
        <p:spPr>
          <a:xfrm rot="10800000">
            <a:off x="434821" y="5073215"/>
            <a:ext cx="8256162" cy="1345394"/>
          </a:xfrm>
          <a:custGeom>
            <a:avLst/>
            <a:gdLst>
              <a:gd name="connsiteX0" fmla="*/ 115594 w 8249481"/>
              <a:gd name="connsiteY0" fmla="*/ 0 h 1838908"/>
              <a:gd name="connsiteX1" fmla="*/ 8133887 w 8249481"/>
              <a:gd name="connsiteY1" fmla="*/ 0 h 1838908"/>
              <a:gd name="connsiteX2" fmla="*/ 8249481 w 8249481"/>
              <a:gd name="connsiteY2" fmla="*/ 115594 h 1838908"/>
              <a:gd name="connsiteX3" fmla="*/ 8249481 w 8249481"/>
              <a:gd name="connsiteY3" fmla="*/ 1838908 h 1838908"/>
              <a:gd name="connsiteX4" fmla="*/ 8249481 w 8249481"/>
              <a:gd name="connsiteY4" fmla="*/ 1838908 h 1838908"/>
              <a:gd name="connsiteX5" fmla="*/ 0 w 8249481"/>
              <a:gd name="connsiteY5" fmla="*/ 1838908 h 1838908"/>
              <a:gd name="connsiteX6" fmla="*/ 0 w 8249481"/>
              <a:gd name="connsiteY6" fmla="*/ 1838908 h 1838908"/>
              <a:gd name="connsiteX7" fmla="*/ 0 w 8249481"/>
              <a:gd name="connsiteY7" fmla="*/ 115594 h 1838908"/>
              <a:gd name="connsiteX8" fmla="*/ 115594 w 8249481"/>
              <a:gd name="connsiteY8" fmla="*/ 0 h 1838908"/>
              <a:gd name="connsiteX0" fmla="*/ 115594 w 8249481"/>
              <a:gd name="connsiteY0" fmla="*/ 0 h 1838908"/>
              <a:gd name="connsiteX1" fmla="*/ 8133887 w 8249481"/>
              <a:gd name="connsiteY1" fmla="*/ 0 h 1838908"/>
              <a:gd name="connsiteX2" fmla="*/ 8249481 w 8249481"/>
              <a:gd name="connsiteY2" fmla="*/ 115594 h 1838908"/>
              <a:gd name="connsiteX3" fmla="*/ 8249481 w 8249481"/>
              <a:gd name="connsiteY3" fmla="*/ 1838908 h 1838908"/>
              <a:gd name="connsiteX4" fmla="*/ 8042747 w 8249481"/>
              <a:gd name="connsiteY4" fmla="*/ 948362 h 1838908"/>
              <a:gd name="connsiteX5" fmla="*/ 0 w 8249481"/>
              <a:gd name="connsiteY5" fmla="*/ 1838908 h 1838908"/>
              <a:gd name="connsiteX6" fmla="*/ 0 w 8249481"/>
              <a:gd name="connsiteY6" fmla="*/ 1838908 h 1838908"/>
              <a:gd name="connsiteX7" fmla="*/ 0 w 8249481"/>
              <a:gd name="connsiteY7" fmla="*/ 115594 h 1838908"/>
              <a:gd name="connsiteX8" fmla="*/ 115594 w 8249481"/>
              <a:gd name="connsiteY8" fmla="*/ 0 h 1838908"/>
              <a:gd name="connsiteX0" fmla="*/ 115594 w 8249481"/>
              <a:gd name="connsiteY0" fmla="*/ 0 h 1838908"/>
              <a:gd name="connsiteX1" fmla="*/ 8133887 w 8249481"/>
              <a:gd name="connsiteY1" fmla="*/ 0 h 1838908"/>
              <a:gd name="connsiteX2" fmla="*/ 8249481 w 8249481"/>
              <a:gd name="connsiteY2" fmla="*/ 115594 h 1838908"/>
              <a:gd name="connsiteX3" fmla="*/ 8249481 w 8249481"/>
              <a:gd name="connsiteY3" fmla="*/ 876800 h 1838908"/>
              <a:gd name="connsiteX4" fmla="*/ 8042747 w 8249481"/>
              <a:gd name="connsiteY4" fmla="*/ 948362 h 1838908"/>
              <a:gd name="connsiteX5" fmla="*/ 0 w 8249481"/>
              <a:gd name="connsiteY5" fmla="*/ 1838908 h 1838908"/>
              <a:gd name="connsiteX6" fmla="*/ 0 w 8249481"/>
              <a:gd name="connsiteY6" fmla="*/ 1838908 h 1838908"/>
              <a:gd name="connsiteX7" fmla="*/ 0 w 8249481"/>
              <a:gd name="connsiteY7" fmla="*/ 115594 h 1838908"/>
              <a:gd name="connsiteX8" fmla="*/ 115594 w 8249481"/>
              <a:gd name="connsiteY8" fmla="*/ 0 h 1838908"/>
              <a:gd name="connsiteX0" fmla="*/ 115594 w 8249481"/>
              <a:gd name="connsiteY0" fmla="*/ 0 h 1838908"/>
              <a:gd name="connsiteX1" fmla="*/ 8133887 w 8249481"/>
              <a:gd name="connsiteY1" fmla="*/ 0 h 1838908"/>
              <a:gd name="connsiteX2" fmla="*/ 8249481 w 8249481"/>
              <a:gd name="connsiteY2" fmla="*/ 115594 h 1838908"/>
              <a:gd name="connsiteX3" fmla="*/ 8249481 w 8249481"/>
              <a:gd name="connsiteY3" fmla="*/ 876800 h 1838908"/>
              <a:gd name="connsiteX4" fmla="*/ 4257926 w 8249481"/>
              <a:gd name="connsiteY4" fmla="*/ 1377732 h 1838908"/>
              <a:gd name="connsiteX5" fmla="*/ 0 w 8249481"/>
              <a:gd name="connsiteY5" fmla="*/ 1838908 h 1838908"/>
              <a:gd name="connsiteX6" fmla="*/ 0 w 8249481"/>
              <a:gd name="connsiteY6" fmla="*/ 1838908 h 1838908"/>
              <a:gd name="connsiteX7" fmla="*/ 0 w 8249481"/>
              <a:gd name="connsiteY7" fmla="*/ 115594 h 1838908"/>
              <a:gd name="connsiteX8" fmla="*/ 115594 w 8249481"/>
              <a:gd name="connsiteY8" fmla="*/ 0 h 1838908"/>
              <a:gd name="connsiteX0" fmla="*/ 115594 w 8249481"/>
              <a:gd name="connsiteY0" fmla="*/ 0 h 1838908"/>
              <a:gd name="connsiteX1" fmla="*/ 8133887 w 8249481"/>
              <a:gd name="connsiteY1" fmla="*/ 0 h 1838908"/>
              <a:gd name="connsiteX2" fmla="*/ 8249481 w 8249481"/>
              <a:gd name="connsiteY2" fmla="*/ 115594 h 1838908"/>
              <a:gd name="connsiteX3" fmla="*/ 8249481 w 8249481"/>
              <a:gd name="connsiteY3" fmla="*/ 876800 h 1838908"/>
              <a:gd name="connsiteX4" fmla="*/ 4854273 w 8249481"/>
              <a:gd name="connsiteY4" fmla="*/ 1131241 h 1838908"/>
              <a:gd name="connsiteX5" fmla="*/ 0 w 8249481"/>
              <a:gd name="connsiteY5" fmla="*/ 1838908 h 1838908"/>
              <a:gd name="connsiteX6" fmla="*/ 0 w 8249481"/>
              <a:gd name="connsiteY6" fmla="*/ 1838908 h 1838908"/>
              <a:gd name="connsiteX7" fmla="*/ 0 w 8249481"/>
              <a:gd name="connsiteY7" fmla="*/ 115594 h 1838908"/>
              <a:gd name="connsiteX8" fmla="*/ 115594 w 8249481"/>
              <a:gd name="connsiteY8" fmla="*/ 0 h 1838908"/>
              <a:gd name="connsiteX0" fmla="*/ 115594 w 8257432"/>
              <a:gd name="connsiteY0" fmla="*/ 0 h 1838908"/>
              <a:gd name="connsiteX1" fmla="*/ 8133887 w 8257432"/>
              <a:gd name="connsiteY1" fmla="*/ 0 h 1838908"/>
              <a:gd name="connsiteX2" fmla="*/ 8249481 w 8257432"/>
              <a:gd name="connsiteY2" fmla="*/ 115594 h 1838908"/>
              <a:gd name="connsiteX3" fmla="*/ 8257432 w 8257432"/>
              <a:gd name="connsiteY3" fmla="*/ 638261 h 1838908"/>
              <a:gd name="connsiteX4" fmla="*/ 4854273 w 8257432"/>
              <a:gd name="connsiteY4" fmla="*/ 1131241 h 1838908"/>
              <a:gd name="connsiteX5" fmla="*/ 0 w 8257432"/>
              <a:gd name="connsiteY5" fmla="*/ 1838908 h 1838908"/>
              <a:gd name="connsiteX6" fmla="*/ 0 w 8257432"/>
              <a:gd name="connsiteY6" fmla="*/ 1838908 h 1838908"/>
              <a:gd name="connsiteX7" fmla="*/ 0 w 8257432"/>
              <a:gd name="connsiteY7" fmla="*/ 115594 h 1838908"/>
              <a:gd name="connsiteX8" fmla="*/ 115594 w 8257432"/>
              <a:gd name="connsiteY8" fmla="*/ 0 h 1838908"/>
              <a:gd name="connsiteX0" fmla="*/ 123546 w 8265384"/>
              <a:gd name="connsiteY0" fmla="*/ 0 h 1838908"/>
              <a:gd name="connsiteX1" fmla="*/ 8141839 w 8265384"/>
              <a:gd name="connsiteY1" fmla="*/ 0 h 1838908"/>
              <a:gd name="connsiteX2" fmla="*/ 8257433 w 8265384"/>
              <a:gd name="connsiteY2" fmla="*/ 115594 h 1838908"/>
              <a:gd name="connsiteX3" fmla="*/ 8265384 w 8265384"/>
              <a:gd name="connsiteY3" fmla="*/ 638261 h 1838908"/>
              <a:gd name="connsiteX4" fmla="*/ 4862225 w 8265384"/>
              <a:gd name="connsiteY4" fmla="*/ 1131241 h 1838908"/>
              <a:gd name="connsiteX5" fmla="*/ 7952 w 8265384"/>
              <a:gd name="connsiteY5" fmla="*/ 1838908 h 1838908"/>
              <a:gd name="connsiteX6" fmla="*/ 0 w 8265384"/>
              <a:gd name="connsiteY6" fmla="*/ 1560612 h 1838908"/>
              <a:gd name="connsiteX7" fmla="*/ 7952 w 8265384"/>
              <a:gd name="connsiteY7" fmla="*/ 115594 h 1838908"/>
              <a:gd name="connsiteX8" fmla="*/ 123546 w 8265384"/>
              <a:gd name="connsiteY8" fmla="*/ 0 h 1838908"/>
              <a:gd name="connsiteX0" fmla="*/ 123546 w 8265384"/>
              <a:gd name="connsiteY0" fmla="*/ 0 h 1560612"/>
              <a:gd name="connsiteX1" fmla="*/ 8141839 w 8265384"/>
              <a:gd name="connsiteY1" fmla="*/ 0 h 1560612"/>
              <a:gd name="connsiteX2" fmla="*/ 8257433 w 8265384"/>
              <a:gd name="connsiteY2" fmla="*/ 115594 h 1560612"/>
              <a:gd name="connsiteX3" fmla="*/ 8265384 w 8265384"/>
              <a:gd name="connsiteY3" fmla="*/ 638261 h 1560612"/>
              <a:gd name="connsiteX4" fmla="*/ 4862225 w 8265384"/>
              <a:gd name="connsiteY4" fmla="*/ 1131241 h 1560612"/>
              <a:gd name="connsiteX5" fmla="*/ 7952 w 8265384"/>
              <a:gd name="connsiteY5" fmla="*/ 1433391 h 1560612"/>
              <a:gd name="connsiteX6" fmla="*/ 0 w 8265384"/>
              <a:gd name="connsiteY6" fmla="*/ 1560612 h 1560612"/>
              <a:gd name="connsiteX7" fmla="*/ 7952 w 8265384"/>
              <a:gd name="connsiteY7" fmla="*/ 115594 h 1560612"/>
              <a:gd name="connsiteX8" fmla="*/ 123546 w 8265384"/>
              <a:gd name="connsiteY8" fmla="*/ 0 h 1560612"/>
              <a:gd name="connsiteX0" fmla="*/ 123546 w 8265384"/>
              <a:gd name="connsiteY0" fmla="*/ 0 h 1560612"/>
              <a:gd name="connsiteX1" fmla="*/ 8141839 w 8265384"/>
              <a:gd name="connsiteY1" fmla="*/ 0 h 1560612"/>
              <a:gd name="connsiteX2" fmla="*/ 8257433 w 8265384"/>
              <a:gd name="connsiteY2" fmla="*/ 115594 h 1560612"/>
              <a:gd name="connsiteX3" fmla="*/ 8265384 w 8265384"/>
              <a:gd name="connsiteY3" fmla="*/ 916557 h 1560612"/>
              <a:gd name="connsiteX4" fmla="*/ 4862225 w 8265384"/>
              <a:gd name="connsiteY4" fmla="*/ 1131241 h 1560612"/>
              <a:gd name="connsiteX5" fmla="*/ 7952 w 8265384"/>
              <a:gd name="connsiteY5" fmla="*/ 1433391 h 1560612"/>
              <a:gd name="connsiteX6" fmla="*/ 0 w 8265384"/>
              <a:gd name="connsiteY6" fmla="*/ 1560612 h 1560612"/>
              <a:gd name="connsiteX7" fmla="*/ 7952 w 8265384"/>
              <a:gd name="connsiteY7" fmla="*/ 115594 h 1560612"/>
              <a:gd name="connsiteX8" fmla="*/ 123546 w 8265384"/>
              <a:gd name="connsiteY8" fmla="*/ 0 h 1560612"/>
              <a:gd name="connsiteX0" fmla="*/ 123546 w 8257785"/>
              <a:gd name="connsiteY0" fmla="*/ 0 h 1560612"/>
              <a:gd name="connsiteX1" fmla="*/ 8141839 w 8257785"/>
              <a:gd name="connsiteY1" fmla="*/ 0 h 1560612"/>
              <a:gd name="connsiteX2" fmla="*/ 8257433 w 8257785"/>
              <a:gd name="connsiteY2" fmla="*/ 115594 h 1560612"/>
              <a:gd name="connsiteX3" fmla="*/ 8249481 w 8257785"/>
              <a:gd name="connsiteY3" fmla="*/ 916557 h 1560612"/>
              <a:gd name="connsiteX4" fmla="*/ 4862225 w 8257785"/>
              <a:gd name="connsiteY4" fmla="*/ 1131241 h 1560612"/>
              <a:gd name="connsiteX5" fmla="*/ 7952 w 8257785"/>
              <a:gd name="connsiteY5" fmla="*/ 1433391 h 1560612"/>
              <a:gd name="connsiteX6" fmla="*/ 0 w 8257785"/>
              <a:gd name="connsiteY6" fmla="*/ 1560612 h 1560612"/>
              <a:gd name="connsiteX7" fmla="*/ 7952 w 8257785"/>
              <a:gd name="connsiteY7" fmla="*/ 115594 h 1560612"/>
              <a:gd name="connsiteX8" fmla="*/ 123546 w 8257785"/>
              <a:gd name="connsiteY8" fmla="*/ 0 h 1560612"/>
              <a:gd name="connsiteX0" fmla="*/ 123546 w 8258197"/>
              <a:gd name="connsiteY0" fmla="*/ 0 h 1560612"/>
              <a:gd name="connsiteX1" fmla="*/ 8141839 w 8258197"/>
              <a:gd name="connsiteY1" fmla="*/ 0 h 1560612"/>
              <a:gd name="connsiteX2" fmla="*/ 8257433 w 8258197"/>
              <a:gd name="connsiteY2" fmla="*/ 115594 h 1560612"/>
              <a:gd name="connsiteX3" fmla="*/ 8257432 w 8258197"/>
              <a:gd name="connsiteY3" fmla="*/ 916557 h 1560612"/>
              <a:gd name="connsiteX4" fmla="*/ 4862225 w 8258197"/>
              <a:gd name="connsiteY4" fmla="*/ 1131241 h 1560612"/>
              <a:gd name="connsiteX5" fmla="*/ 7952 w 8258197"/>
              <a:gd name="connsiteY5" fmla="*/ 1433391 h 1560612"/>
              <a:gd name="connsiteX6" fmla="*/ 0 w 8258197"/>
              <a:gd name="connsiteY6" fmla="*/ 1560612 h 1560612"/>
              <a:gd name="connsiteX7" fmla="*/ 7952 w 8258197"/>
              <a:gd name="connsiteY7" fmla="*/ 115594 h 1560612"/>
              <a:gd name="connsiteX8" fmla="*/ 123546 w 8258197"/>
              <a:gd name="connsiteY8" fmla="*/ 0 h 1560612"/>
              <a:gd name="connsiteX0" fmla="*/ 115947 w 8250598"/>
              <a:gd name="connsiteY0" fmla="*/ 0 h 1433391"/>
              <a:gd name="connsiteX1" fmla="*/ 8134240 w 8250598"/>
              <a:gd name="connsiteY1" fmla="*/ 0 h 1433391"/>
              <a:gd name="connsiteX2" fmla="*/ 8249834 w 8250598"/>
              <a:gd name="connsiteY2" fmla="*/ 115594 h 1433391"/>
              <a:gd name="connsiteX3" fmla="*/ 8249833 w 8250598"/>
              <a:gd name="connsiteY3" fmla="*/ 916557 h 1433391"/>
              <a:gd name="connsiteX4" fmla="*/ 4854626 w 8250598"/>
              <a:gd name="connsiteY4" fmla="*/ 1131241 h 1433391"/>
              <a:gd name="connsiteX5" fmla="*/ 353 w 8250598"/>
              <a:gd name="connsiteY5" fmla="*/ 1433391 h 1433391"/>
              <a:gd name="connsiteX6" fmla="*/ 8304 w 8250598"/>
              <a:gd name="connsiteY6" fmla="*/ 1416598 h 1433391"/>
              <a:gd name="connsiteX7" fmla="*/ 353 w 8250598"/>
              <a:gd name="connsiteY7" fmla="*/ 115594 h 1433391"/>
              <a:gd name="connsiteX8" fmla="*/ 115947 w 8250598"/>
              <a:gd name="connsiteY8" fmla="*/ 0 h 143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0598" h="1433391">
                <a:moveTo>
                  <a:pt x="115947" y="0"/>
                </a:moveTo>
                <a:lnTo>
                  <a:pt x="8134240" y="0"/>
                </a:lnTo>
                <a:cubicBezTo>
                  <a:pt x="8198081" y="0"/>
                  <a:pt x="8249834" y="51753"/>
                  <a:pt x="8249834" y="115594"/>
                </a:cubicBezTo>
                <a:cubicBezTo>
                  <a:pt x="8252484" y="382582"/>
                  <a:pt x="8247183" y="649569"/>
                  <a:pt x="8249833" y="916557"/>
                </a:cubicBezTo>
                <a:lnTo>
                  <a:pt x="4854626" y="1131241"/>
                </a:lnTo>
                <a:lnTo>
                  <a:pt x="353" y="1433391"/>
                </a:lnTo>
                <a:lnTo>
                  <a:pt x="8304" y="1416598"/>
                </a:lnTo>
                <a:cubicBezTo>
                  <a:pt x="10955" y="934925"/>
                  <a:pt x="-2298" y="597267"/>
                  <a:pt x="353" y="115594"/>
                </a:cubicBezTo>
                <a:cubicBezTo>
                  <a:pt x="353" y="51753"/>
                  <a:pt x="52106" y="0"/>
                  <a:pt x="115947" y="0"/>
                </a:cubicBezTo>
                <a:close/>
              </a:path>
            </a:pathLst>
          </a:custGeom>
          <a:solidFill>
            <a:srgbClr val="46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Thomas Edison</a:t>
            </a:r>
          </a:p>
        </p:txBody>
      </p:sp>
      <p:grpSp>
        <p:nvGrpSpPr>
          <p:cNvPr id="18" name="Group 17">
            <a:extLst>
              <a:ext uri="{FF2B5EF4-FFF2-40B4-BE49-F238E27FC236}">
                <a16:creationId xmlns="" xmlns:a16="http://schemas.microsoft.com/office/drawing/2014/main" id="{24D67311-D500-48AA-AE5A-E0BD2D8C3EFF}"/>
              </a:ext>
            </a:extLst>
          </p:cNvPr>
          <p:cNvGrpSpPr/>
          <p:nvPr/>
        </p:nvGrpSpPr>
        <p:grpSpPr>
          <a:xfrm>
            <a:off x="434961" y="3122332"/>
            <a:ext cx="4447139" cy="1253822"/>
            <a:chOff x="434961" y="3480509"/>
            <a:chExt cx="4447139" cy="1253822"/>
          </a:xfrm>
        </p:grpSpPr>
        <p:sp>
          <p:nvSpPr>
            <p:cNvPr id="15" name="Rectangle: Top Corners Rounded 14">
              <a:extLst>
                <a:ext uri="{FF2B5EF4-FFF2-40B4-BE49-F238E27FC236}">
                  <a16:creationId xmlns="" xmlns:a16="http://schemas.microsoft.com/office/drawing/2014/main" id="{B271DCCA-AECF-46E4-998C-AE894F205746}"/>
                </a:ext>
              </a:extLst>
            </p:cNvPr>
            <p:cNvSpPr/>
            <p:nvPr/>
          </p:nvSpPr>
          <p:spPr>
            <a:xfrm rot="5400000">
              <a:off x="2031620" y="1883850"/>
              <a:ext cx="1253822" cy="4447139"/>
            </a:xfrm>
            <a:prstGeom prst="round2Same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 xmlns:a16="http://schemas.microsoft.com/office/drawing/2014/main" id="{AE30BD39-6BAB-4570-9E86-0F4578AD80B3}"/>
                </a:ext>
              </a:extLst>
            </p:cNvPr>
            <p:cNvSpPr/>
            <p:nvPr/>
          </p:nvSpPr>
          <p:spPr>
            <a:xfrm>
              <a:off x="695739" y="3638420"/>
              <a:ext cx="3992579" cy="923330"/>
            </a:xfrm>
            <a:prstGeom prst="rect">
              <a:avLst/>
            </a:prstGeom>
          </p:spPr>
          <p:txBody>
            <a:bodyPr wrap="square">
              <a:spAutoFit/>
            </a:bodyPr>
            <a:lstStyle/>
            <a:p>
              <a:r>
                <a:rPr lang="en-GB" altLang="en-US" dirty="0">
                  <a:solidFill>
                    <a:schemeClr val="bg1"/>
                  </a:solidFill>
                </a:rPr>
                <a:t>Many of his inventions were not new, but he developed and improved other people's inventions.</a:t>
              </a:r>
            </a:p>
          </p:txBody>
        </p:sp>
      </p:grpSp>
      <p:grpSp>
        <p:nvGrpSpPr>
          <p:cNvPr id="19" name="Group 18">
            <a:extLst>
              <a:ext uri="{FF2B5EF4-FFF2-40B4-BE49-F238E27FC236}">
                <a16:creationId xmlns="" xmlns:a16="http://schemas.microsoft.com/office/drawing/2014/main" id="{4268D4F8-8A3E-4336-9011-FA0BA64E2BFF}"/>
              </a:ext>
            </a:extLst>
          </p:cNvPr>
          <p:cNvGrpSpPr/>
          <p:nvPr/>
        </p:nvGrpSpPr>
        <p:grpSpPr>
          <a:xfrm>
            <a:off x="434959" y="2044252"/>
            <a:ext cx="6244139" cy="904867"/>
            <a:chOff x="434959" y="2261366"/>
            <a:chExt cx="6244139" cy="904867"/>
          </a:xfrm>
        </p:grpSpPr>
        <p:sp>
          <p:nvSpPr>
            <p:cNvPr id="26" name="Rectangle: Top Corners Rounded 25">
              <a:extLst>
                <a:ext uri="{FF2B5EF4-FFF2-40B4-BE49-F238E27FC236}">
                  <a16:creationId xmlns="" xmlns:a16="http://schemas.microsoft.com/office/drawing/2014/main" id="{AB0D655C-3E4A-40A4-80F8-4301B4CB1450}"/>
                </a:ext>
              </a:extLst>
            </p:cNvPr>
            <p:cNvSpPr/>
            <p:nvPr/>
          </p:nvSpPr>
          <p:spPr>
            <a:xfrm rot="5400000">
              <a:off x="3104595" y="-408270"/>
              <a:ext cx="904867" cy="6244139"/>
            </a:xfrm>
            <a:prstGeom prst="round2Same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 xmlns:a16="http://schemas.microsoft.com/office/drawing/2014/main" id="{59981225-7CAF-486F-BE5A-2C251499C01E}"/>
                </a:ext>
              </a:extLst>
            </p:cNvPr>
            <p:cNvSpPr/>
            <p:nvPr/>
          </p:nvSpPr>
          <p:spPr>
            <a:xfrm>
              <a:off x="695739" y="2380760"/>
              <a:ext cx="4997395" cy="646331"/>
            </a:xfrm>
            <a:prstGeom prst="rect">
              <a:avLst/>
            </a:prstGeom>
          </p:spPr>
          <p:txBody>
            <a:bodyPr wrap="square">
              <a:spAutoFit/>
            </a:bodyPr>
            <a:lstStyle/>
            <a:p>
              <a:r>
                <a:rPr lang="en-GB" altLang="en-US" dirty="0">
                  <a:solidFill>
                    <a:schemeClr val="bg1"/>
                  </a:solidFill>
                </a:rPr>
                <a:t>Later in his life, he was known as </a:t>
              </a:r>
              <a:r>
                <a:rPr lang="en-GB" altLang="en-US" b="1" dirty="0">
                  <a:solidFill>
                    <a:schemeClr val="bg1"/>
                  </a:solidFill>
                </a:rPr>
                <a:t>'The Wizard' </a:t>
              </a:r>
              <a:r>
                <a:rPr lang="en-GB" altLang="en-US" dirty="0">
                  <a:solidFill>
                    <a:schemeClr val="bg1"/>
                  </a:solidFill>
                </a:rPr>
                <a:t>because his inventions were so amazing.</a:t>
              </a:r>
            </a:p>
          </p:txBody>
        </p:sp>
      </p:grpSp>
      <p:pic>
        <p:nvPicPr>
          <p:cNvPr id="10" name="Picture 9">
            <a:extLst>
              <a:ext uri="{FF2B5EF4-FFF2-40B4-BE49-F238E27FC236}">
                <a16:creationId xmlns="" xmlns:a16="http://schemas.microsoft.com/office/drawing/2014/main" id="{0049A058-4EE1-4A2B-901D-60E8ADD25E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972" y="2009435"/>
            <a:ext cx="4171515" cy="4408470"/>
          </a:xfrm>
          <a:prstGeom prst="rect">
            <a:avLst/>
          </a:prstGeom>
        </p:spPr>
      </p:pic>
      <p:sp>
        <p:nvSpPr>
          <p:cNvPr id="23" name="Rectangle 22">
            <a:extLst>
              <a:ext uri="{FF2B5EF4-FFF2-40B4-BE49-F238E27FC236}">
                <a16:creationId xmlns="" xmlns:a16="http://schemas.microsoft.com/office/drawing/2014/main" id="{39B110E0-A8D2-45EF-ADE7-6700B373970F}"/>
              </a:ext>
            </a:extLst>
          </p:cNvPr>
          <p:cNvSpPr/>
          <p:nvPr/>
        </p:nvSpPr>
        <p:spPr>
          <a:xfrm>
            <a:off x="1804595" y="1367571"/>
            <a:ext cx="5525280" cy="422405"/>
          </a:xfrm>
          <a:prstGeom prst="rect">
            <a:avLst/>
          </a:prstGeom>
        </p:spPr>
        <p:txBody>
          <a:bodyPr wrap="square" lIns="0" tIns="72000" rIns="0" bIns="72000">
            <a:spAutoFit/>
          </a:bodyPr>
          <a:lstStyle/>
          <a:p>
            <a:pPr algn="ctr"/>
            <a:r>
              <a:rPr lang="en-GB" altLang="en-US" b="1" dirty="0"/>
              <a:t>Edison made his first invention when he was 22.</a:t>
            </a:r>
          </a:p>
        </p:txBody>
      </p:sp>
      <p:grpSp>
        <p:nvGrpSpPr>
          <p:cNvPr id="14" name="Group 13">
            <a:extLst>
              <a:ext uri="{FF2B5EF4-FFF2-40B4-BE49-F238E27FC236}">
                <a16:creationId xmlns="" xmlns:a16="http://schemas.microsoft.com/office/drawing/2014/main" id="{E44C515B-4BE2-4485-944D-60988FE4BB95}"/>
              </a:ext>
            </a:extLst>
          </p:cNvPr>
          <p:cNvGrpSpPr/>
          <p:nvPr/>
        </p:nvGrpSpPr>
        <p:grpSpPr>
          <a:xfrm>
            <a:off x="434961" y="4531095"/>
            <a:ext cx="4447139" cy="1768054"/>
            <a:chOff x="434961" y="3480509"/>
            <a:chExt cx="4447139" cy="1768054"/>
          </a:xfrm>
        </p:grpSpPr>
        <p:sp>
          <p:nvSpPr>
            <p:cNvPr id="16" name="Rectangle: Top Corners Rounded 15">
              <a:extLst>
                <a:ext uri="{FF2B5EF4-FFF2-40B4-BE49-F238E27FC236}">
                  <a16:creationId xmlns="" xmlns:a16="http://schemas.microsoft.com/office/drawing/2014/main" id="{11A74830-EF12-4BC8-8419-548B255BB72F}"/>
                </a:ext>
              </a:extLst>
            </p:cNvPr>
            <p:cNvSpPr/>
            <p:nvPr/>
          </p:nvSpPr>
          <p:spPr>
            <a:xfrm rot="5400000">
              <a:off x="1774504" y="2140966"/>
              <a:ext cx="1768054" cy="4447139"/>
            </a:xfrm>
            <a:prstGeom prst="round2Same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 xmlns:a16="http://schemas.microsoft.com/office/drawing/2014/main" id="{502A732A-048D-4D71-A75D-7C3811F008BB}"/>
                </a:ext>
              </a:extLst>
            </p:cNvPr>
            <p:cNvSpPr/>
            <p:nvPr/>
          </p:nvSpPr>
          <p:spPr>
            <a:xfrm>
              <a:off x="695739" y="3638420"/>
              <a:ext cx="3992579" cy="1477328"/>
            </a:xfrm>
            <a:prstGeom prst="rect">
              <a:avLst/>
            </a:prstGeom>
          </p:spPr>
          <p:txBody>
            <a:bodyPr wrap="square">
              <a:spAutoFit/>
            </a:bodyPr>
            <a:lstStyle/>
            <a:p>
              <a:r>
                <a:rPr lang="en-GB" altLang="en-US" dirty="0">
                  <a:solidFill>
                    <a:schemeClr val="bg1"/>
                  </a:solidFill>
                </a:rPr>
                <a:t>For example, he invented a carbon</a:t>
              </a:r>
            </a:p>
            <a:p>
              <a:r>
                <a:rPr lang="en-GB" altLang="en-US" dirty="0">
                  <a:solidFill>
                    <a:schemeClr val="bg1"/>
                  </a:solidFill>
                </a:rPr>
                <a:t>microphone for Alexander Graham Bell’s telephone, which meant that conversations over the telephone could be heard much better.</a:t>
              </a:r>
            </a:p>
          </p:txBody>
        </p:sp>
      </p:grpSp>
    </p:spTree>
    <p:extLst>
      <p:ext uri="{BB962C8B-B14F-4D97-AF65-F5344CB8AC3E}">
        <p14:creationId xmlns:p14="http://schemas.microsoft.com/office/powerpoint/2010/main" val="302732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94885B48-0F2B-4AB4-A9CF-50CD8066107B}"/>
              </a:ext>
            </a:extLst>
          </p:cNvPr>
          <p:cNvSpPr/>
          <p:nvPr/>
        </p:nvSpPr>
        <p:spPr>
          <a:xfrm>
            <a:off x="445273" y="1381304"/>
            <a:ext cx="8239951" cy="887137"/>
          </a:xfrm>
          <a:prstGeom prst="rect">
            <a:avLst/>
          </a:prstGeom>
          <a:solidFill>
            <a:srgbClr val="46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p:txBody>
          <a:bodyPr/>
          <a:lstStyle/>
          <a:p>
            <a:r>
              <a:rPr lang="en-GB" sz="3600" dirty="0"/>
              <a:t>Lightbulbs and Lewis Latimer</a:t>
            </a:r>
          </a:p>
        </p:txBody>
      </p:sp>
      <p:sp>
        <p:nvSpPr>
          <p:cNvPr id="23" name="Rectangle 22">
            <a:extLst>
              <a:ext uri="{FF2B5EF4-FFF2-40B4-BE49-F238E27FC236}">
                <a16:creationId xmlns="" xmlns:a16="http://schemas.microsoft.com/office/drawing/2014/main" id="{39B110E0-A8D2-45EF-ADE7-6700B373970F}"/>
              </a:ext>
            </a:extLst>
          </p:cNvPr>
          <p:cNvSpPr/>
          <p:nvPr/>
        </p:nvSpPr>
        <p:spPr>
          <a:xfrm>
            <a:off x="755649" y="1468204"/>
            <a:ext cx="4977241" cy="699404"/>
          </a:xfrm>
          <a:prstGeom prst="rect">
            <a:avLst/>
          </a:prstGeom>
        </p:spPr>
        <p:txBody>
          <a:bodyPr wrap="square" lIns="0" tIns="72000" rIns="0" bIns="72000">
            <a:spAutoFit/>
          </a:bodyPr>
          <a:lstStyle/>
          <a:p>
            <a:r>
              <a:rPr lang="en-GB" altLang="en-US" dirty="0">
                <a:solidFill>
                  <a:schemeClr val="bg1"/>
                </a:solidFill>
              </a:rPr>
              <a:t>Edison’s most famous invention was the light bulb. However, he did not actually invent it! </a:t>
            </a:r>
          </a:p>
        </p:txBody>
      </p:sp>
      <p:grpSp>
        <p:nvGrpSpPr>
          <p:cNvPr id="13" name="Group 12">
            <a:extLst>
              <a:ext uri="{FF2B5EF4-FFF2-40B4-BE49-F238E27FC236}">
                <a16:creationId xmlns="" xmlns:a16="http://schemas.microsoft.com/office/drawing/2014/main" id="{5FBD085E-A2EA-4609-B858-32FB90E1AB08}"/>
              </a:ext>
            </a:extLst>
          </p:cNvPr>
          <p:cNvGrpSpPr/>
          <p:nvPr/>
        </p:nvGrpSpPr>
        <p:grpSpPr>
          <a:xfrm>
            <a:off x="434958" y="4596131"/>
            <a:ext cx="7953392" cy="1712594"/>
            <a:chOff x="434958" y="4928879"/>
            <a:chExt cx="7953392" cy="1712594"/>
          </a:xfrm>
        </p:grpSpPr>
        <p:sp>
          <p:nvSpPr>
            <p:cNvPr id="18" name="Rectangle: Top Corners Rounded 17">
              <a:extLst>
                <a:ext uri="{FF2B5EF4-FFF2-40B4-BE49-F238E27FC236}">
                  <a16:creationId xmlns="" xmlns:a16="http://schemas.microsoft.com/office/drawing/2014/main" id="{F7F5CACB-DF34-49BC-9068-91F29F48CEFB}"/>
                </a:ext>
              </a:extLst>
            </p:cNvPr>
            <p:cNvSpPr/>
            <p:nvPr/>
          </p:nvSpPr>
          <p:spPr>
            <a:xfrm rot="5400000">
              <a:off x="3555357" y="1808480"/>
              <a:ext cx="1712594" cy="7953392"/>
            </a:xfrm>
            <a:prstGeom prst="round2SameRect">
              <a:avLst/>
            </a:prstGeom>
            <a:solidFill>
              <a:srgbClr val="A21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 xmlns:a16="http://schemas.microsoft.com/office/drawing/2014/main" id="{AE30BD39-6BAB-4570-9E86-0F4578AD80B3}"/>
                </a:ext>
              </a:extLst>
            </p:cNvPr>
            <p:cNvSpPr/>
            <p:nvPr/>
          </p:nvSpPr>
          <p:spPr>
            <a:xfrm>
              <a:off x="669875" y="5050377"/>
              <a:ext cx="5171661" cy="1477328"/>
            </a:xfrm>
            <a:prstGeom prst="rect">
              <a:avLst/>
            </a:prstGeom>
          </p:spPr>
          <p:txBody>
            <a:bodyPr wrap="square">
              <a:spAutoFit/>
            </a:bodyPr>
            <a:lstStyle/>
            <a:p>
              <a:r>
                <a:rPr lang="en-GB" altLang="en-US" dirty="0">
                  <a:solidFill>
                    <a:schemeClr val="bg1"/>
                  </a:solidFill>
                </a:rPr>
                <a:t>Edison and his team worked to find a better filament so that the lightbulb would stay lit for longer and be useful to people. They came up with various options which did last longer than the paper filament.</a:t>
              </a:r>
            </a:p>
          </p:txBody>
        </p:sp>
      </p:grpSp>
      <p:grpSp>
        <p:nvGrpSpPr>
          <p:cNvPr id="12" name="Group 11">
            <a:extLst>
              <a:ext uri="{FF2B5EF4-FFF2-40B4-BE49-F238E27FC236}">
                <a16:creationId xmlns="" xmlns:a16="http://schemas.microsoft.com/office/drawing/2014/main" id="{CA57E1E0-80FE-46E9-A2EF-8A36D3C99A15}"/>
              </a:ext>
            </a:extLst>
          </p:cNvPr>
          <p:cNvGrpSpPr/>
          <p:nvPr/>
        </p:nvGrpSpPr>
        <p:grpSpPr>
          <a:xfrm>
            <a:off x="769003" y="2438012"/>
            <a:ext cx="4658673" cy="2167567"/>
            <a:chOff x="940379" y="2741315"/>
            <a:chExt cx="4281778" cy="2167567"/>
          </a:xfrm>
          <a:solidFill>
            <a:srgbClr val="5B2A85"/>
          </a:solidFill>
        </p:grpSpPr>
        <p:sp>
          <p:nvSpPr>
            <p:cNvPr id="17" name="Rectangle: Rounded Corners 16">
              <a:extLst>
                <a:ext uri="{FF2B5EF4-FFF2-40B4-BE49-F238E27FC236}">
                  <a16:creationId xmlns="" xmlns:a16="http://schemas.microsoft.com/office/drawing/2014/main" id="{17CC8CF4-EEBF-47CC-BF2A-C1C68CF04683}"/>
                </a:ext>
              </a:extLst>
            </p:cNvPr>
            <p:cNvSpPr/>
            <p:nvPr/>
          </p:nvSpPr>
          <p:spPr>
            <a:xfrm>
              <a:off x="940379" y="2741315"/>
              <a:ext cx="4281778" cy="1988547"/>
            </a:xfrm>
            <a:prstGeom prst="roundRect">
              <a:avLst>
                <a:gd name="adj" fmla="val 94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 xmlns:a16="http://schemas.microsoft.com/office/drawing/2014/main" id="{59981225-7CAF-486F-BE5A-2C251499C01E}"/>
                </a:ext>
              </a:extLst>
            </p:cNvPr>
            <p:cNvSpPr/>
            <p:nvPr/>
          </p:nvSpPr>
          <p:spPr>
            <a:xfrm>
              <a:off x="1114670" y="2877557"/>
              <a:ext cx="4011432" cy="2031325"/>
            </a:xfrm>
            <a:prstGeom prst="rect">
              <a:avLst/>
            </a:prstGeom>
            <a:noFill/>
          </p:spPr>
          <p:txBody>
            <a:bodyPr wrap="square">
              <a:spAutoFit/>
            </a:bodyPr>
            <a:lstStyle/>
            <a:p>
              <a:r>
                <a:rPr lang="en-GB" altLang="en-US" dirty="0">
                  <a:solidFill>
                    <a:schemeClr val="bg1"/>
                  </a:solidFill>
                </a:rPr>
                <a:t>The lightbulb had already been invented, but Edison made improvements on its design and came up with a design for a practical incandescent lightbulb. Edison’s design had a paper filament initially which burnt out too quickly.</a:t>
              </a:r>
            </a:p>
          </p:txBody>
        </p:sp>
      </p:grpSp>
      <p:pic>
        <p:nvPicPr>
          <p:cNvPr id="2" name="Picture 1">
            <a:extLst>
              <a:ext uri="{FF2B5EF4-FFF2-40B4-BE49-F238E27FC236}">
                <a16:creationId xmlns="" xmlns:a16="http://schemas.microsoft.com/office/drawing/2014/main" id="{69500F14-AFF8-4F9A-8302-EE86614D56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9313" y="1389007"/>
            <a:ext cx="3362927" cy="4351880"/>
          </a:xfrm>
          <a:prstGeom prst="rect">
            <a:avLst/>
          </a:prstGeom>
        </p:spPr>
      </p:pic>
    </p:spTree>
    <p:extLst>
      <p:ext uri="{BB962C8B-B14F-4D97-AF65-F5344CB8AC3E}">
        <p14:creationId xmlns:p14="http://schemas.microsoft.com/office/powerpoint/2010/main" val="18149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0-#ppt_w/2"/>
                                          </p:val>
                                        </p:tav>
                                        <p:tav tm="100000">
                                          <p:val>
                                            <p:strVal val="#ppt_x"/>
                                          </p:val>
                                        </p:tav>
                                      </p:tavLst>
                                    </p:anim>
                                    <p:anim calcmode="lin" valueType="num">
                                      <p:cBhvr additive="base">
                                        <p:cTn id="26"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lanIt Presentation Template" id="{FC4D24AE-B82D-49D5-AA97-650C39607F57}" vid="{2556A2E1-8D37-4DB8-A0B9-DC45615DA9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PlanIt Presentation Template</Template>
  <TotalTime>663</TotalTime>
  <Words>806</Words>
  <Application>Microsoft Macintosh PowerPoint</Application>
  <PresentationFormat>On-screen Show (4:3)</PresentationFormat>
  <Paragraphs>69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SimSun</vt:lpstr>
      <vt:lpstr>Tuffy</vt:lpstr>
      <vt:lpstr>Tuffy-TTF</vt:lpstr>
      <vt:lpstr>Arial</vt:lpstr>
      <vt:lpstr>Calibri</vt:lpstr>
      <vt:lpstr>Sassoon Infant Rg</vt:lpstr>
      <vt:lpstr>Twinkl</vt:lpstr>
      <vt:lpstr>Twinkl SemiBold</vt:lpstr>
      <vt:lpstr>Office Theme</vt:lpstr>
      <vt:lpstr>Science</vt:lpstr>
      <vt:lpstr>Task - Research a famous scientist known for their work in electricity. Fill in fact file for that scientist. </vt:lpstr>
      <vt:lpstr>PowerPoint Presentation</vt:lpstr>
      <vt:lpstr>Electrical Appliances</vt:lpstr>
      <vt:lpstr>Electrical Appliances</vt:lpstr>
      <vt:lpstr>What If?</vt:lpstr>
      <vt:lpstr>Thomas Edison</vt:lpstr>
      <vt:lpstr>Thomas Edison</vt:lpstr>
      <vt:lpstr>Lightbulbs and Lewis Latimer</vt:lpstr>
      <vt:lpstr>Lightbulbs and Lewis Latimer</vt:lpstr>
      <vt:lpstr>Lightbulbs and Lewis Latimer</vt:lpstr>
      <vt:lpstr>Lightbulbs and Lewis Latimer</vt:lpstr>
      <vt:lpstr>Edison and Electricity</vt:lpstr>
      <vt:lpstr>Mixed-Up Inventions</vt:lpstr>
      <vt:lpstr>Mixed-Up Inventions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PlanIt</dc:title>
  <dc:creator>Lee Jones</dc:creator>
  <cp:lastModifiedBy>Microsoft Office User</cp:lastModifiedBy>
  <cp:revision>52</cp:revision>
  <dcterms:created xsi:type="dcterms:W3CDTF">2018-11-05T15:54:45Z</dcterms:created>
  <dcterms:modified xsi:type="dcterms:W3CDTF">2021-01-27T11:48:09Z</dcterms:modified>
</cp:coreProperties>
</file>