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0" d="100"/>
          <a:sy n="60" d="100"/>
        </p:scale>
        <p:origin x="668" y="44"/>
      </p:cViewPr>
      <p:guideLst>
        <p:guide orient="horz" pos="2160"/>
        <p:guide pos="288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BA253-D923-4661-B49E-9C744A179156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EF577-D42C-4F17-8F6F-864AB16A5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445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EF577-D42C-4F17-8F6F-864AB16A550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289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15C8-E870-3D4A-81AA-959D8CC3780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1441-B6E7-1044-8C17-18E6853A8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5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15C8-E870-3D4A-81AA-959D8CC3780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1441-B6E7-1044-8C17-18E6853A8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31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15C8-E870-3D4A-81AA-959D8CC3780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1441-B6E7-1044-8C17-18E6853A8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9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15C8-E870-3D4A-81AA-959D8CC3780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1441-B6E7-1044-8C17-18E6853A8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0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15C8-E870-3D4A-81AA-959D8CC3780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1441-B6E7-1044-8C17-18E6853A8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35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15C8-E870-3D4A-81AA-959D8CC3780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1441-B6E7-1044-8C17-18E6853A8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34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15C8-E870-3D4A-81AA-959D8CC3780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1441-B6E7-1044-8C17-18E6853A8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6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15C8-E870-3D4A-81AA-959D8CC3780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1441-B6E7-1044-8C17-18E6853A8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7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15C8-E870-3D4A-81AA-959D8CC3780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1441-B6E7-1044-8C17-18E6853A8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4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15C8-E870-3D4A-81AA-959D8CC3780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1441-B6E7-1044-8C17-18E6853A8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15C8-E870-3D4A-81AA-959D8CC3780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1441-B6E7-1044-8C17-18E6853A8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8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315C8-E870-3D4A-81AA-959D8CC3780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D1441-B6E7-1044-8C17-18E6853A8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39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maryhomeworkhelp.co.uk/religion/Islam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bc.co.uk/teach/class-clips-video/religious-education-ks2-my-life-my-religion-what-is-islam/zbmrwty#:~:text=The%20Five%20Pillars%20are%20declaring,(also%20known%20as%20Makkah)" TargetMode="External"/><Relationship Id="rId4" Type="http://schemas.openxmlformats.org/officeDocument/2006/relationships/hyperlink" Target="https://kids.kiddle.co/Five_Pillars_of_Isla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870" y="220870"/>
            <a:ext cx="8691217" cy="642730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870" y="2151546"/>
            <a:ext cx="7255565" cy="1470025"/>
          </a:xfrm>
        </p:spPr>
        <p:txBody>
          <a:bodyPr/>
          <a:lstStyle/>
          <a:p>
            <a:r>
              <a:rPr lang="en-US" u="sng" dirty="0">
                <a:latin typeface="Century Gothic"/>
                <a:cs typeface="Century Gothic"/>
              </a:rPr>
              <a:t>          THE FIVE PILLARS       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0434" y="3886200"/>
            <a:ext cx="3818835" cy="630583"/>
          </a:xfrm>
        </p:spPr>
        <p:txBody>
          <a:bodyPr/>
          <a:lstStyle/>
          <a:p>
            <a:r>
              <a:rPr lang="en-US" dirty="0">
                <a:latin typeface="Century Gothic"/>
                <a:cs typeface="Century Gothic"/>
              </a:rPr>
              <a:t>Islam</a:t>
            </a:r>
          </a:p>
        </p:txBody>
      </p:sp>
    </p:spTree>
    <p:extLst>
      <p:ext uri="{BB962C8B-B14F-4D97-AF65-F5344CB8AC3E}">
        <p14:creationId xmlns:p14="http://schemas.microsoft.com/office/powerpoint/2010/main" val="332508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FF620-01E8-4B58-B583-9AFF800E9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Five Pillars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2DF91-05EC-4B11-824C-DD5882A29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These are five duties that every Muslim is obliged to perform. The </a:t>
            </a:r>
            <a:r>
              <a:rPr lang="en-GB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five pillars of Islam</a:t>
            </a:r>
            <a:r>
              <a:rPr lang="en-GB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help Muslims put their faith into action.</a:t>
            </a:r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Read the following slides to find out more about each one.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616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391" y="0"/>
            <a:ext cx="8956261" cy="675860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9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ab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669" y="1087940"/>
            <a:ext cx="6143496" cy="5438756"/>
          </a:xfrm>
          <a:prstGeom prst="rect">
            <a:avLst/>
          </a:prstGeom>
          <a:ln w="3810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407238" y="1268760"/>
            <a:ext cx="6482523" cy="5179370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solidFill>
              <a:srgbClr val="8EB4E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252000" tIns="187200" rIns="252000" bIns="187200" anchor="ctr" anchorCtr="0">
            <a:spAutoFit/>
          </a:bodyPr>
          <a:lstStyle/>
          <a:p>
            <a:r>
              <a:rPr lang="en-US" sz="2400" b="1" dirty="0">
                <a:latin typeface="Century Gothic"/>
                <a:cs typeface="Century Gothic"/>
              </a:rPr>
              <a:t>This is at the heart of what Muslims believe and is the most important pillar. </a:t>
            </a:r>
          </a:p>
          <a:p>
            <a:endParaRPr lang="en-US" sz="2400" b="1" dirty="0">
              <a:latin typeface="Century Gothic"/>
              <a:cs typeface="Century Gothic"/>
            </a:endParaRPr>
          </a:p>
          <a:p>
            <a:r>
              <a:rPr lang="en-US" sz="2400" b="1" dirty="0">
                <a:latin typeface="Century Gothic"/>
                <a:cs typeface="Century Gothic"/>
              </a:rPr>
              <a:t>It is summed up in one sentence; </a:t>
            </a:r>
            <a:r>
              <a:rPr lang="en-US" sz="2400" b="1" i="1" dirty="0">
                <a:latin typeface="Century Gothic"/>
                <a:cs typeface="Century Gothic"/>
              </a:rPr>
              <a:t>‘There is no God but Allah and Muhammad is his messenger.’ </a:t>
            </a:r>
          </a:p>
          <a:p>
            <a:endParaRPr lang="en-US" sz="2400" b="1" i="1" dirty="0">
              <a:latin typeface="Century Gothic"/>
              <a:cs typeface="Century Gothic"/>
            </a:endParaRPr>
          </a:p>
          <a:p>
            <a:r>
              <a:rPr lang="en-US" sz="2400" b="1" dirty="0">
                <a:latin typeface="Century Gothic"/>
                <a:cs typeface="Century Gothic"/>
              </a:rPr>
              <a:t>These words are whispered into the ear of a Muslim baby when it is born. It is often written in works of art and </a:t>
            </a:r>
            <a:r>
              <a:rPr lang="en-US" sz="2400" b="1" dirty="0" err="1">
                <a:latin typeface="Century Gothic"/>
                <a:cs typeface="Century Gothic"/>
              </a:rPr>
              <a:t>jewellery</a:t>
            </a:r>
            <a:r>
              <a:rPr lang="en-US" sz="2400" b="1" dirty="0">
                <a:latin typeface="Century Gothic"/>
                <a:cs typeface="Century Gothic"/>
              </a:rPr>
              <a:t>. </a:t>
            </a:r>
          </a:p>
          <a:p>
            <a:endParaRPr lang="en-US" sz="2400" b="1" dirty="0">
              <a:latin typeface="Century Gothic"/>
              <a:cs typeface="Century Gothic"/>
            </a:endParaRPr>
          </a:p>
          <a:p>
            <a:r>
              <a:rPr lang="en-US" sz="2400" b="1" dirty="0">
                <a:latin typeface="Century Gothic"/>
                <a:cs typeface="Century Gothic"/>
              </a:rPr>
              <a:t>Muslims pray this several times a day.</a:t>
            </a:r>
            <a:r>
              <a:rPr lang="en-GB" sz="2400" b="1" dirty="0">
                <a:effectLst/>
                <a:latin typeface="Century Gothic"/>
                <a:cs typeface="Century Gothic"/>
              </a:rPr>
              <a:t> </a:t>
            </a:r>
            <a:endParaRPr lang="en-US" sz="2400" b="1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5856" y="260648"/>
            <a:ext cx="2996245" cy="923330"/>
          </a:xfrm>
          <a:prstGeom prst="rect">
            <a:avLst/>
          </a:prstGeom>
          <a:ln>
            <a:solidFill>
              <a:srgbClr val="8EB4E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/>
                <a:cs typeface="Century Gothic"/>
              </a:rPr>
              <a:t>SHAHAD 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38"/>
            </a:avLst>
          </a:prstGeom>
          <a:ln>
            <a:solidFill>
              <a:srgbClr val="8EB4E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38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696" y="99391"/>
            <a:ext cx="8790608" cy="6626087"/>
          </a:xfrm>
          <a:prstGeom prst="rect">
            <a:avLst/>
          </a:prstGeom>
          <a:solidFill>
            <a:srgbClr val="FF0000">
              <a:alpha val="4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raying musli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480" y="99391"/>
            <a:ext cx="5042562" cy="654878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2051481" y="3486378"/>
            <a:ext cx="5042562" cy="14860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252000" tIns="187200" rIns="252000" bIns="187200">
            <a:spAutoFit/>
          </a:bodyPr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This is the requirement of Muslims to pray five times a day.</a:t>
            </a:r>
            <a:r>
              <a:rPr lang="en-GB" sz="2400" dirty="0">
                <a:effectLst/>
                <a:latin typeface="Century Gothic"/>
                <a:cs typeface="Century Gothic"/>
              </a:rPr>
              <a:t> 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11351" y="311573"/>
            <a:ext cx="23450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/>
                <a:cs typeface="Century Gothic"/>
              </a:rPr>
              <a:t>SALAH 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3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16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7933C">
              <a:alpha val="4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Helping_the_homeles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85" y="1270000"/>
            <a:ext cx="6756790" cy="5023096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273139" y="5715624"/>
            <a:ext cx="5166748" cy="7473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252000" tIns="187200" rIns="252000" bIns="187200">
            <a:spAutoFit/>
          </a:bodyPr>
          <a:lstStyle/>
          <a:p>
            <a:r>
              <a:rPr lang="en-US" sz="2400" dirty="0">
                <a:latin typeface="Century Gothic"/>
                <a:cs typeface="Century Gothic"/>
              </a:rPr>
              <a:t>Muslims should give to the poor</a:t>
            </a:r>
            <a:r>
              <a:rPr lang="en-GB" sz="2400" dirty="0">
                <a:effectLst/>
                <a:latin typeface="Century Gothic"/>
                <a:cs typeface="Century Gothic"/>
              </a:rPr>
              <a:t> 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30627" y="262595"/>
            <a:ext cx="1984888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5400" b="1" dirty="0">
                <a:ln w="18000">
                  <a:solidFill>
                    <a:srgbClr val="008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/>
                <a:cs typeface="Century Gothic"/>
              </a:rPr>
              <a:t>ZAKA 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10"/>
            </a:avLst>
          </a:prstGeom>
          <a:solidFill>
            <a:schemeClr val="accent3">
              <a:lumMod val="75000"/>
            </a:schemeClr>
          </a:solidFill>
          <a:ln>
            <a:solidFill>
              <a:srgbClr val="C3D69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32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145" t="6713" r="21266" b="8002"/>
          <a:stretch/>
        </p:blipFill>
        <p:spPr>
          <a:xfrm>
            <a:off x="4284870" y="1789044"/>
            <a:ext cx="4351131" cy="42959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364435" y="3000466"/>
            <a:ext cx="4572000" cy="185538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252000" tIns="187200" rIns="252000" bIns="187200">
            <a:spAutoFit/>
          </a:bodyPr>
          <a:lstStyle/>
          <a:p>
            <a:r>
              <a:rPr lang="en-US" sz="2400" dirty="0">
                <a:latin typeface="Century Gothic"/>
                <a:cs typeface="Century Gothic"/>
              </a:rPr>
              <a:t>Fasting. During the months of Ramadan, Muslims go without eating and drinking during daylight hours </a:t>
            </a:r>
          </a:p>
        </p:txBody>
      </p:sp>
      <p:sp>
        <p:nvSpPr>
          <p:cNvPr id="3" name="Rectangle 2"/>
          <p:cNvSpPr/>
          <p:nvPr/>
        </p:nvSpPr>
        <p:spPr>
          <a:xfrm>
            <a:off x="3609864" y="262595"/>
            <a:ext cx="2164437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5400" b="1" dirty="0">
                <a:ln w="18000">
                  <a:solidFill>
                    <a:schemeClr val="accent4">
                      <a:lumMod val="7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SAWM 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1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43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807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36847" y="4732131"/>
            <a:ext cx="4572000" cy="18553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52000" tIns="187200" rIns="252000" bIns="187200">
            <a:spAutoFit/>
          </a:bodyPr>
          <a:lstStyle/>
          <a:p>
            <a:r>
              <a:rPr lang="en-US" sz="2400" dirty="0">
                <a:latin typeface="Century Gothic"/>
                <a:cs typeface="Century Gothic"/>
              </a:rPr>
              <a:t>Once in a lifetime Muslims are required to make a pilgrimage to the holy places in </a:t>
            </a:r>
            <a:r>
              <a:rPr lang="en-US" sz="2400" dirty="0" err="1">
                <a:latin typeface="Century Gothic"/>
                <a:cs typeface="Century Gothic"/>
              </a:rPr>
              <a:t>Makkah</a:t>
            </a:r>
            <a:r>
              <a:rPr lang="en-US" sz="2400" dirty="0">
                <a:latin typeface="Century Gothic"/>
                <a:cs typeface="Century Gothic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3820050" y="284682"/>
            <a:ext cx="1499667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5400" b="1" dirty="0">
                <a:ln w="18000">
                  <a:solidFill>
                    <a:schemeClr val="accent6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HAJJ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10"/>
            </a:avLst>
          </a:pr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55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D8E16-1009-492F-8E54-CCC92AE7A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879FB-F5A8-4581-B5B4-EF46DB4AC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B3B3B"/>
                </a:solidFill>
                <a:effectLst/>
                <a:latin typeface="proxima-nova"/>
              </a:rPr>
              <a:t>How do you think these Pillars give guidance to Muslims?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B3B3B"/>
                </a:solidFill>
                <a:effectLst/>
                <a:latin typeface="proxima-nova"/>
              </a:rPr>
              <a:t>Which Pillars are about worship and which are about action for others?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B3B3B"/>
                </a:solidFill>
                <a:effectLst/>
                <a:latin typeface="proxima-nova"/>
              </a:rPr>
              <a:t>Why do you think that Shahadah is the most important Pillar?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816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39027-A2D0-41BB-9FCC-22DBD633C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BCC4D-046C-4B24-AE1A-3F6ECA893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2489"/>
            <a:ext cx="8229600" cy="4525963"/>
          </a:xfrm>
        </p:spPr>
        <p:txBody>
          <a:bodyPr>
            <a:normAutofit/>
          </a:bodyPr>
          <a:lstStyle/>
          <a:p>
            <a:r>
              <a:rPr lang="en-GB" sz="2400" b="0" i="0" dirty="0">
                <a:solidFill>
                  <a:srgbClr val="3B3B3B"/>
                </a:solidFill>
                <a:effectLst/>
                <a:latin typeface="proxima-nova"/>
              </a:rPr>
              <a:t>Create a poster explaining the Five Pillars of Islam to children who know nothing about them, using the internet and the information on </a:t>
            </a:r>
            <a:r>
              <a:rPr lang="en-GB" sz="2400" dirty="0">
                <a:solidFill>
                  <a:srgbClr val="3B3B3B"/>
                </a:solidFill>
                <a:latin typeface="proxima-nova"/>
              </a:rPr>
              <a:t>this PowerPoint </a:t>
            </a:r>
            <a:r>
              <a:rPr lang="en-GB" sz="2400" b="0" i="0" dirty="0">
                <a:solidFill>
                  <a:srgbClr val="3B3B3B"/>
                </a:solidFill>
                <a:effectLst/>
                <a:latin typeface="proxima-nova"/>
              </a:rPr>
              <a:t>to help you.</a:t>
            </a:r>
          </a:p>
          <a:p>
            <a:pPr marL="0" indent="0">
              <a:buNone/>
            </a:pPr>
            <a:endParaRPr lang="en-GB" sz="2400" b="0" i="0" dirty="0">
              <a:solidFill>
                <a:srgbClr val="3B3B3B"/>
              </a:solidFill>
              <a:effectLst/>
              <a:latin typeface="proxima-nova"/>
            </a:endParaRPr>
          </a:p>
          <a:p>
            <a:r>
              <a:rPr lang="en-GB" sz="2400" dirty="0">
                <a:solidFill>
                  <a:srgbClr val="3B3B3B"/>
                </a:solidFill>
                <a:latin typeface="proxima-nova"/>
              </a:rPr>
              <a:t>Here are some useful sites: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rgbClr val="3B3B3B"/>
                </a:solidFill>
                <a:latin typeface="proxima-nova"/>
                <a:hlinkClick r:id="rId3"/>
              </a:rPr>
              <a:t>http://www.primaryhomeworkhelp.co.uk/religion/Islam.htm</a:t>
            </a:r>
            <a:endParaRPr lang="en-GB" sz="2400" dirty="0">
              <a:solidFill>
                <a:srgbClr val="3B3B3B"/>
              </a:solidFill>
              <a:latin typeface="proxima-nova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rgbClr val="3B3B3B"/>
                </a:solidFill>
                <a:latin typeface="proxima-nova"/>
                <a:hlinkClick r:id="rId4"/>
              </a:rPr>
              <a:t>https://kids.kiddle.co/Five_Pillars_of_Islam</a:t>
            </a:r>
            <a:endParaRPr lang="en-GB" sz="2400" dirty="0">
              <a:solidFill>
                <a:srgbClr val="3B3B3B"/>
              </a:solidFill>
              <a:latin typeface="proxima-nova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rgbClr val="3B3B3B"/>
                </a:solidFill>
                <a:latin typeface="proxima-nova"/>
                <a:hlinkClick r:id="rId5"/>
              </a:rPr>
              <a:t>https://www.bbc.co.uk/teach/class-clips-video/religious-education-ks2-my-life-my-religion-what-is-islam/zbmrwty#:~:text=The%20Five%20Pillars%20are%20declaring,(also%20known%20as%20Makkah)</a:t>
            </a:r>
            <a:r>
              <a:rPr lang="en-GB" sz="2400" dirty="0">
                <a:solidFill>
                  <a:srgbClr val="3B3B3B"/>
                </a:solidFill>
                <a:latin typeface="proxima-nova"/>
              </a:rPr>
              <a:t>.</a:t>
            </a:r>
          </a:p>
          <a:p>
            <a:pPr marL="0" indent="0">
              <a:buNone/>
            </a:pPr>
            <a:endParaRPr lang="en-GB" sz="2400" dirty="0">
              <a:solidFill>
                <a:srgbClr val="3B3B3B"/>
              </a:solidFill>
              <a:latin typeface="proxima-nova"/>
            </a:endParaRPr>
          </a:p>
          <a:p>
            <a:pPr marL="0" indent="0">
              <a:buNone/>
            </a:pPr>
            <a:endParaRPr lang="en-GB" b="0" i="0" dirty="0">
              <a:solidFill>
                <a:srgbClr val="3B3B3B"/>
              </a:solidFill>
              <a:effectLst/>
              <a:latin typeface="proxima-nova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899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2551</TotalTime>
  <Words>329</Words>
  <Application>Microsoft Office PowerPoint</Application>
  <PresentationFormat>On-screen Show (4:3)</PresentationFormat>
  <Paragraphs>35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proxima-nova</vt:lpstr>
      <vt:lpstr>Verdana</vt:lpstr>
      <vt:lpstr>Office Theme</vt:lpstr>
      <vt:lpstr>          THE FIVE PILLARS        </vt:lpstr>
      <vt:lpstr>The Five Pillars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questions</vt:lpstr>
      <vt:lpstr>Activity</vt:lpstr>
    </vt:vector>
  </TitlesOfParts>
  <Company>Matthew James Publishing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</dc:creator>
  <cp:lastModifiedBy>Rosanna Harries</cp:lastModifiedBy>
  <cp:revision>13</cp:revision>
  <dcterms:created xsi:type="dcterms:W3CDTF">2012-12-23T18:37:28Z</dcterms:created>
  <dcterms:modified xsi:type="dcterms:W3CDTF">2021-02-24T11:14:50Z</dcterms:modified>
</cp:coreProperties>
</file>