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7" r:id="rId2"/>
    <p:sldId id="29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93" r:id="rId34"/>
    <p:sldId id="298" r:id="rId35"/>
    <p:sldId id="294" r:id="rId36"/>
    <p:sldId id="299" r:id="rId37"/>
    <p:sldId id="295" r:id="rId38"/>
    <p:sldId id="300" r:id="rId39"/>
    <p:sldId id="296" r:id="rId40"/>
    <p:sldId id="301" r:id="rId41"/>
    <p:sldId id="288" r:id="rId42"/>
    <p:sldId id="289" r:id="rId43"/>
    <p:sldId id="290" r:id="rId44"/>
    <p:sldId id="291" r:id="rId45"/>
    <p:sldId id="29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18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twinkl.co.uk/resources/topics/powerpoint-presentations/powerpoint-presentations-story-sequencing" TargetMode="External"/><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twinkl.co.uk/resources/topics/powerpoint-presentations/powerpoint-presentations-story-sequencing" TargetMode="External"/><Relationship Id="rId4" Type="http://schemas.openxmlformats.org/officeDocument/2006/relationships/image" Target="../media/image2.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D2A74CCA-E754-4E4B-A092-8B45D4DC0A4D}" type="datetimeFigureOut">
              <a:rPr lang="en-US" smtClean="0"/>
              <a:t>19/02/21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2230623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2A74CCA-E754-4E4B-A092-8B45D4DC0A4D}" type="datetimeFigureOut">
              <a:rPr lang="en-US" smtClean="0"/>
              <a:t>19/02/21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2036081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2A74CCA-E754-4E4B-A092-8B45D4DC0A4D}" type="datetimeFigureOut">
              <a:rPr lang="en-US" smtClean="0"/>
              <a:t>19/02/21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389900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3"/>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2031296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2A74CCA-E754-4E4B-A092-8B45D4DC0A4D}" type="datetimeFigureOut">
              <a:rPr lang="en-US" smtClean="0"/>
              <a:t>19/02/21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3534140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D2A74CCA-E754-4E4B-A092-8B45D4DC0A4D}" type="datetimeFigureOut">
              <a:rPr lang="en-US" smtClean="0"/>
              <a:t>19/02/21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233563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D2A74CCA-E754-4E4B-A092-8B45D4DC0A4D}" type="datetimeFigureOut">
              <a:rPr lang="en-US" smtClean="0"/>
              <a:t>19/02/21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898062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Rounded Rectangle 4"/>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189858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3"/>
          </p:cNvPr>
          <p:cNvSpPr/>
          <p:nvPr userDrawn="1"/>
        </p:nvSpPr>
        <p:spPr>
          <a:xfrm>
            <a:off x="4137025" y="2549525"/>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427960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D2A74CCA-E754-4E4B-A092-8B45D4DC0A4D}" type="datetimeFigureOut">
              <a:rPr lang="en-US" smtClean="0"/>
              <a:t>19/02/21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3156277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D2A74CCA-E754-4E4B-A092-8B45D4DC0A4D}" type="datetimeFigureOut">
              <a:rPr lang="en-US" smtClean="0"/>
              <a:t>19/02/21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1000521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A74CCA-E754-4E4B-A092-8B45D4DC0A4D}" type="datetimeFigureOut">
              <a:rPr lang="en-US" smtClean="0"/>
              <a:t>19/02/21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2516568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A74CCA-E754-4E4B-A092-8B45D4DC0A4D}" type="datetimeFigureOut">
              <a:rPr lang="en-US" smtClean="0"/>
              <a:t>19/02/21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4151481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A74CCA-E754-4E4B-A092-8B45D4DC0A4D}" type="datetimeFigureOut">
              <a:rPr lang="en-US" smtClean="0"/>
              <a:t>19/02/21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EB43FD-B3DC-3D43-9C68-035545E3D972}" type="slidenum">
              <a:rPr lang="en-US" smtClean="0"/>
              <a:t>‹#›</a:t>
            </a:fld>
            <a:endParaRPr lang="en-US"/>
          </a:p>
        </p:txBody>
      </p:sp>
    </p:spTree>
    <p:extLst>
      <p:ext uri="{BB962C8B-B14F-4D97-AF65-F5344CB8AC3E}">
        <p14:creationId xmlns:p14="http://schemas.microsoft.com/office/powerpoint/2010/main" val="4375976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74CCA-E754-4E4B-A092-8B45D4DC0A4D}" type="datetimeFigureOut">
              <a:rPr lang="en-US" smtClean="0"/>
              <a:t>19/02/21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43FD-B3DC-3D43-9C68-035545E3D972}" type="slidenum">
              <a:rPr lang="en-US" smtClean="0"/>
              <a:t>‹#›</a:t>
            </a:fld>
            <a:endParaRPr lang="en-US"/>
          </a:p>
        </p:txBody>
      </p:sp>
    </p:spTree>
    <p:extLst>
      <p:ext uri="{BB962C8B-B14F-4D97-AF65-F5344CB8AC3E}">
        <p14:creationId xmlns:p14="http://schemas.microsoft.com/office/powerpoint/2010/main" val="1899804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20.png"/><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662"/>
            <a:ext cx="7772400" cy="1470025"/>
          </a:xfrm>
        </p:spPr>
        <p:txBody>
          <a:bodyPr/>
          <a:lstStyle/>
          <a:p>
            <a:r>
              <a:rPr lang="en-US" dirty="0" smtClean="0"/>
              <a:t>English</a:t>
            </a:r>
            <a:br>
              <a:rPr lang="en-US" dirty="0" smtClean="0"/>
            </a:br>
            <a:r>
              <a:rPr lang="en-US" dirty="0" smtClean="0"/>
              <a:t>The Three Little Pigs</a:t>
            </a:r>
            <a:endParaRPr lang="en-US" dirty="0"/>
          </a:p>
        </p:txBody>
      </p:sp>
      <p:sp>
        <p:nvSpPr>
          <p:cNvPr id="3" name="Subtitle 2"/>
          <p:cNvSpPr>
            <a:spLocks noGrp="1"/>
          </p:cNvSpPr>
          <p:nvPr>
            <p:ph type="subTitle" idx="1"/>
          </p:nvPr>
        </p:nvSpPr>
        <p:spPr>
          <a:xfrm>
            <a:off x="272143" y="5105400"/>
            <a:ext cx="8690428" cy="1752600"/>
          </a:xfrm>
        </p:spPr>
        <p:txBody>
          <a:bodyPr>
            <a:normAutofit/>
          </a:bodyPr>
          <a:lstStyle/>
          <a:p>
            <a:r>
              <a:rPr lang="en-US" dirty="0" smtClean="0">
                <a:solidFill>
                  <a:srgbClr val="000000"/>
                </a:solidFill>
              </a:rPr>
              <a:t>Week 7</a:t>
            </a:r>
          </a:p>
          <a:p>
            <a:r>
              <a:rPr lang="en-US" dirty="0" smtClean="0">
                <a:solidFill>
                  <a:srgbClr val="000000"/>
                </a:solidFill>
              </a:rPr>
              <a:t>Week </a:t>
            </a:r>
            <a:r>
              <a:rPr lang="en-US" dirty="0" smtClean="0">
                <a:solidFill>
                  <a:srgbClr val="000000"/>
                </a:solidFill>
              </a:rPr>
              <a:t>commencing Monday 22</a:t>
            </a:r>
            <a:r>
              <a:rPr lang="en-US" baseline="30000" dirty="0" smtClean="0">
                <a:solidFill>
                  <a:srgbClr val="000000"/>
                </a:solidFill>
              </a:rPr>
              <a:t>nd</a:t>
            </a:r>
            <a:r>
              <a:rPr lang="en-US" dirty="0">
                <a:solidFill>
                  <a:srgbClr val="000000"/>
                </a:solidFill>
              </a:rPr>
              <a:t> </a:t>
            </a:r>
            <a:r>
              <a:rPr lang="en-US" dirty="0" smtClean="0">
                <a:solidFill>
                  <a:srgbClr val="000000"/>
                </a:solidFill>
              </a:rPr>
              <a:t>February 2021 </a:t>
            </a:r>
            <a:endParaRPr lang="en-US" dirty="0">
              <a:solidFill>
                <a:srgbClr val="000000"/>
              </a:solidFill>
            </a:endParaRPr>
          </a:p>
        </p:txBody>
      </p:sp>
      <p:pic>
        <p:nvPicPr>
          <p:cNvPr id="4" name="Picture 3"/>
          <p:cNvPicPr>
            <a:picLocks noChangeAspect="1"/>
          </p:cNvPicPr>
          <p:nvPr/>
        </p:nvPicPr>
        <p:blipFill rotWithShape="1">
          <a:blip r:embed="rId2"/>
          <a:srcRect l="33361"/>
          <a:stretch/>
        </p:blipFill>
        <p:spPr>
          <a:xfrm>
            <a:off x="2730500" y="1670109"/>
            <a:ext cx="4000500" cy="3333969"/>
          </a:xfrm>
          <a:prstGeom prst="flowChartAlternateProcess">
            <a:avLst/>
          </a:prstGeom>
        </p:spPr>
      </p:pic>
    </p:spTree>
    <p:extLst>
      <p:ext uri="{BB962C8B-B14F-4D97-AF65-F5344CB8AC3E}">
        <p14:creationId xmlns:p14="http://schemas.microsoft.com/office/powerpoint/2010/main" val="45563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third little pig thought that bricks would make a strong house.</a:t>
            </a:r>
          </a:p>
        </p:txBody>
      </p:sp>
    </p:spTree>
    <p:extLst>
      <p:ext uri="{BB962C8B-B14F-4D97-AF65-F5344CB8AC3E}">
        <p14:creationId xmlns:p14="http://schemas.microsoft.com/office/powerpoint/2010/main" val="21027185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It took him a long time to build the house but he was very </a:t>
            </a:r>
            <a:br>
              <a:rPr lang="en-GB" dirty="0">
                <a:solidFill>
                  <a:schemeClr val="tx1"/>
                </a:solidFill>
              </a:rPr>
            </a:br>
            <a:r>
              <a:rPr lang="en-GB" dirty="0">
                <a:solidFill>
                  <a:schemeClr val="tx1"/>
                </a:solidFill>
              </a:rPr>
              <a:t>pleased with it. </a:t>
            </a:r>
          </a:p>
        </p:txBody>
      </p:sp>
      <p:pic>
        <p:nvPicPr>
          <p:cNvPr id="15363" name="Picture 2"/>
          <p:cNvPicPr>
            <a:picLocks noChangeAspect="1" noChangeArrowheads="1"/>
          </p:cNvPicPr>
          <p:nvPr/>
        </p:nvPicPr>
        <p:blipFill>
          <a:blip r:embed="rId2">
            <a:extLst>
              <a:ext uri="{28A0092B-C50C-407E-A947-70E740481C1C}">
                <a14:useLocalDpi xmlns:a14="http://schemas.microsoft.com/office/drawing/2010/main" val="0"/>
              </a:ext>
            </a:extLst>
          </a:blip>
          <a:srcRect l="6029" r="-565"/>
          <a:stretch>
            <a:fillRect/>
          </a:stretch>
        </p:blipFill>
        <p:spPr bwMode="auto">
          <a:xfrm>
            <a:off x="2282825" y="889000"/>
            <a:ext cx="4578350" cy="39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4994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One day, a big bad wolf came along.</a:t>
            </a:r>
          </a:p>
        </p:txBody>
      </p:sp>
    </p:spTree>
    <p:extLst>
      <p:ext uri="{BB962C8B-B14F-4D97-AF65-F5344CB8AC3E}">
        <p14:creationId xmlns:p14="http://schemas.microsoft.com/office/powerpoint/2010/main" val="1661296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He saw the first little pig in his house of straw.</a:t>
            </a:r>
          </a:p>
        </p:txBody>
      </p:sp>
    </p:spTree>
    <p:extLst>
      <p:ext uri="{BB962C8B-B14F-4D97-AF65-F5344CB8AC3E}">
        <p14:creationId xmlns:p14="http://schemas.microsoft.com/office/powerpoint/2010/main" val="3411968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700"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“Little pig, little pig, let me come in,” he snarled.</a:t>
            </a:r>
            <a:br>
              <a:rPr lang="en-GB">
                <a:solidFill>
                  <a:schemeClr val="tx1"/>
                </a:solidFill>
                <a:latin typeface="Twinkl" charset="0"/>
                <a:ea typeface="ＭＳ Ｐゴシック" charset="0"/>
              </a:rPr>
            </a:br>
            <a:r>
              <a:rPr lang="en-GB">
                <a:solidFill>
                  <a:schemeClr val="tx1"/>
                </a:solidFill>
                <a:latin typeface="Twinkl" charset="0"/>
                <a:ea typeface="ＭＳ Ｐゴシック" charset="0"/>
              </a:rPr>
              <a:t>“Not by the hair on my chinny, chin, chin!” cried the first little pig.</a:t>
            </a:r>
          </a:p>
        </p:txBody>
      </p:sp>
    </p:spTree>
    <p:extLst>
      <p:ext uri="{BB962C8B-B14F-4D97-AF65-F5344CB8AC3E}">
        <p14:creationId xmlns:p14="http://schemas.microsoft.com/office/powerpoint/2010/main" val="2323697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“Then I’ll huff and I’ll puff and I’ll blow your house down!” growled the big bad wolf.</a:t>
            </a:r>
          </a:p>
        </p:txBody>
      </p:sp>
    </p:spTree>
    <p:extLst>
      <p:ext uri="{BB962C8B-B14F-4D97-AF65-F5344CB8AC3E}">
        <p14:creationId xmlns:p14="http://schemas.microsoft.com/office/powerpoint/2010/main" val="1976379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 he huffed and he puffed and he blew the house down! </a:t>
            </a:r>
          </a:p>
        </p:txBody>
      </p:sp>
    </p:spTree>
    <p:extLst>
      <p:ext uri="{BB962C8B-B14F-4D97-AF65-F5344CB8AC3E}">
        <p14:creationId xmlns:p14="http://schemas.microsoft.com/office/powerpoint/2010/main" val="32904222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first little pig escaped and ran to join his brother in the house made of sticks.</a:t>
            </a:r>
          </a:p>
        </p:txBody>
      </p:sp>
    </p:spTree>
    <p:extLst>
      <p:ext uri="{BB962C8B-B14F-4D97-AF65-F5344CB8AC3E}">
        <p14:creationId xmlns:p14="http://schemas.microsoft.com/office/powerpoint/2010/main" val="1465116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big bad wolf followed the little pig to the house made of sticks.</a:t>
            </a:r>
          </a:p>
        </p:txBody>
      </p:sp>
    </p:spTree>
    <p:extLst>
      <p:ext uri="{BB962C8B-B14F-4D97-AF65-F5344CB8AC3E}">
        <p14:creationId xmlns:p14="http://schemas.microsoft.com/office/powerpoint/2010/main" val="15424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“Little pig, little pig, let me come in,” he snarled.</a:t>
            </a:r>
            <a:br>
              <a:rPr lang="en-GB">
                <a:solidFill>
                  <a:schemeClr val="tx1"/>
                </a:solidFill>
                <a:latin typeface="Twinkl" charset="0"/>
                <a:ea typeface="ＭＳ Ｐゴシック" charset="0"/>
              </a:rPr>
            </a:br>
            <a:r>
              <a:rPr lang="en-GB">
                <a:solidFill>
                  <a:schemeClr val="tx1"/>
                </a:solidFill>
                <a:latin typeface="Twinkl" charset="0"/>
                <a:ea typeface="ＭＳ Ｐゴシック" charset="0"/>
              </a:rPr>
              <a:t>“Not by the hair on my chinny, chin, chin!” cried the second little pig.</a:t>
            </a:r>
          </a:p>
        </p:txBody>
      </p:sp>
    </p:spTree>
    <p:extLst>
      <p:ext uri="{BB962C8B-B14F-4D97-AF65-F5344CB8AC3E}">
        <p14:creationId xmlns:p14="http://schemas.microsoft.com/office/powerpoint/2010/main" val="2580308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31825"/>
            <a:ext cx="7772400" cy="2797175"/>
          </a:xfrm>
        </p:spPr>
        <p:txBody>
          <a:bodyPr>
            <a:normAutofit/>
          </a:bodyPr>
          <a:lstStyle/>
          <a:p>
            <a:r>
              <a:rPr lang="en-US" b="1" u="sng" dirty="0" smtClean="0"/>
              <a:t>Monday </a:t>
            </a:r>
            <a:r>
              <a:rPr lang="en-US" dirty="0" smtClean="0"/>
              <a:t/>
            </a:r>
            <a:br>
              <a:rPr lang="en-US" dirty="0" smtClean="0"/>
            </a:br>
            <a:r>
              <a:rPr lang="en-US" dirty="0" smtClean="0"/>
              <a:t/>
            </a:r>
            <a:br>
              <a:rPr lang="en-US" dirty="0" smtClean="0"/>
            </a:br>
            <a:r>
              <a:rPr lang="en-US" dirty="0" smtClean="0"/>
              <a:t>Lets read the story!</a:t>
            </a:r>
            <a:endParaRPr lang="en-US" dirty="0"/>
          </a:p>
        </p:txBody>
      </p:sp>
      <p:sp>
        <p:nvSpPr>
          <p:cNvPr id="3" name="Subtitle 2"/>
          <p:cNvSpPr>
            <a:spLocks noGrp="1"/>
          </p:cNvSpPr>
          <p:nvPr>
            <p:ph type="subTitle" idx="1"/>
          </p:nvPr>
        </p:nvSpPr>
        <p:spPr/>
        <p:txBody>
          <a:bodyPr/>
          <a:lstStyle/>
          <a:p>
            <a:r>
              <a:rPr lang="en-US" dirty="0" smtClean="0">
                <a:solidFill>
                  <a:schemeClr val="tx1"/>
                </a:solidFill>
              </a:rPr>
              <a:t>Put your own actions to the story to help you learn it off by heart!</a:t>
            </a:r>
            <a:endParaRPr lang="en-US" dirty="0">
              <a:solidFill>
                <a:schemeClr val="tx1"/>
              </a:solidFill>
            </a:endParaRPr>
          </a:p>
        </p:txBody>
      </p:sp>
    </p:spTree>
    <p:extLst>
      <p:ext uri="{BB962C8B-B14F-4D97-AF65-F5344CB8AC3E}">
        <p14:creationId xmlns:p14="http://schemas.microsoft.com/office/powerpoint/2010/main" val="523608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“Then I’ll huff and I’ll puff and I’ll blow your house down!” growled the big bad wolf.</a:t>
            </a:r>
          </a:p>
        </p:txBody>
      </p:sp>
    </p:spTree>
    <p:extLst>
      <p:ext uri="{BB962C8B-B14F-4D97-AF65-F5344CB8AC3E}">
        <p14:creationId xmlns:p14="http://schemas.microsoft.com/office/powerpoint/2010/main" val="1024141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So he huffed and he puffed and he blew the house down! </a:t>
            </a:r>
          </a:p>
        </p:txBody>
      </p:sp>
    </p:spTree>
    <p:extLst>
      <p:ext uri="{BB962C8B-B14F-4D97-AF65-F5344CB8AC3E}">
        <p14:creationId xmlns:p14="http://schemas.microsoft.com/office/powerpoint/2010/main" val="3537001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two little pigs escaped and ran to join their brother in the house made of bricks.</a:t>
            </a:r>
          </a:p>
        </p:txBody>
      </p:sp>
    </p:spTree>
    <p:extLst>
      <p:ext uri="{BB962C8B-B14F-4D97-AF65-F5344CB8AC3E}">
        <p14:creationId xmlns:p14="http://schemas.microsoft.com/office/powerpoint/2010/main" val="822282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701"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big bad wolf followed the pigs to the house made of bricks.</a:t>
            </a:r>
          </a:p>
        </p:txBody>
      </p:sp>
    </p:spTree>
    <p:extLst>
      <p:ext uri="{BB962C8B-B14F-4D97-AF65-F5344CB8AC3E}">
        <p14:creationId xmlns:p14="http://schemas.microsoft.com/office/powerpoint/2010/main" val="351093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“Little pig, little pig, let me come in,” he snarled.</a:t>
            </a:r>
          </a:p>
          <a:p>
            <a:pPr algn="ctr" eaLnBrk="1" hangingPunct="1"/>
            <a:r>
              <a:rPr lang="en-GB">
                <a:solidFill>
                  <a:schemeClr val="tx1"/>
                </a:solidFill>
                <a:latin typeface="Twinkl" charset="0"/>
                <a:ea typeface="ＭＳ Ｐゴシック" charset="0"/>
              </a:rPr>
              <a:t>“Not by the hair on my chinny, chin, chin!” cried the third little pig.</a:t>
            </a:r>
          </a:p>
        </p:txBody>
      </p:sp>
    </p:spTree>
    <p:extLst>
      <p:ext uri="{BB962C8B-B14F-4D97-AF65-F5344CB8AC3E}">
        <p14:creationId xmlns:p14="http://schemas.microsoft.com/office/powerpoint/2010/main" val="1614201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r>
              <a:rPr lang="en-GB">
                <a:solidFill>
                  <a:schemeClr val="tx1"/>
                </a:solidFill>
                <a:latin typeface="Twinkl" charset="0"/>
                <a:ea typeface="ＭＳ Ｐゴシック" charset="0"/>
              </a:rPr>
              <a:t>“Then I’ll huff and I’ll puff and I’ll blow your house down!” growled the big bad wolf.</a:t>
            </a:r>
          </a:p>
        </p:txBody>
      </p:sp>
    </p:spTree>
    <p:extLst>
      <p:ext uri="{BB962C8B-B14F-4D97-AF65-F5344CB8AC3E}">
        <p14:creationId xmlns:p14="http://schemas.microsoft.com/office/powerpoint/2010/main" val="3728827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He huffed and he puffed, but the house was too strong. He could not blow it down!</a:t>
            </a:r>
          </a:p>
        </p:txBody>
      </p:sp>
    </p:spTree>
    <p:extLst>
      <p:ext uri="{BB962C8B-B14F-4D97-AF65-F5344CB8AC3E}">
        <p14:creationId xmlns:p14="http://schemas.microsoft.com/office/powerpoint/2010/main" val="3125352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This made the big bad wolf very angry. </a:t>
            </a:r>
          </a:p>
          <a:p>
            <a:pPr algn="ctr" eaLnBrk="1" fontAlgn="auto" hangingPunct="1">
              <a:spcBef>
                <a:spcPts val="0"/>
              </a:spcBef>
              <a:spcAft>
                <a:spcPts val="0"/>
              </a:spcAft>
              <a:defRPr/>
            </a:pPr>
            <a:r>
              <a:rPr lang="en-GB" dirty="0">
                <a:solidFill>
                  <a:schemeClr val="tx1"/>
                </a:solidFill>
              </a:rPr>
              <a:t>He climbed onto the roof of the house so he could crawl down the chimney.</a:t>
            </a:r>
          </a:p>
        </p:txBody>
      </p:sp>
      <p:pic>
        <p:nvPicPr>
          <p:cNvPr id="5" name="Picture 4"/>
          <p:cNvPicPr>
            <a:picLocks noChangeAspect="1"/>
          </p:cNvPicPr>
          <p:nvPr/>
        </p:nvPicPr>
        <p:blipFill rotWithShape="1">
          <a:blip r:embed="rId3"/>
          <a:srcRect l="73938" t="45439" r="4735" b="24692"/>
          <a:stretch/>
        </p:blipFill>
        <p:spPr>
          <a:xfrm>
            <a:off x="6400800" y="2692959"/>
            <a:ext cx="1627834" cy="1266092"/>
          </a:xfrm>
          <a:prstGeom prst="flowChartAlternateProcess">
            <a:avLst/>
          </a:prstGeom>
        </p:spPr>
      </p:pic>
    </p:spTree>
    <p:extLst>
      <p:ext uri="{BB962C8B-B14F-4D97-AF65-F5344CB8AC3E}">
        <p14:creationId xmlns:p14="http://schemas.microsoft.com/office/powerpoint/2010/main" val="2438649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3"/>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big bad wolf was in for a big surprise!</a:t>
            </a:r>
          </a:p>
        </p:txBody>
      </p:sp>
    </p:spTree>
    <p:extLst>
      <p:ext uri="{BB962C8B-B14F-4D97-AF65-F5344CB8AC3E}">
        <p14:creationId xmlns:p14="http://schemas.microsoft.com/office/powerpoint/2010/main" val="1071252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third little pig had been cooking a big pot of stew and SPLASH! The wolf fell right into the pot!</a:t>
            </a:r>
          </a:p>
        </p:txBody>
      </p:sp>
    </p:spTree>
    <p:extLst>
      <p:ext uri="{BB962C8B-B14F-4D97-AF65-F5344CB8AC3E}">
        <p14:creationId xmlns:p14="http://schemas.microsoft.com/office/powerpoint/2010/main" val="2619032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847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698"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wolf was very shocked. He jumped out of the pot and ran straight out of the house. He never came back again. </a:t>
            </a:r>
          </a:p>
        </p:txBody>
      </p:sp>
    </p:spTree>
    <p:extLst>
      <p:ext uri="{BB962C8B-B14F-4D97-AF65-F5344CB8AC3E}">
        <p14:creationId xmlns:p14="http://schemas.microsoft.com/office/powerpoint/2010/main" val="1413825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700" cy="4238902"/>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little pigs lived happily ever after in the house made of bricks.</a:t>
            </a:r>
          </a:p>
        </p:txBody>
      </p:sp>
    </p:spTree>
    <p:extLst>
      <p:ext uri="{BB962C8B-B14F-4D97-AF65-F5344CB8AC3E}">
        <p14:creationId xmlns:p14="http://schemas.microsoft.com/office/powerpoint/2010/main" val="3900863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8873" y="2274049"/>
            <a:ext cx="3318573" cy="1015663"/>
          </a:xfrm>
          <a:prstGeom prst="rect">
            <a:avLst/>
          </a:prstGeom>
          <a:solidFill>
            <a:schemeClr val="bg1"/>
          </a:solidFill>
        </p:spPr>
        <p:txBody>
          <a:bodyPr wrap="square" rtlCol="0">
            <a:spAutoFit/>
          </a:bodyPr>
          <a:lstStyle/>
          <a:p>
            <a:pPr algn="ctr"/>
            <a:r>
              <a:rPr lang="en-US" sz="6000" dirty="0" smtClean="0"/>
              <a:t>The end!</a:t>
            </a:r>
            <a:endParaRPr lang="en-US" sz="6000" dirty="0"/>
          </a:p>
        </p:txBody>
      </p:sp>
    </p:spTree>
    <p:extLst>
      <p:ext uri="{BB962C8B-B14F-4D97-AF65-F5344CB8AC3E}">
        <p14:creationId xmlns:p14="http://schemas.microsoft.com/office/powerpoint/2010/main" val="36177067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5624286"/>
          </a:xfrm>
        </p:spPr>
        <p:txBody>
          <a:bodyPr>
            <a:normAutofit/>
          </a:bodyPr>
          <a:lstStyle/>
          <a:p>
            <a:r>
              <a:rPr lang="en-US" sz="3300" b="1" u="sng" dirty="0" smtClean="0"/>
              <a:t>Monday </a:t>
            </a:r>
            <a:br>
              <a:rPr lang="en-US" sz="3300" b="1" u="sng" dirty="0" smtClean="0"/>
            </a:br>
            <a:r>
              <a:rPr lang="en-US" sz="3300" dirty="0" smtClean="0"/>
              <a:t/>
            </a:r>
            <a:br>
              <a:rPr lang="en-US" sz="3300" dirty="0" smtClean="0"/>
            </a:br>
            <a:r>
              <a:rPr lang="en-GB" sz="3300" b="1" dirty="0"/>
              <a:t>OLI: To read the story and put actions with it.</a:t>
            </a:r>
            <a:br>
              <a:rPr lang="en-GB" sz="3300" b="1" dirty="0"/>
            </a:br>
            <a:r>
              <a:rPr lang="en-GB" sz="3300" b="1" dirty="0" smtClean="0"/>
              <a:t/>
            </a:r>
            <a:br>
              <a:rPr lang="en-GB" sz="3300" b="1" dirty="0" smtClean="0"/>
            </a:br>
            <a:r>
              <a:rPr lang="en-GB" sz="3300" b="1" dirty="0" smtClean="0"/>
              <a:t>OLI</a:t>
            </a:r>
            <a:r>
              <a:rPr lang="en-GB" sz="3300" b="1" dirty="0"/>
              <a:t>: to write a wanted poster</a:t>
            </a:r>
            <a:r>
              <a:rPr lang="en-GB" sz="3300" b="1" dirty="0" smtClean="0"/>
              <a:t>.</a:t>
            </a:r>
            <a:br>
              <a:rPr lang="en-GB" sz="3300" b="1" dirty="0" smtClean="0"/>
            </a:br>
            <a:r>
              <a:rPr lang="en-GB" sz="3300" b="1" dirty="0" smtClean="0"/>
              <a:t/>
            </a:r>
            <a:br>
              <a:rPr lang="en-GB" sz="3300" b="1" dirty="0" smtClean="0"/>
            </a:br>
            <a:r>
              <a:rPr lang="en-GB" sz="2200" dirty="0" smtClean="0"/>
              <a:t>Have </a:t>
            </a:r>
            <a:r>
              <a:rPr lang="en-GB" sz="2200" dirty="0"/>
              <a:t>a go a making a wanted poster for the big bad wolf</a:t>
            </a:r>
            <a:r>
              <a:rPr lang="en-GB" sz="2200" b="1" dirty="0"/>
              <a:t>. Remember to use adjectives to describe the wolf!</a:t>
            </a:r>
            <a:r>
              <a:rPr lang="en-GB" sz="2200" dirty="0"/>
              <a:t> </a:t>
            </a:r>
            <a:r>
              <a:rPr lang="en-GB" sz="2200" b="1" dirty="0"/>
              <a:t/>
            </a:r>
            <a:br>
              <a:rPr lang="en-GB" sz="2200" b="1" dirty="0"/>
            </a:br>
            <a:r>
              <a:rPr lang="en-GB" b="1" dirty="0" smtClean="0"/>
              <a:t> </a:t>
            </a:r>
            <a:r>
              <a:rPr lang="en-GB" dirty="0"/>
              <a:t/>
            </a:r>
            <a:br>
              <a:rPr lang="en-GB" dirty="0"/>
            </a:br>
            <a:endParaRPr lang="en-US" dirty="0"/>
          </a:p>
        </p:txBody>
      </p:sp>
    </p:spTree>
    <p:extLst>
      <p:ext uri="{BB962C8B-B14F-4D97-AF65-F5344CB8AC3E}">
        <p14:creationId xmlns:p14="http://schemas.microsoft.com/office/powerpoint/2010/main" val="969501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
            <a:ext cx="8229600" cy="2630713"/>
          </a:xfrm>
        </p:spPr>
        <p:txBody>
          <a:bodyPr>
            <a:normAutofit fontScale="90000"/>
          </a:bodyPr>
          <a:lstStyle/>
          <a:p>
            <a:r>
              <a:rPr lang="en-US" sz="3300" b="1" u="sng" dirty="0" smtClean="0"/>
              <a:t>Monday </a:t>
            </a:r>
            <a:r>
              <a:rPr lang="en-GB" sz="3300" b="1" dirty="0" smtClean="0"/>
              <a:t/>
            </a:r>
            <a:br>
              <a:rPr lang="en-GB" sz="3300" b="1" dirty="0" smtClean="0"/>
            </a:br>
            <a:r>
              <a:rPr lang="en-GB" sz="3300" b="1" dirty="0" smtClean="0"/>
              <a:t>OLI</a:t>
            </a:r>
            <a:r>
              <a:rPr lang="en-GB" sz="3300" b="1" dirty="0"/>
              <a:t>: to write a wanted poster</a:t>
            </a:r>
            <a:r>
              <a:rPr lang="en-GB" sz="3300" b="1" dirty="0" smtClean="0"/>
              <a:t>.</a:t>
            </a:r>
            <a:br>
              <a:rPr lang="en-GB" sz="3300" b="1" dirty="0" smtClean="0"/>
            </a:br>
            <a:r>
              <a:rPr lang="en-GB" sz="2200" dirty="0" smtClean="0"/>
              <a:t>Have </a:t>
            </a:r>
            <a:r>
              <a:rPr lang="en-GB" sz="2200" dirty="0"/>
              <a:t>a go a making a wanted poster for the big bad wolf</a:t>
            </a:r>
            <a:r>
              <a:rPr lang="en-GB" sz="2200" b="1" dirty="0"/>
              <a:t>. Remember to use adjectives to describe the wolf!</a:t>
            </a:r>
            <a:r>
              <a:rPr lang="en-GB" sz="2200" dirty="0"/>
              <a:t> </a:t>
            </a:r>
            <a:r>
              <a:rPr lang="en-GB" sz="2200" b="1" dirty="0"/>
              <a:t/>
            </a:r>
            <a:br>
              <a:rPr lang="en-GB" sz="2200" b="1" dirty="0"/>
            </a:br>
            <a:r>
              <a:rPr lang="en-GB" b="1" dirty="0" smtClean="0"/>
              <a:t> </a:t>
            </a:r>
            <a:r>
              <a:rPr lang="en-GB" dirty="0"/>
              <a:t/>
            </a:r>
            <a:br>
              <a:rPr lang="en-GB" dirty="0"/>
            </a:br>
            <a:endParaRPr lang="en-US" dirty="0"/>
          </a:p>
        </p:txBody>
      </p:sp>
      <p:pic>
        <p:nvPicPr>
          <p:cNvPr id="2" name="Picture 1" descr="Screen Shot 2021-02-19 at 19.39.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212" y="1542142"/>
            <a:ext cx="3637585" cy="5152571"/>
          </a:xfrm>
          <a:prstGeom prst="rect">
            <a:avLst/>
          </a:prstGeom>
        </p:spPr>
      </p:pic>
    </p:spTree>
    <p:extLst>
      <p:ext uri="{BB962C8B-B14F-4D97-AF65-F5344CB8AC3E}">
        <p14:creationId xmlns:p14="http://schemas.microsoft.com/office/powerpoint/2010/main" val="1399515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0"/>
          </a:xfrm>
        </p:spPr>
        <p:txBody>
          <a:bodyPr>
            <a:noAutofit/>
          </a:bodyPr>
          <a:lstStyle/>
          <a:p>
            <a:r>
              <a:rPr lang="en-US" sz="3000" b="1" u="sng" dirty="0" smtClean="0"/>
              <a:t>Tuesday </a:t>
            </a:r>
            <a:br>
              <a:rPr lang="en-US" sz="3000" b="1" u="sng" dirty="0" smtClean="0"/>
            </a:br>
            <a:r>
              <a:rPr lang="en-US" sz="3000" b="1" u="sng" dirty="0" smtClean="0"/>
              <a:t/>
            </a:r>
            <a:br>
              <a:rPr lang="en-US" sz="3000" b="1" u="sng" dirty="0" smtClean="0"/>
            </a:br>
            <a:r>
              <a:rPr lang="en-GB" sz="3000" b="1" dirty="0" smtClean="0"/>
              <a:t>OLI</a:t>
            </a:r>
            <a:r>
              <a:rPr lang="en-GB" sz="3000" b="1" dirty="0"/>
              <a:t>: to write a letter. </a:t>
            </a:r>
            <a:r>
              <a:rPr lang="en-GB" sz="3000" dirty="0"/>
              <a:t/>
            </a:r>
            <a:br>
              <a:rPr lang="en-GB" sz="3000" dirty="0"/>
            </a:br>
            <a:r>
              <a:rPr lang="en-GB" sz="3000" b="1" dirty="0"/>
              <a:t> </a:t>
            </a:r>
            <a:r>
              <a:rPr lang="en-GB" sz="3000" dirty="0"/>
              <a:t/>
            </a:r>
            <a:br>
              <a:rPr lang="en-GB" sz="3000" dirty="0"/>
            </a:br>
            <a:r>
              <a:rPr lang="en-GB" sz="3000" dirty="0"/>
              <a:t>Imagine you are the wolf. Write a sorry letter to the 3 little pigs. </a:t>
            </a:r>
            <a:br>
              <a:rPr lang="en-GB" sz="3000" dirty="0"/>
            </a:br>
            <a:r>
              <a:rPr lang="en-GB" sz="3000" dirty="0"/>
              <a:t> </a:t>
            </a:r>
            <a:br>
              <a:rPr lang="en-GB" sz="3000" dirty="0"/>
            </a:br>
            <a:r>
              <a:rPr lang="en-GB" sz="3000" dirty="0"/>
              <a:t>Remember to start your letter with ‘To’ or ‘Dear’ and end your letter with ‘from Wolf’. </a:t>
            </a:r>
            <a:br>
              <a:rPr lang="en-GB" sz="3000" dirty="0"/>
            </a:br>
            <a:r>
              <a:rPr lang="en-GB" sz="3000" dirty="0"/>
              <a:t> </a:t>
            </a:r>
            <a:br>
              <a:rPr lang="en-GB" sz="3000" dirty="0"/>
            </a:br>
            <a:r>
              <a:rPr lang="en-GB" sz="3000" dirty="0"/>
              <a:t>Because you are pretending to be the wolf you will use ‘I’ through the letter when referencing the wolf (e.g. I am very sorry). </a:t>
            </a:r>
            <a:r>
              <a:rPr lang="en-GB" sz="3000" b="1" dirty="0" smtClean="0"/>
              <a:t> </a:t>
            </a:r>
            <a:r>
              <a:rPr lang="en-GB" sz="3000" dirty="0"/>
              <a:t/>
            </a:r>
            <a:br>
              <a:rPr lang="en-GB" sz="3000" dirty="0"/>
            </a:br>
            <a:endParaRPr lang="en-US" sz="3000" dirty="0"/>
          </a:p>
        </p:txBody>
      </p:sp>
    </p:spTree>
    <p:extLst>
      <p:ext uri="{BB962C8B-B14F-4D97-AF65-F5344CB8AC3E}">
        <p14:creationId xmlns:p14="http://schemas.microsoft.com/office/powerpoint/2010/main" val="3105632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
            <a:ext cx="8229600" cy="2231571"/>
          </a:xfrm>
        </p:spPr>
        <p:txBody>
          <a:bodyPr>
            <a:noAutofit/>
          </a:bodyPr>
          <a:lstStyle/>
          <a:p>
            <a:r>
              <a:rPr lang="en-US" sz="3000" b="1" u="sng" dirty="0" smtClean="0"/>
              <a:t>Tuesday </a:t>
            </a:r>
            <a:br>
              <a:rPr lang="en-US" sz="3000" b="1" u="sng" dirty="0" smtClean="0"/>
            </a:br>
            <a:r>
              <a:rPr lang="en-US" sz="3000" b="1" u="sng" dirty="0" smtClean="0"/>
              <a:t/>
            </a:r>
            <a:br>
              <a:rPr lang="en-US" sz="3000" b="1" u="sng" dirty="0" smtClean="0"/>
            </a:br>
            <a:r>
              <a:rPr lang="en-GB" sz="3000" b="1" dirty="0" smtClean="0"/>
              <a:t>OLI</a:t>
            </a:r>
            <a:r>
              <a:rPr lang="en-GB" sz="3000" b="1" dirty="0"/>
              <a:t>: to write a letter. </a:t>
            </a:r>
            <a:r>
              <a:rPr lang="en-GB" sz="3000" dirty="0"/>
              <a:t/>
            </a:r>
            <a:br>
              <a:rPr lang="en-GB" sz="3000" dirty="0"/>
            </a:br>
            <a:r>
              <a:rPr lang="en-GB" sz="3000" b="1" dirty="0"/>
              <a:t> </a:t>
            </a:r>
            <a:r>
              <a:rPr lang="en-GB" sz="3000" dirty="0"/>
              <a:t/>
            </a:r>
            <a:br>
              <a:rPr lang="en-GB" sz="3000" dirty="0"/>
            </a:br>
            <a:endParaRPr lang="en-US" sz="3000" dirty="0"/>
          </a:p>
        </p:txBody>
      </p:sp>
      <p:pic>
        <p:nvPicPr>
          <p:cNvPr id="2" name="Picture 1" descr="Screen Shot 2021-02-19 at 19.39.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060" y="1469571"/>
            <a:ext cx="3601835" cy="5207000"/>
          </a:xfrm>
          <a:prstGeom prst="rect">
            <a:avLst/>
          </a:prstGeom>
        </p:spPr>
      </p:pic>
    </p:spTree>
    <p:extLst>
      <p:ext uri="{BB962C8B-B14F-4D97-AF65-F5344CB8AC3E}">
        <p14:creationId xmlns:p14="http://schemas.microsoft.com/office/powerpoint/2010/main" val="3523808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0"/>
          </a:xfrm>
        </p:spPr>
        <p:txBody>
          <a:bodyPr>
            <a:noAutofit/>
          </a:bodyPr>
          <a:lstStyle/>
          <a:p>
            <a:r>
              <a:rPr lang="en-US" sz="3000" b="1" u="sng" dirty="0" smtClean="0"/>
              <a:t>Wednesday </a:t>
            </a:r>
            <a:br>
              <a:rPr lang="en-US" sz="3000" b="1" u="sng" dirty="0" smtClean="0"/>
            </a:br>
            <a:r>
              <a:rPr lang="en-US" sz="3000" b="1" u="sng" dirty="0" smtClean="0"/>
              <a:t/>
            </a:r>
            <a:br>
              <a:rPr lang="en-US" sz="3000" b="1" u="sng" dirty="0" smtClean="0"/>
            </a:br>
            <a:r>
              <a:rPr lang="en-GB" sz="3000" b="1" dirty="0"/>
              <a:t>OLI: to sequence the story using a story map template.</a:t>
            </a:r>
            <a:r>
              <a:rPr lang="en-GB" sz="3000" dirty="0"/>
              <a:t/>
            </a:r>
            <a:br>
              <a:rPr lang="en-GB" sz="3000" dirty="0"/>
            </a:br>
            <a:r>
              <a:rPr lang="en-GB" sz="3000" b="1" dirty="0"/>
              <a:t> </a:t>
            </a:r>
            <a:r>
              <a:rPr lang="en-GB" sz="3000" dirty="0"/>
              <a:t/>
            </a:r>
            <a:br>
              <a:rPr lang="en-GB" sz="3000" dirty="0"/>
            </a:br>
            <a:r>
              <a:rPr lang="en-GB" sz="3000" dirty="0"/>
              <a:t>To help children get ready to make their own story map tomorrow, today children will sequence the story using the pictures I have provided. This is a basic story map without key words or time words added. </a:t>
            </a:r>
            <a:br>
              <a:rPr lang="en-GB" sz="3000" dirty="0"/>
            </a:br>
            <a:r>
              <a:rPr lang="en-GB" sz="3000" dirty="0"/>
              <a:t> </a:t>
            </a:r>
            <a:br>
              <a:rPr lang="en-GB" sz="3000" dirty="0"/>
            </a:br>
            <a:r>
              <a:rPr lang="en-GB" sz="3000" dirty="0"/>
              <a:t>Once children have stuck the pictures in the right order, encourage them to orally retell the story, pointing to each part as they retell it. </a:t>
            </a:r>
            <a:endParaRPr lang="en-US" sz="3000" dirty="0"/>
          </a:p>
        </p:txBody>
      </p:sp>
    </p:spTree>
    <p:extLst>
      <p:ext uri="{BB962C8B-B14F-4D97-AF65-F5344CB8AC3E}">
        <p14:creationId xmlns:p14="http://schemas.microsoft.com/office/powerpoint/2010/main" val="3881225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3066143"/>
          </a:xfrm>
        </p:spPr>
        <p:txBody>
          <a:bodyPr>
            <a:noAutofit/>
          </a:bodyPr>
          <a:lstStyle/>
          <a:p>
            <a:r>
              <a:rPr lang="en-US" sz="3000" b="1" u="sng" dirty="0" smtClean="0"/>
              <a:t>Wednesday </a:t>
            </a:r>
            <a:br>
              <a:rPr lang="en-US" sz="3000" b="1" u="sng" dirty="0" smtClean="0"/>
            </a:br>
            <a:r>
              <a:rPr lang="en-US" sz="3000" b="1" u="sng" dirty="0" smtClean="0"/>
              <a:t/>
            </a:r>
            <a:br>
              <a:rPr lang="en-US" sz="3000" b="1" u="sng" dirty="0" smtClean="0"/>
            </a:br>
            <a:r>
              <a:rPr lang="en-GB" sz="3000" b="1" dirty="0"/>
              <a:t>OLI: to sequence the story using a story map template.</a:t>
            </a:r>
            <a:r>
              <a:rPr lang="en-GB" sz="3000" dirty="0"/>
              <a:t/>
            </a:r>
            <a:br>
              <a:rPr lang="en-GB" sz="3000" dirty="0"/>
            </a:br>
            <a:r>
              <a:rPr lang="en-GB" sz="3000" b="1" dirty="0"/>
              <a:t> </a:t>
            </a:r>
            <a:r>
              <a:rPr lang="en-GB" sz="3000" dirty="0"/>
              <a:t/>
            </a:r>
            <a:br>
              <a:rPr lang="en-GB" sz="3000" dirty="0"/>
            </a:br>
            <a:endParaRPr lang="en-US" sz="3000" dirty="0"/>
          </a:p>
        </p:txBody>
      </p:sp>
      <p:pic>
        <p:nvPicPr>
          <p:cNvPr id="2" name="Picture 1" descr="Screen Shot 2021-02-19 at 19.4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955" y="2068286"/>
            <a:ext cx="3576735" cy="4789714"/>
          </a:xfrm>
          <a:prstGeom prst="rect">
            <a:avLst/>
          </a:prstGeom>
        </p:spPr>
      </p:pic>
    </p:spTree>
    <p:extLst>
      <p:ext uri="{BB962C8B-B14F-4D97-AF65-F5344CB8AC3E}">
        <p14:creationId xmlns:p14="http://schemas.microsoft.com/office/powerpoint/2010/main" val="735558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0"/>
          </a:xfrm>
        </p:spPr>
        <p:txBody>
          <a:bodyPr>
            <a:noAutofit/>
          </a:bodyPr>
          <a:lstStyle/>
          <a:p>
            <a:r>
              <a:rPr lang="en-US" sz="3000" b="1" u="sng" dirty="0" smtClean="0"/>
              <a:t>Thursday </a:t>
            </a:r>
            <a:br>
              <a:rPr lang="en-US" sz="3000" b="1" u="sng" dirty="0" smtClean="0"/>
            </a:br>
            <a:r>
              <a:rPr lang="en-US" sz="2800" b="1" u="sng" dirty="0" smtClean="0"/>
              <a:t/>
            </a:r>
            <a:br>
              <a:rPr lang="en-US" sz="2800" b="1" u="sng" dirty="0" smtClean="0"/>
            </a:br>
            <a:r>
              <a:rPr lang="en-GB" sz="2500" b="1" dirty="0"/>
              <a:t>OLI:  to make a story map. </a:t>
            </a:r>
            <a:r>
              <a:rPr lang="en-GB" sz="2500" dirty="0"/>
              <a:t/>
            </a:r>
            <a:br>
              <a:rPr lang="en-GB" sz="2500" dirty="0"/>
            </a:br>
            <a:r>
              <a:rPr lang="en-GB" sz="2500" b="1" dirty="0"/>
              <a:t> </a:t>
            </a:r>
            <a:r>
              <a:rPr lang="en-GB" sz="2500" dirty="0"/>
              <a:t/>
            </a:r>
            <a:br>
              <a:rPr lang="en-GB" sz="2500" dirty="0"/>
            </a:br>
            <a:r>
              <a:rPr lang="en-GB" sz="2500" dirty="0"/>
              <a:t>Please see the </a:t>
            </a:r>
            <a:r>
              <a:rPr lang="en-GB" sz="2500" dirty="0" smtClean="0"/>
              <a:t>next few slides </a:t>
            </a:r>
            <a:r>
              <a:rPr lang="en-GB" sz="2500" dirty="0"/>
              <a:t>for example story maps. </a:t>
            </a:r>
            <a:br>
              <a:rPr lang="en-GB" sz="2500" dirty="0"/>
            </a:br>
            <a:r>
              <a:rPr lang="en-GB" sz="2500" dirty="0"/>
              <a:t>Feel free to use </a:t>
            </a:r>
            <a:r>
              <a:rPr lang="en-GB" sz="2500" dirty="0" smtClean="0"/>
              <a:t>big </a:t>
            </a:r>
            <a:r>
              <a:rPr lang="en-GB" sz="2500" dirty="0"/>
              <a:t>paper. </a:t>
            </a:r>
            <a:br>
              <a:rPr lang="en-GB" sz="2500" dirty="0"/>
            </a:br>
            <a:r>
              <a:rPr lang="en-GB" sz="2500" b="1" dirty="0"/>
              <a:t> </a:t>
            </a:r>
            <a:r>
              <a:rPr lang="en-GB" sz="2500" dirty="0"/>
              <a:t/>
            </a:r>
            <a:br>
              <a:rPr lang="en-GB" sz="2500" dirty="0"/>
            </a:br>
            <a:r>
              <a:rPr lang="en-GB" sz="2500" b="1" dirty="0"/>
              <a:t>Steps to Success:</a:t>
            </a:r>
            <a:r>
              <a:rPr lang="en-GB" sz="2500" dirty="0"/>
              <a:t/>
            </a:r>
            <a:br>
              <a:rPr lang="en-GB" sz="2500" dirty="0"/>
            </a:br>
            <a:r>
              <a:rPr lang="en-GB" sz="2500" dirty="0"/>
              <a:t>- I can draw simple pictures to represent parts of the story.</a:t>
            </a:r>
            <a:br>
              <a:rPr lang="en-GB" sz="2500" dirty="0"/>
            </a:br>
            <a:r>
              <a:rPr lang="en-GB" sz="2500" dirty="0"/>
              <a:t>- I can put the pictures in the correct order.</a:t>
            </a:r>
            <a:br>
              <a:rPr lang="en-GB" sz="2500" dirty="0"/>
            </a:br>
            <a:r>
              <a:rPr lang="en-GB" sz="2500" dirty="0"/>
              <a:t>- I can add key words / sayings.</a:t>
            </a:r>
            <a:br>
              <a:rPr lang="en-GB" sz="2500" dirty="0"/>
            </a:br>
            <a:r>
              <a:rPr lang="en-GB" sz="2500" dirty="0"/>
              <a:t>- I can add time words (first, next, then, after that, finally etc.)</a:t>
            </a:r>
            <a:br>
              <a:rPr lang="en-GB" sz="2500" dirty="0"/>
            </a:br>
            <a:r>
              <a:rPr lang="en-GB" sz="2500" dirty="0"/>
              <a:t> </a:t>
            </a:r>
            <a:br>
              <a:rPr lang="en-GB" sz="2500" dirty="0"/>
            </a:br>
            <a:r>
              <a:rPr lang="en-GB" sz="2500" dirty="0"/>
              <a:t>You will use this story map to help you retell the story next week, so keep hold of it! </a:t>
            </a:r>
            <a:r>
              <a:rPr lang="en-GB" sz="2500" dirty="0" smtClean="0"/>
              <a:t/>
            </a:r>
            <a:br>
              <a:rPr lang="en-GB" sz="2500" dirty="0" smtClean="0"/>
            </a:br>
            <a:r>
              <a:rPr lang="en-GB" sz="2500" dirty="0" smtClean="0"/>
              <a:t/>
            </a:r>
            <a:br>
              <a:rPr lang="en-GB" sz="2500" dirty="0" smtClean="0"/>
            </a:br>
            <a:r>
              <a:rPr lang="en-GB" sz="2000" dirty="0" smtClean="0"/>
              <a:t>I </a:t>
            </a:r>
            <a:r>
              <a:rPr lang="en-GB" sz="2000" dirty="0"/>
              <a:t>h</a:t>
            </a:r>
            <a:r>
              <a:rPr lang="en-GB" sz="2000" dirty="0" smtClean="0"/>
              <a:t>ave also included puppets pictures you can pop onto lolly sticks and play out the story. </a:t>
            </a:r>
            <a:endParaRPr lang="en-US" sz="2000" dirty="0"/>
          </a:p>
        </p:txBody>
      </p:sp>
    </p:spTree>
    <p:extLst>
      <p:ext uri="{BB962C8B-B14F-4D97-AF65-F5344CB8AC3E}">
        <p14:creationId xmlns:p14="http://schemas.microsoft.com/office/powerpoint/2010/main" val="278176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650" y="765175"/>
            <a:ext cx="7632700"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Once upon a time, there lived three little pigs.</a:t>
            </a:r>
          </a:p>
        </p:txBody>
      </p:sp>
    </p:spTree>
    <p:extLst>
      <p:ext uri="{BB962C8B-B14F-4D97-AF65-F5344CB8AC3E}">
        <p14:creationId xmlns:p14="http://schemas.microsoft.com/office/powerpoint/2010/main" val="1784983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2957286"/>
          </a:xfrm>
        </p:spPr>
        <p:txBody>
          <a:bodyPr>
            <a:noAutofit/>
          </a:bodyPr>
          <a:lstStyle/>
          <a:p>
            <a:r>
              <a:rPr lang="en-US" sz="3000" b="1" u="sng" dirty="0" smtClean="0"/>
              <a:t>Thursday </a:t>
            </a:r>
            <a:br>
              <a:rPr lang="en-US" sz="3000" b="1" u="sng" dirty="0" smtClean="0"/>
            </a:br>
            <a:r>
              <a:rPr lang="en-US" sz="2800" b="1" u="sng" dirty="0" smtClean="0"/>
              <a:t/>
            </a:r>
            <a:br>
              <a:rPr lang="en-US" sz="2800" b="1" u="sng" dirty="0" smtClean="0"/>
            </a:br>
            <a:r>
              <a:rPr lang="en-GB" sz="2500" dirty="0" smtClean="0"/>
              <a:t/>
            </a:r>
            <a:br>
              <a:rPr lang="en-GB" sz="2500" dirty="0" smtClean="0"/>
            </a:br>
            <a:r>
              <a:rPr lang="en-GB" sz="2000" dirty="0" smtClean="0"/>
              <a:t>I </a:t>
            </a:r>
            <a:r>
              <a:rPr lang="en-GB" sz="2000" dirty="0"/>
              <a:t>h</a:t>
            </a:r>
            <a:r>
              <a:rPr lang="en-GB" sz="2000" dirty="0" smtClean="0"/>
              <a:t>ave also included puppets pictures you can pop onto lolly sticks and play out the story. Please find them on Google Classroom and the website.</a:t>
            </a:r>
            <a:br>
              <a:rPr lang="en-GB" sz="2000" dirty="0" smtClean="0"/>
            </a:br>
            <a:r>
              <a:rPr lang="en-GB" sz="2000" dirty="0"/>
              <a:t/>
            </a:r>
            <a:br>
              <a:rPr lang="en-GB" sz="2000" dirty="0"/>
            </a:br>
            <a:r>
              <a:rPr lang="en-GB" sz="2000" dirty="0" smtClean="0"/>
              <a:t>This is just a little extra task should you want it!</a:t>
            </a:r>
            <a:endParaRPr lang="en-US" sz="2000" dirty="0"/>
          </a:p>
        </p:txBody>
      </p:sp>
      <p:pic>
        <p:nvPicPr>
          <p:cNvPr id="2" name="Picture 1" descr="Screen Shot 2021-02-19 at 19.40.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42" y="3193143"/>
            <a:ext cx="2152093" cy="3338286"/>
          </a:xfrm>
          <a:prstGeom prst="rect">
            <a:avLst/>
          </a:prstGeom>
        </p:spPr>
      </p:pic>
      <p:pic>
        <p:nvPicPr>
          <p:cNvPr id="4" name="Picture 3" descr="Screen Shot 2021-02-19 at 19.44.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029" y="2957286"/>
            <a:ext cx="2256971" cy="3919472"/>
          </a:xfrm>
          <a:prstGeom prst="rect">
            <a:avLst/>
          </a:prstGeom>
        </p:spPr>
      </p:pic>
      <p:pic>
        <p:nvPicPr>
          <p:cNvPr id="5" name="Picture 4" descr="Screen Shot 2021-02-19 at 19.44.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998" y="2801258"/>
            <a:ext cx="2400802" cy="3730171"/>
          </a:xfrm>
          <a:prstGeom prst="rect">
            <a:avLst/>
          </a:prstGeom>
        </p:spPr>
      </p:pic>
    </p:spTree>
    <p:extLst>
      <p:ext uri="{BB962C8B-B14F-4D97-AF65-F5344CB8AC3E}">
        <p14:creationId xmlns:p14="http://schemas.microsoft.com/office/powerpoint/2010/main" val="1057928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420" y="1877609"/>
            <a:ext cx="3606380" cy="1842495"/>
          </a:xfrm>
        </p:spPr>
        <p:txBody>
          <a:bodyPr>
            <a:normAutofit fontScale="90000"/>
          </a:bodyPr>
          <a:lstStyle/>
          <a:p>
            <a:r>
              <a:rPr lang="en-US" dirty="0" smtClean="0"/>
              <a:t>Example</a:t>
            </a:r>
            <a:br>
              <a:rPr lang="en-US" dirty="0" smtClean="0"/>
            </a:br>
            <a:r>
              <a:rPr lang="en-US" dirty="0" smtClean="0"/>
              <a:t> Story</a:t>
            </a:r>
            <a:br>
              <a:rPr lang="en-US" dirty="0" smtClean="0"/>
            </a:br>
            <a:r>
              <a:rPr lang="en-US" dirty="0" smtClean="0"/>
              <a:t>Map</a:t>
            </a:r>
            <a:endParaRPr lang="en-US" dirty="0"/>
          </a:p>
        </p:txBody>
      </p:sp>
      <p:pic>
        <p:nvPicPr>
          <p:cNvPr id="3" name="Picture 2" descr="img_6570.jpg"/>
          <p:cNvPicPr>
            <a:picLocks noChangeAspect="1"/>
          </p:cNvPicPr>
          <p:nvPr/>
        </p:nvPicPr>
        <p:blipFill rotWithShape="1">
          <a:blip r:embed="rId2">
            <a:extLst>
              <a:ext uri="{28A0092B-C50C-407E-A947-70E740481C1C}">
                <a14:useLocalDpi xmlns:a14="http://schemas.microsoft.com/office/drawing/2010/main" val="0"/>
              </a:ext>
            </a:extLst>
          </a:blip>
          <a:srcRect t="8380" b="10033"/>
          <a:stretch/>
        </p:blipFill>
        <p:spPr>
          <a:xfrm>
            <a:off x="1223886" y="506599"/>
            <a:ext cx="3856534" cy="5595282"/>
          </a:xfrm>
          <a:prstGeom prst="rect">
            <a:avLst/>
          </a:prstGeom>
        </p:spPr>
      </p:pic>
    </p:spTree>
    <p:extLst>
      <p:ext uri="{BB962C8B-B14F-4D97-AF65-F5344CB8AC3E}">
        <p14:creationId xmlns:p14="http://schemas.microsoft.com/office/powerpoint/2010/main" val="3854018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nam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93" y="1103313"/>
            <a:ext cx="7378706" cy="5505206"/>
          </a:xfrm>
          <a:prstGeom prst="rect">
            <a:avLst/>
          </a:prstGeom>
        </p:spPr>
      </p:pic>
      <p:sp>
        <p:nvSpPr>
          <p:cNvPr id="3" name="Title 2"/>
          <p:cNvSpPr>
            <a:spLocks noGrp="1"/>
          </p:cNvSpPr>
          <p:nvPr>
            <p:ph type="title"/>
          </p:nvPr>
        </p:nvSpPr>
        <p:spPr>
          <a:xfrm>
            <a:off x="457200" y="32680"/>
            <a:ext cx="8229600" cy="1143000"/>
          </a:xfrm>
        </p:spPr>
        <p:txBody>
          <a:bodyPr/>
          <a:lstStyle/>
          <a:p>
            <a:r>
              <a:rPr lang="en-US" dirty="0" smtClean="0"/>
              <a:t>Example Story Map</a:t>
            </a:r>
            <a:endParaRPr lang="en-US" dirty="0"/>
          </a:p>
        </p:txBody>
      </p:sp>
    </p:spTree>
    <p:extLst>
      <p:ext uri="{BB962C8B-B14F-4D97-AF65-F5344CB8AC3E}">
        <p14:creationId xmlns:p14="http://schemas.microsoft.com/office/powerpoint/2010/main" val="3145981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680"/>
            <a:ext cx="8229600" cy="1143000"/>
          </a:xfrm>
        </p:spPr>
        <p:txBody>
          <a:bodyPr/>
          <a:lstStyle/>
          <a:p>
            <a:r>
              <a:rPr lang="en-US" dirty="0" smtClean="0"/>
              <a:t>Example Story Map</a:t>
            </a:r>
            <a:endParaRPr lang="en-US" dirty="0"/>
          </a:p>
        </p:txBody>
      </p:sp>
      <p:pic>
        <p:nvPicPr>
          <p:cNvPr id="4" name="Picture 3" descr="d51785e6-2250-470f-bf34-ed1368160900-_20170304_125021.crop_521x391_0%2C81.previ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063" y="963967"/>
            <a:ext cx="7359860" cy="5527168"/>
          </a:xfrm>
          <a:prstGeom prst="rect">
            <a:avLst/>
          </a:prstGeom>
        </p:spPr>
      </p:pic>
    </p:spTree>
    <p:extLst>
      <p:ext uri="{BB962C8B-B14F-4D97-AF65-F5344CB8AC3E}">
        <p14:creationId xmlns:p14="http://schemas.microsoft.com/office/powerpoint/2010/main" val="3056143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680"/>
            <a:ext cx="8229600" cy="1143000"/>
          </a:xfrm>
        </p:spPr>
        <p:txBody>
          <a:bodyPr/>
          <a:lstStyle/>
          <a:p>
            <a:r>
              <a:rPr lang="en-US" dirty="0" smtClean="0"/>
              <a:t>Example Story Map</a:t>
            </a:r>
            <a:endParaRPr lang="en-US" dirty="0"/>
          </a:p>
        </p:txBody>
      </p:sp>
      <p:pic>
        <p:nvPicPr>
          <p:cNvPr id="2" name="Picture 1" descr="1599947061441029-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734" y="1175680"/>
            <a:ext cx="6770302" cy="5001561"/>
          </a:xfrm>
          <a:prstGeom prst="rect">
            <a:avLst/>
          </a:prstGeom>
        </p:spPr>
      </p:pic>
    </p:spTree>
    <p:extLst>
      <p:ext uri="{BB962C8B-B14F-4D97-AF65-F5344CB8AC3E}">
        <p14:creationId xmlns:p14="http://schemas.microsoft.com/office/powerpoint/2010/main" val="171729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0"/>
          </a:xfrm>
        </p:spPr>
        <p:txBody>
          <a:bodyPr>
            <a:noAutofit/>
          </a:bodyPr>
          <a:lstStyle/>
          <a:p>
            <a:r>
              <a:rPr lang="en-US" sz="3000" b="1" u="sng" dirty="0" smtClean="0"/>
              <a:t>Friday </a:t>
            </a:r>
            <a:br>
              <a:rPr lang="en-US" sz="3000" b="1" u="sng" dirty="0" smtClean="0"/>
            </a:br>
            <a:r>
              <a:rPr lang="en-US" sz="3000" b="1" u="sng" dirty="0" smtClean="0"/>
              <a:t/>
            </a:r>
            <a:br>
              <a:rPr lang="en-US" sz="3000" b="1" u="sng" dirty="0" smtClean="0"/>
            </a:br>
            <a:r>
              <a:rPr lang="en-GB" sz="3000" b="1" dirty="0" smtClean="0"/>
              <a:t>Spelling test day!</a:t>
            </a:r>
            <a:br>
              <a:rPr lang="en-GB" sz="3000" b="1" dirty="0" smtClean="0"/>
            </a:br>
            <a:r>
              <a:rPr lang="en-GB" sz="3000" b="1" dirty="0"/>
              <a:t/>
            </a:r>
            <a:br>
              <a:rPr lang="en-GB" sz="3000" b="1" dirty="0"/>
            </a:br>
            <a:r>
              <a:rPr lang="en-GB" sz="3000" b="1" dirty="0" smtClean="0"/>
              <a:t>We will carry on with ‘The Three Little Pigs’ next week. </a:t>
            </a:r>
            <a:br>
              <a:rPr lang="en-GB" sz="3000" b="1" dirty="0" smtClean="0"/>
            </a:br>
            <a:r>
              <a:rPr lang="en-GB" sz="3000" b="1" dirty="0"/>
              <a:t/>
            </a:r>
            <a:br>
              <a:rPr lang="en-GB" sz="3000" b="1" dirty="0"/>
            </a:br>
            <a:r>
              <a:rPr lang="en-GB" sz="3000" b="1" dirty="0" smtClean="0"/>
              <a:t/>
            </a:r>
            <a:br>
              <a:rPr lang="en-GB" sz="3000" b="1" dirty="0" smtClean="0"/>
            </a:br>
            <a:r>
              <a:rPr lang="en-GB" sz="3000" b="1" dirty="0"/>
              <a:t/>
            </a:r>
            <a:br>
              <a:rPr lang="en-GB" sz="3000" b="1" dirty="0"/>
            </a:br>
            <a:r>
              <a:rPr lang="en-GB" sz="3000" b="1" dirty="0" smtClean="0"/>
              <a:t/>
            </a:r>
            <a:br>
              <a:rPr lang="en-GB" sz="3000" b="1" dirty="0" smtClean="0"/>
            </a:br>
            <a:r>
              <a:rPr lang="en-GB" sz="2500" b="1" dirty="0"/>
              <a:t/>
            </a:r>
            <a:br>
              <a:rPr lang="en-GB" sz="2500" b="1" dirty="0"/>
            </a:br>
            <a:r>
              <a:rPr lang="en-GB" sz="2500" b="1" dirty="0" smtClean="0"/>
              <a:t/>
            </a:r>
            <a:br>
              <a:rPr lang="en-GB" sz="2500" b="1" dirty="0" smtClean="0"/>
            </a:br>
            <a:r>
              <a:rPr lang="en-GB" sz="2500" b="1" dirty="0"/>
              <a:t/>
            </a:r>
            <a:br>
              <a:rPr lang="en-GB" sz="2500" b="1" dirty="0"/>
            </a:br>
            <a:r>
              <a:rPr lang="en-GB" sz="2500" b="1" dirty="0" smtClean="0"/>
              <a:t>Well done!</a:t>
            </a:r>
            <a:endParaRPr lang="en-US" sz="2500" dirty="0"/>
          </a:p>
        </p:txBody>
      </p:sp>
    </p:spTree>
    <p:extLst>
      <p:ext uri="{BB962C8B-B14F-4D97-AF65-F5344CB8AC3E}">
        <p14:creationId xmlns:p14="http://schemas.microsoft.com/office/powerpoint/2010/main" val="2838644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650" y="765175"/>
            <a:ext cx="7632700"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One day, they decided to leave home and build houses of their own.</a:t>
            </a:r>
          </a:p>
        </p:txBody>
      </p:sp>
    </p:spTree>
    <p:extLst>
      <p:ext uri="{BB962C8B-B14F-4D97-AF65-F5344CB8AC3E}">
        <p14:creationId xmlns:p14="http://schemas.microsoft.com/office/powerpoint/2010/main" val="3462002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50" y="765175"/>
            <a:ext cx="7632700"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first little pig thought that straw would make a </a:t>
            </a:r>
            <a:br>
              <a:rPr lang="en-GB" dirty="0">
                <a:solidFill>
                  <a:schemeClr val="tx1"/>
                </a:solidFill>
              </a:rPr>
            </a:br>
            <a:r>
              <a:rPr lang="en-GB" dirty="0">
                <a:solidFill>
                  <a:schemeClr val="tx1"/>
                </a:solidFill>
              </a:rPr>
              <a:t>good house. </a:t>
            </a:r>
          </a:p>
        </p:txBody>
      </p:sp>
    </p:spTree>
    <p:extLst>
      <p:ext uri="{BB962C8B-B14F-4D97-AF65-F5344CB8AC3E}">
        <p14:creationId xmlns:p14="http://schemas.microsoft.com/office/powerpoint/2010/main" val="1465722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 He built the house very quickly and he was very pleased with it. </a:t>
            </a:r>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398588"/>
            <a:ext cx="51054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9611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p:blipFill>
        <p:spPr>
          <a:xfrm>
            <a:off x="755649" y="765175"/>
            <a:ext cx="7632699" cy="4238904"/>
          </a:xfrm>
          <a:prstGeom prst="flowChartAlternateProcess">
            <a:avLst/>
          </a:prstGeom>
        </p:spPr>
      </p:pic>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The second little pig thought that sticks would make a fine house.</a:t>
            </a:r>
          </a:p>
        </p:txBody>
      </p:sp>
    </p:spTree>
    <p:extLst>
      <p:ext uri="{BB962C8B-B14F-4D97-AF65-F5344CB8AC3E}">
        <p14:creationId xmlns:p14="http://schemas.microsoft.com/office/powerpoint/2010/main" val="22999448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p:cNvSpPr/>
          <p:nvPr/>
        </p:nvSpPr>
        <p:spPr>
          <a:xfrm>
            <a:off x="755650" y="5084763"/>
            <a:ext cx="7632700" cy="1008062"/>
          </a:xfrm>
          <a:prstGeom prst="flowChartAlternateProcess">
            <a:avLst/>
          </a:prstGeom>
          <a:solidFill>
            <a:schemeClr val="bg1"/>
          </a:solidFill>
          <a:ln w="28575">
            <a:solidFill>
              <a:srgbClr val="83BB4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 He built the house very quickly and he was very pleased with it. </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3925" y="958850"/>
            <a:ext cx="515143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664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TotalTime>
  <Words>517</Words>
  <Application>Microsoft Macintosh PowerPoint</Application>
  <PresentationFormat>On-screen Show (4:3)</PresentationFormat>
  <Paragraphs>49</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English The Three Little Pigs</vt:lpstr>
      <vt:lpstr>Monday   Lets read the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Monday   OLI: To read the story and put actions with it.  OLI: to write a wanted poster.  Have a go a making a wanted poster for the big bad wolf. Remember to use adjectives to describe the wolf!    </vt:lpstr>
      <vt:lpstr>Monday  OLI: to write a wanted poster. Have a go a making a wanted poster for the big bad wolf. Remember to use adjectives to describe the wolf!    </vt:lpstr>
      <vt:lpstr>Tuesday   OLI: to write a letter.    Imagine you are the wolf. Write a sorry letter to the 3 little pigs.    Remember to start your letter with ‘To’ or ‘Dear’ and end your letter with ‘from Wolf’.    Because you are pretending to be the wolf you will use ‘I’ through the letter when referencing the wolf (e.g. I am very sorry).   </vt:lpstr>
      <vt:lpstr>Tuesday   OLI: to write a letter.    </vt:lpstr>
      <vt:lpstr>Wednesday   OLI: to sequence the story using a story map template.   To help children get ready to make their own story map tomorrow, today children will sequence the story using the pictures I have provided. This is a basic story map without key words or time words added.    Once children have stuck the pictures in the right order, encourage them to orally retell the story, pointing to each part as they retell it. </vt:lpstr>
      <vt:lpstr>Wednesday   OLI: to sequence the story using a story map template.   </vt:lpstr>
      <vt:lpstr>Thursday   OLI:  to make a story map.    Please see the next few slides for example story maps.  Feel free to use big paper.    Steps to Success: - I can draw simple pictures to represent parts of the story. - I can put the pictures in the correct order. - I can add key words / sayings. - I can add time words (first, next, then, after that, finally etc.)   You will use this story map to help you retell the story next week, so keep hold of it!   I have also included puppets pictures you can pop onto lolly sticks and play out the story. </vt:lpstr>
      <vt:lpstr>Thursday    I have also included puppets pictures you can pop onto lolly sticks and play out the story. Please find them on Google Classroom and the website.  This is just a little extra task should you want it!</vt:lpstr>
      <vt:lpstr>Example  Story Map</vt:lpstr>
      <vt:lpstr>Example Story Map</vt:lpstr>
      <vt:lpstr>Example Story Map</vt:lpstr>
      <vt:lpstr>Example Story Map</vt:lpstr>
      <vt:lpstr>Friday   Spelling test day!  We will carry on with ‘The Three Little Pigs’ next week.         Well done!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The Three Little Pigs</dc:title>
  <dc:creator>Emma Sharpe</dc:creator>
  <cp:lastModifiedBy>Emma Sharpe</cp:lastModifiedBy>
  <cp:revision>5</cp:revision>
  <dcterms:created xsi:type="dcterms:W3CDTF">2021-01-26T18:22:28Z</dcterms:created>
  <dcterms:modified xsi:type="dcterms:W3CDTF">2021-02-19T19:47:04Z</dcterms:modified>
</cp:coreProperties>
</file>