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20"/>
  </p:handoutMasterIdLst>
  <p:sldIdLst>
    <p:sldId id="261" r:id="rId2"/>
    <p:sldId id="258" r:id="rId3"/>
    <p:sldId id="263"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9" r:id="rId18"/>
    <p:sldId id="285" r:id="rId19"/>
  </p:sldIdLst>
  <p:sldSz cx="9144000" cy="6858000" type="screen4x3"/>
  <p:notesSz cx="6858000" cy="9144000"/>
  <p:embeddedFontLst>
    <p:embeddedFont>
      <p:font typeface="BPreplay" panose="02000503000000020004"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Sassoon Infant Md" panose="02000603050000020003" pitchFamily="2" charset="0"/>
      <p:regular r:id="rId29"/>
    </p:embeddedFont>
    <p:embeddedFont>
      <p:font typeface="Sassoon Infant Rg" panose="02000803050000020003" pitchFamily="2" charset="0"/>
      <p:regular r:id="rId30"/>
      <p:bold r:id="rId31"/>
      <p:italic r:id="rId32"/>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anose="02000503030000020003" pitchFamily="50" charset="0"/>
        <a:ea typeface="+mn-ea"/>
        <a:cs typeface="+mn-cs"/>
      </a:defRPr>
    </a:lvl5pPr>
    <a:lvl6pPr marL="2286000" algn="l" defTabSz="914400" rtl="0" eaLnBrk="1" latinLnBrk="0" hangingPunct="1">
      <a:defRPr kern="1200">
        <a:solidFill>
          <a:schemeClr val="tx1"/>
        </a:solidFill>
        <a:latin typeface="Sassoon Infant Rg" panose="02000503030000020003" pitchFamily="50" charset="0"/>
        <a:ea typeface="+mn-ea"/>
        <a:cs typeface="+mn-cs"/>
      </a:defRPr>
    </a:lvl6pPr>
    <a:lvl7pPr marL="2743200" algn="l" defTabSz="914400" rtl="0" eaLnBrk="1" latinLnBrk="0" hangingPunct="1">
      <a:defRPr kern="1200">
        <a:solidFill>
          <a:schemeClr val="tx1"/>
        </a:solidFill>
        <a:latin typeface="Sassoon Infant Rg" panose="02000503030000020003" pitchFamily="50" charset="0"/>
        <a:ea typeface="+mn-ea"/>
        <a:cs typeface="+mn-cs"/>
      </a:defRPr>
    </a:lvl7pPr>
    <a:lvl8pPr marL="3200400" algn="l" defTabSz="914400" rtl="0" eaLnBrk="1" latinLnBrk="0" hangingPunct="1">
      <a:defRPr kern="1200">
        <a:solidFill>
          <a:schemeClr val="tx1"/>
        </a:solidFill>
        <a:latin typeface="Sassoon Infant Rg" panose="02000503030000020003" pitchFamily="50" charset="0"/>
        <a:ea typeface="+mn-ea"/>
        <a:cs typeface="+mn-cs"/>
      </a:defRPr>
    </a:lvl8pPr>
    <a:lvl9pPr marL="3657600" algn="l" defTabSz="914400" rtl="0" eaLnBrk="1" latinLnBrk="0" hangingPunct="1">
      <a:defRPr kern="1200">
        <a:solidFill>
          <a:schemeClr val="tx1"/>
        </a:solidFill>
        <a:latin typeface="Sassoon Infant Rg" panose="02000503030000020003" pitchFamily="50" charset="0"/>
        <a:ea typeface="+mn-ea"/>
        <a:cs typeface="+mn-cs"/>
      </a:defRPr>
    </a:lvl9pPr>
  </p:defaultTextStyle>
  <p:extLst>
    <p:ext uri="{EFAFB233-063F-42B5-8137-9DF3F51BA10A}">
      <p15:sldGuideLst xmlns:p15="http://schemas.microsoft.com/office/powerpoint/2012/main">
        <p15:guide id="1" orient="horz" pos="2228">
          <p15:clr>
            <a:srgbClr val="A4A3A4"/>
          </p15:clr>
        </p15:guide>
        <p15:guide id="2" pos="5284">
          <p15:clr>
            <a:srgbClr val="A4A3A4"/>
          </p15:clr>
        </p15:guide>
        <p15:guide id="3" orient="horz" pos="3974">
          <p15:clr>
            <a:srgbClr val="A4A3A4"/>
          </p15:clr>
        </p15:guide>
        <p15:guide id="4" pos="5420">
          <p15:clr>
            <a:srgbClr val="A4A3A4"/>
          </p15:clr>
        </p15:guide>
        <p15:guide id="5" orient="horz" pos="300">
          <p15:clr>
            <a:srgbClr val="A4A3A4"/>
          </p15:clr>
        </p15:guide>
        <p15:guide id="6" pos="476">
          <p15:clr>
            <a:srgbClr val="A4A3A4"/>
          </p15:clr>
        </p15:guide>
        <p15:guide id="7" orient="horz" pos="459">
          <p15:clr>
            <a:srgbClr val="A4A3A4"/>
          </p15:clr>
        </p15:guide>
        <p15:guide id="8" orient="horz"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92B6FE"/>
    <a:srgbClr val="EC8533"/>
    <a:srgbClr val="FFF9E7"/>
    <a:srgbClr val="CDDFE4"/>
    <a:srgbClr val="0099FF"/>
    <a:srgbClr val="4A5F7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115" d="100"/>
          <a:sy n="115" d="100"/>
        </p:scale>
        <p:origin x="1536" y="192"/>
      </p:cViewPr>
      <p:guideLst>
        <p:guide orient="horz" pos="2228"/>
        <p:guide pos="5284"/>
        <p:guide orient="horz" pos="3974"/>
        <p:guide pos="5420"/>
        <p:guide orient="horz" pos="300"/>
        <p:guide pos="476"/>
        <p:guide orient="horz" pos="459"/>
        <p:guide orient="horz" pos="3838"/>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F4EB88-20FB-46FF-B8F8-8C686B161E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106732A-1AF8-4F04-A65F-061AEC6EDD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7A6260-C69A-4925-8C63-2348FF164270}" type="datetimeFigureOut">
              <a:rPr lang="en-GB"/>
              <a:pPr>
                <a:defRPr/>
              </a:pPr>
              <a:t>03/02/2021</a:t>
            </a:fld>
            <a:endParaRPr lang="en-GB"/>
          </a:p>
        </p:txBody>
      </p:sp>
      <p:sp>
        <p:nvSpPr>
          <p:cNvPr id="4" name="Footer Placeholder 3">
            <a:extLst>
              <a:ext uri="{FF2B5EF4-FFF2-40B4-BE49-F238E27FC236}">
                <a16:creationId xmlns:a16="http://schemas.microsoft.com/office/drawing/2014/main" id="{E5FBCE7A-E1DF-411D-B85D-9A733C7AB9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DA8FED2-7B68-4E48-87ED-E0E1D6A80D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52BFB46-2BA3-4E91-ADE1-3F37BF26856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9072AA0-983E-4F16-9859-741EBD614B8D}"/>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3939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8DA3EE4-623C-4D2F-B891-0289AEF7031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title"/>
          </p:nvPr>
        </p:nvSpPr>
        <p:spPr>
          <a:xfrm>
            <a:off x="457198" y="485775"/>
            <a:ext cx="8220075" cy="1266826"/>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1800225"/>
            <a:ext cx="8220075" cy="459581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477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23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01334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287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21127C2E-E8DC-4FB7-B915-B5A952544E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12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2E1F8F-FFF9-46A7-9581-3270A08C3039}"/>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7008553-C5E5-438F-956C-C25888837B32}"/>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15" r:id="rId3"/>
    <p:sldLayoutId id="2147483716" r:id="rId4"/>
    <p:sldLayoutId id="2147483717" r:id="rId5"/>
    <p:sldLayoutId id="2147483720"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hyperlink" Target="http://www.bbc.co.uk/education/clips/z7rb4wx" TargetMode="External"/><Relationship Id="rId4" Type="http://schemas.openxmlformats.org/officeDocument/2006/relationships/image" Target="../media/image23.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6">
            <a:extLst>
              <a:ext uri="{FF2B5EF4-FFF2-40B4-BE49-F238E27FC236}">
                <a16:creationId xmlns:a16="http://schemas.microsoft.com/office/drawing/2014/main" id="{D5A75A50-9BAC-46B3-998C-0A5DC7580222}"/>
              </a:ext>
            </a:extLst>
          </p:cNvPr>
          <p:cNvSpPr txBox="1">
            <a:spLocks noChangeArrowheads="1"/>
          </p:cNvSpPr>
          <p:nvPr/>
        </p:nvSpPr>
        <p:spPr bwMode="auto">
          <a:xfrm>
            <a:off x="2071688" y="6383338"/>
            <a:ext cx="4992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a:solidFill>
                  <a:schemeClr val="bg1"/>
                </a:solidFill>
                <a:latin typeface="BPreplay" panose="02000503000000020004" pitchFamily="50" charset="0"/>
              </a:rPr>
              <a:t>Year One</a:t>
            </a:r>
          </a:p>
        </p:txBody>
      </p:sp>
      <p:sp>
        <p:nvSpPr>
          <p:cNvPr id="4" name="Rectangle 3">
            <a:extLst>
              <a:ext uri="{FF2B5EF4-FFF2-40B4-BE49-F238E27FC236}">
                <a16:creationId xmlns:a16="http://schemas.microsoft.com/office/drawing/2014/main" id="{C84236BF-6A64-4F78-8847-6561DADF3251}"/>
              </a:ext>
            </a:extLst>
          </p:cNvPr>
          <p:cNvSpPr/>
          <p:nvPr/>
        </p:nvSpPr>
        <p:spPr>
          <a:xfrm>
            <a:off x="0" y="6251575"/>
            <a:ext cx="9144000" cy="611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cxnSp>
        <p:nvCxnSpPr>
          <p:cNvPr id="6" name="Straight Connector 5">
            <a:extLst>
              <a:ext uri="{FF2B5EF4-FFF2-40B4-BE49-F238E27FC236}">
                <a16:creationId xmlns:a16="http://schemas.microsoft.com/office/drawing/2014/main" id="{E33D3762-B5DC-49D6-91B6-9E6B489579FB}"/>
              </a:ext>
            </a:extLst>
          </p:cNvPr>
          <p:cNvCxnSpPr/>
          <p:nvPr/>
        </p:nvCxnSpPr>
        <p:spPr>
          <a:xfrm>
            <a:off x="0" y="6251575"/>
            <a:ext cx="926147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149" name="TextBox 10">
            <a:extLst>
              <a:ext uri="{FF2B5EF4-FFF2-40B4-BE49-F238E27FC236}">
                <a16:creationId xmlns:a16="http://schemas.microsoft.com/office/drawing/2014/main" id="{091E0E05-4CF2-4E0A-8173-A4976C0FAFBA}"/>
              </a:ext>
            </a:extLst>
          </p:cNvPr>
          <p:cNvSpPr txBox="1">
            <a:spLocks noChangeArrowheads="1"/>
          </p:cNvSpPr>
          <p:nvPr/>
        </p:nvSpPr>
        <p:spPr bwMode="auto">
          <a:xfrm>
            <a:off x="2857500" y="6464300"/>
            <a:ext cx="3421063"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800" b="1">
                <a:solidFill>
                  <a:schemeClr val="bg1"/>
                </a:solidFill>
                <a:latin typeface="BPreplay" panose="02000503000000020004" pitchFamily="50" charset="0"/>
              </a:rPr>
              <a:t>Science</a:t>
            </a:r>
            <a:r>
              <a:rPr lang="en-GB" altLang="en-US" sz="800">
                <a:solidFill>
                  <a:schemeClr val="bg1"/>
                </a:solidFill>
                <a:latin typeface="BPreplay" panose="02000503000000020004" pitchFamily="50" charset="0"/>
              </a:rPr>
              <a:t> | Year 3 | Rocks | Investigating Soil Permeability | Lesson 6</a:t>
            </a:r>
          </a:p>
        </p:txBody>
      </p:sp>
      <p:sp>
        <p:nvSpPr>
          <p:cNvPr id="6150" name="Text Placeholder 16">
            <a:extLst>
              <a:ext uri="{FF2B5EF4-FFF2-40B4-BE49-F238E27FC236}">
                <a16:creationId xmlns:a16="http://schemas.microsoft.com/office/drawing/2014/main" id="{5BA07BB0-D989-4015-A821-0D85A715F07F}"/>
              </a:ext>
            </a:extLst>
          </p:cNvPr>
          <p:cNvSpPr>
            <a:spLocks noGrp="1"/>
          </p:cNvSpPr>
          <p:nvPr>
            <p:ph type="body" sz="quarter" idx="10"/>
          </p:nvPr>
        </p:nvSpPr>
        <p:spPr>
          <a:xfrm>
            <a:off x="1655763" y="3200400"/>
            <a:ext cx="5832475" cy="542925"/>
          </a:xfrm>
        </p:spPr>
        <p:txBody>
          <a:bodyPr/>
          <a:lstStyle/>
          <a:p>
            <a:pPr eaLnBrk="1" hangingPunct="1"/>
            <a:r>
              <a:rPr lang="en-GB" altLang="en-US"/>
              <a:t>Rocks</a:t>
            </a:r>
          </a:p>
        </p:txBody>
      </p:sp>
      <p:sp>
        <p:nvSpPr>
          <p:cNvPr id="6151" name="Title 17">
            <a:extLst>
              <a:ext uri="{FF2B5EF4-FFF2-40B4-BE49-F238E27FC236}">
                <a16:creationId xmlns:a16="http://schemas.microsoft.com/office/drawing/2014/main" id="{50669EC4-4BEB-4F4C-8386-C4895450509A}"/>
              </a:ext>
            </a:extLst>
          </p:cNvPr>
          <p:cNvSpPr>
            <a:spLocks noGrp="1"/>
          </p:cNvSpPr>
          <p:nvPr>
            <p:ph type="title"/>
          </p:nvPr>
        </p:nvSpPr>
        <p:spPr>
          <a:xfrm>
            <a:off x="539750" y="2359025"/>
            <a:ext cx="8064500" cy="655638"/>
          </a:xfrm>
        </p:spPr>
        <p:txBody>
          <a:bodyPr/>
          <a:lstStyle/>
          <a:p>
            <a:pPr eaLnBrk="1" hangingPunct="1"/>
            <a:r>
              <a:rPr lang="en-GB" altLang="en-US"/>
              <a:t>Science</a:t>
            </a:r>
          </a:p>
        </p:txBody>
      </p:sp>
      <p:pic>
        <p:nvPicPr>
          <p:cNvPr id="6152" name="Picture 2">
            <a:extLst>
              <a:ext uri="{FF2B5EF4-FFF2-40B4-BE49-F238E27FC236}">
                <a16:creationId xmlns:a16="http://schemas.microsoft.com/office/drawing/2014/main" id="{AE4275A4-E98E-4D39-A9FD-45E5CE5E4F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5550" y="982663"/>
            <a:ext cx="1612900"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B12A78E2-C73D-4008-ACDB-CD1FBAB929CB}"/>
              </a:ext>
            </a:extLst>
          </p:cNvPr>
          <p:cNvPicPr>
            <a:picLocks noChangeAspect="1"/>
          </p:cNvPicPr>
          <p:nvPr/>
        </p:nvPicPr>
        <p:blipFill>
          <a:blip r:embed="rId3">
            <a:extLst>
              <a:ext uri="{28A0092B-C50C-407E-A947-70E740481C1C}">
                <a14:useLocalDpi xmlns:a14="http://schemas.microsoft.com/office/drawing/2010/main" val="0"/>
              </a:ext>
            </a:extLst>
          </a:blip>
          <a:srcRect l="18471"/>
          <a:stretch>
            <a:fillRect/>
          </a:stretch>
        </p:blipFill>
        <p:spPr bwMode="auto">
          <a:xfrm>
            <a:off x="757238" y="1476375"/>
            <a:ext cx="2413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a:extLst>
              <a:ext uri="{FF2B5EF4-FFF2-40B4-BE49-F238E27FC236}">
                <a16:creationId xmlns:a16="http://schemas.microsoft.com/office/drawing/2014/main" id="{EC0B4CEA-4613-45F1-AA61-9796DDF0F54D}"/>
              </a:ext>
            </a:extLst>
          </p:cNvPr>
          <p:cNvPicPr>
            <a:picLocks noChangeAspect="1"/>
          </p:cNvPicPr>
          <p:nvPr/>
        </p:nvPicPr>
        <p:blipFill>
          <a:blip r:embed="rId4">
            <a:extLst>
              <a:ext uri="{28A0092B-C50C-407E-A947-70E740481C1C}">
                <a14:useLocalDpi xmlns:a14="http://schemas.microsoft.com/office/drawing/2010/main" val="0"/>
              </a:ext>
            </a:extLst>
          </a:blip>
          <a:srcRect r="38802"/>
          <a:stretch>
            <a:fillRect/>
          </a:stretch>
        </p:blipFill>
        <p:spPr bwMode="auto">
          <a:xfrm>
            <a:off x="3365500" y="1476375"/>
            <a:ext cx="241776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6">
            <a:extLst>
              <a:ext uri="{FF2B5EF4-FFF2-40B4-BE49-F238E27FC236}">
                <a16:creationId xmlns:a16="http://schemas.microsoft.com/office/drawing/2014/main" id="{223D2E57-3514-4842-BA10-8D796CB8316E}"/>
              </a:ext>
            </a:extLst>
          </p:cNvPr>
          <p:cNvPicPr>
            <a:picLocks noChangeAspect="1"/>
          </p:cNvPicPr>
          <p:nvPr/>
        </p:nvPicPr>
        <p:blipFill>
          <a:blip r:embed="rId5">
            <a:extLst>
              <a:ext uri="{28A0092B-C50C-407E-A947-70E740481C1C}">
                <a14:useLocalDpi xmlns:a14="http://schemas.microsoft.com/office/drawing/2010/main" val="0"/>
              </a:ext>
            </a:extLst>
          </a:blip>
          <a:srcRect t="10667" r="31351"/>
          <a:stretch>
            <a:fillRect/>
          </a:stretch>
        </p:blipFill>
        <p:spPr bwMode="auto">
          <a:xfrm>
            <a:off x="5964238" y="1476375"/>
            <a:ext cx="2424112"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a:extLst>
              <a:ext uri="{FF2B5EF4-FFF2-40B4-BE49-F238E27FC236}">
                <a16:creationId xmlns:a16="http://schemas.microsoft.com/office/drawing/2014/main" id="{DC23426A-74EC-4E4B-89A3-7D4B31F63D01}"/>
              </a:ext>
            </a:extLst>
          </p:cNvPr>
          <p:cNvPicPr>
            <a:picLocks noChangeAspect="1"/>
          </p:cNvPicPr>
          <p:nvPr/>
        </p:nvPicPr>
        <p:blipFill>
          <a:blip r:embed="rId6">
            <a:extLst>
              <a:ext uri="{28A0092B-C50C-407E-A947-70E740481C1C}">
                <a14:useLocalDpi xmlns:a14="http://schemas.microsoft.com/office/drawing/2010/main" val="0"/>
              </a:ext>
            </a:extLst>
          </a:blip>
          <a:srcRect l="26160" b="8435"/>
          <a:stretch>
            <a:fillRect/>
          </a:stretch>
        </p:blipFill>
        <p:spPr bwMode="auto">
          <a:xfrm>
            <a:off x="755650" y="3862388"/>
            <a:ext cx="2414588"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a:extLst>
              <a:ext uri="{FF2B5EF4-FFF2-40B4-BE49-F238E27FC236}">
                <a16:creationId xmlns:a16="http://schemas.microsoft.com/office/drawing/2014/main" id="{6E712F42-B38A-4935-8E47-B485A957D594}"/>
              </a:ext>
            </a:extLst>
          </p:cNvPr>
          <p:cNvPicPr>
            <a:picLocks noChangeAspect="1"/>
          </p:cNvPicPr>
          <p:nvPr/>
        </p:nvPicPr>
        <p:blipFill>
          <a:blip r:embed="rId7">
            <a:extLst>
              <a:ext uri="{28A0092B-C50C-407E-A947-70E740481C1C}">
                <a14:useLocalDpi xmlns:a14="http://schemas.microsoft.com/office/drawing/2010/main" val="0"/>
              </a:ext>
            </a:extLst>
          </a:blip>
          <a:srcRect l="19322"/>
          <a:stretch>
            <a:fillRect/>
          </a:stretch>
        </p:blipFill>
        <p:spPr bwMode="auto">
          <a:xfrm>
            <a:off x="3371850" y="3863975"/>
            <a:ext cx="241776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a:extLst>
              <a:ext uri="{FF2B5EF4-FFF2-40B4-BE49-F238E27FC236}">
                <a16:creationId xmlns:a16="http://schemas.microsoft.com/office/drawing/2014/main" id="{043684A1-2F5C-493A-B0F2-4A760B8CF6A2}"/>
              </a:ext>
            </a:extLst>
          </p:cNvPr>
          <p:cNvPicPr>
            <a:picLocks noChangeAspect="1"/>
          </p:cNvPicPr>
          <p:nvPr/>
        </p:nvPicPr>
        <p:blipFill>
          <a:blip r:embed="rId8">
            <a:extLst>
              <a:ext uri="{28A0092B-C50C-407E-A947-70E740481C1C}">
                <a14:useLocalDpi xmlns:a14="http://schemas.microsoft.com/office/drawing/2010/main" val="0"/>
              </a:ext>
            </a:extLst>
          </a:blip>
          <a:srcRect t="1649" r="20241" b="-2"/>
          <a:stretch>
            <a:fillRect/>
          </a:stretch>
        </p:blipFill>
        <p:spPr bwMode="auto">
          <a:xfrm>
            <a:off x="5953125" y="3867150"/>
            <a:ext cx="243522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itle 5">
            <a:extLst>
              <a:ext uri="{FF2B5EF4-FFF2-40B4-BE49-F238E27FC236}">
                <a16:creationId xmlns:a16="http://schemas.microsoft.com/office/drawing/2014/main" id="{D6D4C64D-2D9B-481C-AD91-84288301077D}"/>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Comparing Soils</a:t>
            </a:r>
          </a:p>
        </p:txBody>
      </p:sp>
      <p:sp>
        <p:nvSpPr>
          <p:cNvPr id="2" name="Rectangle 1">
            <a:extLst>
              <a:ext uri="{FF2B5EF4-FFF2-40B4-BE49-F238E27FC236}">
                <a16:creationId xmlns:a16="http://schemas.microsoft.com/office/drawing/2014/main" id="{A7540A77-3DD0-4825-A45C-2339940AF447}"/>
              </a:ext>
            </a:extLst>
          </p:cNvPr>
          <p:cNvSpPr/>
          <p:nvPr/>
        </p:nvSpPr>
        <p:spPr>
          <a:xfrm>
            <a:off x="2244725" y="3344863"/>
            <a:ext cx="4837113" cy="831850"/>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1514" name="Whole Class">
            <a:extLst>
              <a:ext uri="{FF2B5EF4-FFF2-40B4-BE49-F238E27FC236}">
                <a16:creationId xmlns:a16="http://schemas.microsoft.com/office/drawing/2014/main" id="{9A432B48-7C6E-42DD-B3D1-46591FBE7A3C}"/>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34">
            <a:hlinkClick r:id="rId10"/>
            <a:extLst>
              <a:ext uri="{FF2B5EF4-FFF2-40B4-BE49-F238E27FC236}">
                <a16:creationId xmlns:a16="http://schemas.microsoft.com/office/drawing/2014/main" id="{B3F2D2E9-8D26-4383-BDCF-2BC2A8D2E6E7}"/>
              </a:ext>
            </a:extLst>
          </p:cNvPr>
          <p:cNvSpPr/>
          <p:nvPr/>
        </p:nvSpPr>
        <p:spPr>
          <a:xfrm>
            <a:off x="2244725" y="3344863"/>
            <a:ext cx="4837113" cy="8318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Click here to watch the </a:t>
            </a:r>
            <a:r>
              <a:rPr lang="en-GB" dirty="0">
                <a:solidFill>
                  <a:schemeClr val="tx1"/>
                </a:solidFill>
                <a:latin typeface="+mj-lt"/>
              </a:rPr>
              <a:t>Comparing Soils Video.</a:t>
            </a:r>
          </a:p>
        </p:txBody>
      </p:sp>
      <p:sp>
        <p:nvSpPr>
          <p:cNvPr id="21516" name="TextBox 21">
            <a:extLst>
              <a:ext uri="{FF2B5EF4-FFF2-40B4-BE49-F238E27FC236}">
                <a16:creationId xmlns:a16="http://schemas.microsoft.com/office/drawing/2014/main" id="{C33FE266-A464-48F4-BE2A-99810068406D}"/>
              </a:ext>
            </a:extLst>
          </p:cNvPr>
          <p:cNvSpPr txBox="1">
            <a:spLocks noChangeArrowheads="1"/>
          </p:cNvSpPr>
          <p:nvPr/>
        </p:nvSpPr>
        <p:spPr bwMode="auto">
          <a:xfrm>
            <a:off x="755650" y="6130925"/>
            <a:ext cx="7632700" cy="14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500">
                <a:solidFill>
                  <a:schemeClr val="tx1"/>
                </a:solidFill>
                <a:latin typeface="BPreplay" panose="02000503000000020004" pitchFamily="50" charset="0"/>
              </a:rPr>
              <a:t>Photo courtesy of UserVmenkov, Krish Dulal, Wojsyl and Siim Sepp (@commonswikimedia.org) Soil Science and Cory Doctorow(@flickr.com) - granted under creative commons licence – attribution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8E69BD3C-8884-4331-A2DB-5ACA545848AB}"/>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Soil Permeability</a:t>
            </a:r>
          </a:p>
        </p:txBody>
      </p:sp>
      <p:sp>
        <p:nvSpPr>
          <p:cNvPr id="18" name="Rectangle 17">
            <a:extLst>
              <a:ext uri="{FF2B5EF4-FFF2-40B4-BE49-F238E27FC236}">
                <a16:creationId xmlns:a16="http://schemas.microsoft.com/office/drawing/2014/main" id="{4356EFC4-C40D-4E96-B00C-60C99AD4C3AE}"/>
              </a:ext>
            </a:extLst>
          </p:cNvPr>
          <p:cNvSpPr/>
          <p:nvPr/>
        </p:nvSpPr>
        <p:spPr>
          <a:xfrm>
            <a:off x="755650" y="1476375"/>
            <a:ext cx="7632700" cy="4616450"/>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012E882E-5E9C-4B33-BE9D-64D285CFD620}"/>
              </a:ext>
            </a:extLst>
          </p:cNvPr>
          <p:cNvSpPr/>
          <p:nvPr/>
        </p:nvSpPr>
        <p:spPr>
          <a:xfrm>
            <a:off x="755650" y="1476375"/>
            <a:ext cx="7632700" cy="46164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Just like rocks, soils differ in terms of how permeable they are.</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latin typeface="+mj-lt"/>
              </a:rPr>
              <a:t>Why does it matter?</a:t>
            </a:r>
          </a:p>
          <a:p>
            <a:pPr eaLnBrk="1" fontAlgn="auto" hangingPunct="1">
              <a:spcBef>
                <a:spcPts val="0"/>
              </a:spcBef>
              <a:spcAft>
                <a:spcPts val="0"/>
              </a:spcAft>
              <a:defRPr/>
            </a:pPr>
            <a:r>
              <a:rPr lang="en-GB" dirty="0">
                <a:solidFill>
                  <a:schemeClr val="tx1"/>
                </a:solidFill>
              </a:rPr>
              <a:t>We grow much of our food in soil, including vegetables, fruit, wheat and rice. The permeability of soils affects which plants will grow and how well they grow in the particular soil.</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When describing the permeability of a material…</a:t>
            </a:r>
            <a:br>
              <a:rPr lang="en-GB" dirty="0">
                <a:solidFill>
                  <a:schemeClr val="tx1"/>
                </a:solidFill>
              </a:rPr>
            </a:br>
            <a:br>
              <a:rPr lang="en-GB" dirty="0">
                <a:solidFill>
                  <a:schemeClr val="tx1"/>
                </a:solidFill>
              </a:rPr>
            </a:br>
            <a:r>
              <a:rPr lang="en-GB" dirty="0">
                <a:solidFill>
                  <a:schemeClr val="tx1"/>
                </a:solidFill>
                <a:latin typeface="+mj-lt"/>
              </a:rPr>
              <a:t>Permeable</a:t>
            </a:r>
            <a:r>
              <a:rPr lang="en-GB" dirty="0">
                <a:solidFill>
                  <a:schemeClr val="tx1"/>
                </a:solidFill>
              </a:rPr>
              <a:t> means that liquids flow through it.</a:t>
            </a:r>
            <a:br>
              <a:rPr lang="en-GB" dirty="0">
                <a:solidFill>
                  <a:schemeClr val="tx1"/>
                </a:solidFill>
              </a:rPr>
            </a:br>
            <a:r>
              <a:rPr lang="en-GB" dirty="0">
                <a:solidFill>
                  <a:schemeClr val="tx1"/>
                </a:solidFill>
                <a:latin typeface="+mj-lt"/>
              </a:rPr>
              <a:t>Semi-permeable</a:t>
            </a:r>
            <a:r>
              <a:rPr lang="en-GB" dirty="0">
                <a:solidFill>
                  <a:schemeClr val="tx1"/>
                </a:solidFill>
              </a:rPr>
              <a:t> means that some liquid manages to flow through it.</a:t>
            </a:r>
            <a:br>
              <a:rPr lang="en-GB" dirty="0">
                <a:solidFill>
                  <a:schemeClr val="tx1"/>
                </a:solidFill>
              </a:rPr>
            </a:br>
            <a:r>
              <a:rPr lang="en-GB" dirty="0">
                <a:solidFill>
                  <a:schemeClr val="tx1"/>
                </a:solidFill>
                <a:latin typeface="+mj-lt"/>
              </a:rPr>
              <a:t>Impermeable</a:t>
            </a:r>
            <a:r>
              <a:rPr lang="en-GB" dirty="0">
                <a:solidFill>
                  <a:schemeClr val="tx1"/>
                </a:solidFill>
              </a:rPr>
              <a:t> means that liquid cannot flow through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0D1937BB-ADE7-434C-894A-5B8AB9180937}"/>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Making Careful Observations</a:t>
            </a:r>
          </a:p>
        </p:txBody>
      </p:sp>
      <p:sp>
        <p:nvSpPr>
          <p:cNvPr id="2" name="Rectangle 1">
            <a:extLst>
              <a:ext uri="{FF2B5EF4-FFF2-40B4-BE49-F238E27FC236}">
                <a16:creationId xmlns:a16="http://schemas.microsoft.com/office/drawing/2014/main" id="{CC24E0CA-0EE1-45C5-811C-AC8374C8248D}"/>
              </a:ext>
            </a:extLst>
          </p:cNvPr>
          <p:cNvSpPr/>
          <p:nvPr/>
        </p:nvSpPr>
        <p:spPr>
          <a:xfrm>
            <a:off x="755650" y="1476375"/>
            <a:ext cx="7632700" cy="2124075"/>
          </a:xfrm>
          <a:prstGeom prst="rect">
            <a:avLst/>
          </a:prstGeom>
          <a:solidFill>
            <a:srgbClr val="CDD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DAE06D70-AAA2-444F-BF89-963E49D94BBA}"/>
              </a:ext>
            </a:extLst>
          </p:cNvPr>
          <p:cNvSpPr/>
          <p:nvPr/>
        </p:nvSpPr>
        <p:spPr>
          <a:xfrm>
            <a:off x="755650" y="1476375"/>
            <a:ext cx="7632700" cy="21240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In this investigation it is important that you make </a:t>
            </a:r>
            <a:r>
              <a:rPr lang="en-GB" dirty="0">
                <a:solidFill>
                  <a:schemeClr val="tx1"/>
                </a:solidFill>
                <a:latin typeface="+mj-lt"/>
              </a:rPr>
              <a:t>careful observations.</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Seeing, looking and glancing are not the same as observing!</a:t>
            </a:r>
          </a:p>
          <a:p>
            <a:pPr eaLnBrk="1" fontAlgn="auto" hangingPunct="1">
              <a:spcBef>
                <a:spcPts val="0"/>
              </a:spcBef>
              <a:spcAft>
                <a:spcPts val="0"/>
              </a:spcAft>
              <a:defRPr/>
            </a:pPr>
            <a:br>
              <a:rPr lang="en-GB" dirty="0">
                <a:solidFill>
                  <a:schemeClr val="tx1"/>
                </a:solidFill>
              </a:rPr>
            </a:br>
            <a:r>
              <a:rPr lang="en-GB" dirty="0">
                <a:solidFill>
                  <a:schemeClr val="tx1"/>
                </a:solidFill>
              </a:rPr>
              <a:t>Scientists have to train themselves to observe carefully to know </a:t>
            </a:r>
          </a:p>
          <a:p>
            <a:pPr eaLnBrk="1" fontAlgn="auto" hangingPunct="1">
              <a:spcBef>
                <a:spcPts val="0"/>
              </a:spcBef>
              <a:spcAft>
                <a:spcPts val="0"/>
              </a:spcAft>
              <a:defRPr/>
            </a:pPr>
            <a:r>
              <a:rPr lang="en-GB" dirty="0">
                <a:solidFill>
                  <a:schemeClr val="tx1"/>
                </a:solidFill>
              </a:rPr>
              <a:t>and understand what they are observing.</a:t>
            </a:r>
          </a:p>
        </p:txBody>
      </p:sp>
      <p:sp>
        <p:nvSpPr>
          <p:cNvPr id="18" name="Rectangle 17">
            <a:extLst>
              <a:ext uri="{FF2B5EF4-FFF2-40B4-BE49-F238E27FC236}">
                <a16:creationId xmlns:a16="http://schemas.microsoft.com/office/drawing/2014/main" id="{994BDAF2-D75F-4D48-935A-A90A63904DEC}"/>
              </a:ext>
            </a:extLst>
          </p:cNvPr>
          <p:cNvSpPr/>
          <p:nvPr/>
        </p:nvSpPr>
        <p:spPr>
          <a:xfrm>
            <a:off x="755650" y="3771900"/>
            <a:ext cx="7632700" cy="2320925"/>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ounded Rectangle 18">
            <a:extLst>
              <a:ext uri="{FF2B5EF4-FFF2-40B4-BE49-F238E27FC236}">
                <a16:creationId xmlns:a16="http://schemas.microsoft.com/office/drawing/2014/main" id="{0017FA10-B044-40D9-9A9E-6D3F656D15B7}"/>
              </a:ext>
            </a:extLst>
          </p:cNvPr>
          <p:cNvSpPr/>
          <p:nvPr/>
        </p:nvSpPr>
        <p:spPr>
          <a:xfrm>
            <a:off x="755650" y="3771900"/>
            <a:ext cx="7632700" cy="23209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Observation Checklist:</a:t>
            </a:r>
          </a:p>
          <a:p>
            <a:pPr marL="285750" indent="-285750" eaLnBrk="1" fontAlgn="auto" hangingPunct="1">
              <a:spcBef>
                <a:spcPts val="0"/>
              </a:spcBef>
              <a:spcAft>
                <a:spcPts val="0"/>
              </a:spcAft>
              <a:buFont typeface="Arial" panose="020B0604020202020204" pitchFamily="34" charset="0"/>
              <a:buChar char="•"/>
              <a:defRPr/>
            </a:pPr>
            <a:r>
              <a:rPr lang="en-GB" dirty="0">
                <a:solidFill>
                  <a:schemeClr val="tx1"/>
                </a:solidFill>
              </a:rPr>
              <a:t>Focus your attention to what you are trying to find out </a:t>
            </a:r>
          </a:p>
          <a:p>
            <a:pPr marL="288000" eaLnBrk="1" fontAlgn="auto" hangingPunct="1">
              <a:spcBef>
                <a:spcPts val="0"/>
              </a:spcBef>
              <a:spcAft>
                <a:spcPts val="0"/>
              </a:spcAft>
              <a:defRPr/>
            </a:pPr>
            <a:r>
              <a:rPr lang="en-GB" dirty="0">
                <a:solidFill>
                  <a:schemeClr val="tx1"/>
                </a:solidFill>
              </a:rPr>
              <a:t>in your investigation (in this case the permeability of soil).</a:t>
            </a:r>
          </a:p>
          <a:p>
            <a:pPr marL="285750" indent="-285750" eaLnBrk="1" fontAlgn="auto" hangingPunct="1">
              <a:spcBef>
                <a:spcPts val="0"/>
              </a:spcBef>
              <a:spcAft>
                <a:spcPts val="0"/>
              </a:spcAft>
              <a:buFont typeface="Arial" panose="020B0604020202020204" pitchFamily="34" charset="0"/>
              <a:buChar char="•"/>
              <a:defRPr/>
            </a:pPr>
            <a:r>
              <a:rPr lang="en-GB" dirty="0">
                <a:solidFill>
                  <a:schemeClr val="tx1"/>
                </a:solidFill>
              </a:rPr>
              <a:t>Make sure you have a clear view of what you are observing.</a:t>
            </a:r>
          </a:p>
          <a:p>
            <a:pPr marL="285750" indent="-285750" eaLnBrk="1" fontAlgn="auto" hangingPunct="1">
              <a:spcBef>
                <a:spcPts val="0"/>
              </a:spcBef>
              <a:spcAft>
                <a:spcPts val="0"/>
              </a:spcAft>
              <a:buFont typeface="Arial" panose="020B0604020202020204" pitchFamily="34" charset="0"/>
              <a:buChar char="•"/>
              <a:defRPr/>
            </a:pPr>
            <a:r>
              <a:rPr lang="en-GB" dirty="0">
                <a:solidFill>
                  <a:schemeClr val="tx1"/>
                </a:solidFill>
              </a:rPr>
              <a:t>Avoid taking your attention away as you may miss something important happening. This would mean that what you think has happened and what actually happened is different.</a:t>
            </a:r>
          </a:p>
        </p:txBody>
      </p:sp>
      <p:pic>
        <p:nvPicPr>
          <p:cNvPr id="23559" name="Picture 7">
            <a:extLst>
              <a:ext uri="{FF2B5EF4-FFF2-40B4-BE49-F238E27FC236}">
                <a16:creationId xmlns:a16="http://schemas.microsoft.com/office/drawing/2014/main" id="{3D7C680D-FBD0-4530-812F-E8D333E784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3873500"/>
            <a:ext cx="14922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9">
            <a:extLst>
              <a:ext uri="{FF2B5EF4-FFF2-40B4-BE49-F238E27FC236}">
                <a16:creationId xmlns:a16="http://schemas.microsoft.com/office/drawing/2014/main" id="{11578BD9-522E-46A1-A40B-195AF54401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07163" y="1966913"/>
            <a:ext cx="9794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a:extLst>
              <a:ext uri="{FF2B5EF4-FFF2-40B4-BE49-F238E27FC236}">
                <a16:creationId xmlns:a16="http://schemas.microsoft.com/office/drawing/2014/main" id="{668E9474-69AA-4F43-BF97-C0571393471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2541588"/>
            <a:ext cx="1625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5">
            <a:extLst>
              <a:ext uri="{FF2B5EF4-FFF2-40B4-BE49-F238E27FC236}">
                <a16:creationId xmlns:a16="http://schemas.microsoft.com/office/drawing/2014/main" id="{E21BA900-7A9A-443A-8D38-D910D81A94FC}"/>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Testing Permeability</a:t>
            </a:r>
          </a:p>
        </p:txBody>
      </p:sp>
      <p:sp>
        <p:nvSpPr>
          <p:cNvPr id="2" name="Rectangle 1">
            <a:extLst>
              <a:ext uri="{FF2B5EF4-FFF2-40B4-BE49-F238E27FC236}">
                <a16:creationId xmlns:a16="http://schemas.microsoft.com/office/drawing/2014/main" id="{29CB9309-1872-45C7-A92C-B30A4F527C34}"/>
              </a:ext>
            </a:extLst>
          </p:cNvPr>
          <p:cNvSpPr/>
          <p:nvPr/>
        </p:nvSpPr>
        <p:spPr>
          <a:xfrm>
            <a:off x="755650" y="1476375"/>
            <a:ext cx="7632700" cy="4616450"/>
          </a:xfrm>
          <a:prstGeom prst="rect">
            <a:avLst/>
          </a:prstGeom>
          <a:solidFill>
            <a:srgbClr val="CDD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84A843AE-A0F4-438F-A346-3B8FD3306038}"/>
              </a:ext>
            </a:extLst>
          </p:cNvPr>
          <p:cNvSpPr/>
          <p:nvPr/>
        </p:nvSpPr>
        <p:spPr>
          <a:xfrm>
            <a:off x="755650" y="1476375"/>
            <a:ext cx="7632700" cy="4486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Question: </a:t>
            </a:r>
            <a:r>
              <a:rPr lang="en-GB" dirty="0">
                <a:solidFill>
                  <a:schemeClr val="tx1"/>
                </a:solidFill>
              </a:rPr>
              <a:t>What is the permeability of different types of soils?</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latin typeface="+mj-lt"/>
              </a:rPr>
              <a:t>Prediction: </a:t>
            </a:r>
            <a:r>
              <a:rPr lang="en-GB" dirty="0">
                <a:solidFill>
                  <a:schemeClr val="tx1"/>
                </a:solidFill>
              </a:rPr>
              <a:t>I predict that _________ soil will be the most permeable and ______  soil will be the least permeable. I think this because</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latin typeface="+mj-lt"/>
              </a:rPr>
              <a:t>Equipment:</a:t>
            </a:r>
          </a:p>
          <a:p>
            <a:pPr eaLnBrk="1" fontAlgn="auto" hangingPunct="1">
              <a:lnSpc>
                <a:spcPct val="250000"/>
              </a:lnSpc>
              <a:spcBef>
                <a:spcPts val="0"/>
              </a:spcBef>
              <a:spcAft>
                <a:spcPts val="0"/>
              </a:spcAft>
              <a:defRPr/>
            </a:pPr>
            <a:r>
              <a:rPr lang="en-GB" dirty="0">
                <a:solidFill>
                  <a:schemeClr val="tx1"/>
                </a:solidFill>
              </a:rPr>
              <a:t>	Samples of soil			Beakers</a:t>
            </a:r>
          </a:p>
          <a:p>
            <a:pPr eaLnBrk="1" fontAlgn="auto" hangingPunct="1">
              <a:lnSpc>
                <a:spcPct val="250000"/>
              </a:lnSpc>
              <a:spcBef>
                <a:spcPts val="0"/>
              </a:spcBef>
              <a:spcAft>
                <a:spcPts val="0"/>
              </a:spcAft>
              <a:defRPr/>
            </a:pPr>
            <a:r>
              <a:rPr lang="en-GB" dirty="0">
                <a:solidFill>
                  <a:schemeClr val="tx1"/>
                </a:solidFill>
              </a:rPr>
              <a:t>	Measuring cylinder			Water</a:t>
            </a:r>
          </a:p>
          <a:p>
            <a:pPr eaLnBrk="1" fontAlgn="auto" hangingPunct="1">
              <a:lnSpc>
                <a:spcPct val="250000"/>
              </a:lnSpc>
              <a:spcBef>
                <a:spcPts val="0"/>
              </a:spcBef>
              <a:spcAft>
                <a:spcPts val="0"/>
              </a:spcAft>
              <a:defRPr/>
            </a:pPr>
            <a:r>
              <a:rPr lang="en-GB" dirty="0">
                <a:solidFill>
                  <a:schemeClr val="tx1"/>
                </a:solidFill>
              </a:rPr>
              <a:t>	Funnels				Coffee filter papers</a:t>
            </a:r>
          </a:p>
        </p:txBody>
      </p:sp>
      <p:cxnSp>
        <p:nvCxnSpPr>
          <p:cNvPr id="4" name="Straight Connector 3">
            <a:extLst>
              <a:ext uri="{FF2B5EF4-FFF2-40B4-BE49-F238E27FC236}">
                <a16:creationId xmlns:a16="http://schemas.microsoft.com/office/drawing/2014/main" id="{8CB2198E-0BA3-4BA4-98B3-D408E462275B}"/>
              </a:ext>
            </a:extLst>
          </p:cNvPr>
          <p:cNvCxnSpPr/>
          <p:nvPr/>
        </p:nvCxnSpPr>
        <p:spPr>
          <a:xfrm>
            <a:off x="1066800" y="3162300"/>
            <a:ext cx="6838950" cy="0"/>
          </a:xfrm>
          <a:prstGeom prst="line">
            <a:avLst/>
          </a:prstGeom>
        </p:spPr>
        <p:style>
          <a:lnRef idx="1">
            <a:schemeClr val="dk1"/>
          </a:lnRef>
          <a:fillRef idx="0">
            <a:schemeClr val="dk1"/>
          </a:fillRef>
          <a:effectRef idx="0">
            <a:schemeClr val="dk1"/>
          </a:effectRef>
          <a:fontRef idx="minor">
            <a:schemeClr val="tx1"/>
          </a:fontRef>
        </p:style>
      </p:cxnSp>
      <p:pic>
        <p:nvPicPr>
          <p:cNvPr id="24582" name="Picture 4">
            <a:extLst>
              <a:ext uri="{FF2B5EF4-FFF2-40B4-BE49-F238E27FC236}">
                <a16:creationId xmlns:a16="http://schemas.microsoft.com/office/drawing/2014/main" id="{4F8060D3-ACB7-4A0B-A0F1-6085FBE7D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714750"/>
            <a:ext cx="105092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5">
            <a:extLst>
              <a:ext uri="{FF2B5EF4-FFF2-40B4-BE49-F238E27FC236}">
                <a16:creationId xmlns:a16="http://schemas.microsoft.com/office/drawing/2014/main" id="{6D1129AB-9EE9-4A8A-88A1-DB331F6C3F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590925"/>
            <a:ext cx="51911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a:extLst>
              <a:ext uri="{FF2B5EF4-FFF2-40B4-BE49-F238E27FC236}">
                <a16:creationId xmlns:a16="http://schemas.microsoft.com/office/drawing/2014/main" id="{1F7B35B4-46E2-4B29-93C6-E1440FA1C93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6650" y="4271963"/>
            <a:ext cx="754063"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11">
            <a:extLst>
              <a:ext uri="{FF2B5EF4-FFF2-40B4-BE49-F238E27FC236}">
                <a16:creationId xmlns:a16="http://schemas.microsoft.com/office/drawing/2014/main" id="{11CC8E04-9F22-422F-98D8-35F90491D57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87925" y="4341813"/>
            <a:ext cx="290513"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a:extLst>
              <a:ext uri="{FF2B5EF4-FFF2-40B4-BE49-F238E27FC236}">
                <a16:creationId xmlns:a16="http://schemas.microsoft.com/office/drawing/2014/main" id="{C124841D-4582-4349-9371-87F1B4C9582D}"/>
              </a:ext>
            </a:extLst>
          </p:cNvPr>
          <p:cNvSpPr/>
          <p:nvPr/>
        </p:nvSpPr>
        <p:spPr>
          <a:xfrm>
            <a:off x="5513388" y="5584825"/>
            <a:ext cx="2706687" cy="5064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1600" dirty="0">
                <a:solidFill>
                  <a:schemeClr val="tx1"/>
                </a:solidFill>
              </a:rPr>
              <a:t>(use a different one for each type of soil)</a:t>
            </a:r>
          </a:p>
        </p:txBody>
      </p:sp>
      <p:pic>
        <p:nvPicPr>
          <p:cNvPr id="24587" name="Picture 12">
            <a:extLst>
              <a:ext uri="{FF2B5EF4-FFF2-40B4-BE49-F238E27FC236}">
                <a16:creationId xmlns:a16="http://schemas.microsoft.com/office/drawing/2014/main" id="{18E670D6-2AC3-4A6E-8D35-921841574AF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79513" y="5346700"/>
            <a:ext cx="66833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a:extLst>
              <a:ext uri="{FF2B5EF4-FFF2-40B4-BE49-F238E27FC236}">
                <a16:creationId xmlns:a16="http://schemas.microsoft.com/office/drawing/2014/main" id="{53521EF3-61FE-4CCF-AE95-E3FBC654EBC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9463" y="5405438"/>
            <a:ext cx="962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Group Work">
            <a:extLst>
              <a:ext uri="{FF2B5EF4-FFF2-40B4-BE49-F238E27FC236}">
                <a16:creationId xmlns:a16="http://schemas.microsoft.com/office/drawing/2014/main" id="{EE354753-F3A8-4F62-81C9-92BD1E46A4C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5">
            <a:extLst>
              <a:ext uri="{FF2B5EF4-FFF2-40B4-BE49-F238E27FC236}">
                <a16:creationId xmlns:a16="http://schemas.microsoft.com/office/drawing/2014/main" id="{434F76D6-D26F-49ED-8AC0-DED019C7FE40}"/>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Testing Permeability</a:t>
            </a:r>
          </a:p>
        </p:txBody>
      </p:sp>
      <p:sp>
        <p:nvSpPr>
          <p:cNvPr id="2" name="Rectangle 1">
            <a:extLst>
              <a:ext uri="{FF2B5EF4-FFF2-40B4-BE49-F238E27FC236}">
                <a16:creationId xmlns:a16="http://schemas.microsoft.com/office/drawing/2014/main" id="{C5BF4189-ACF4-4FD3-8809-B351DFAE04C1}"/>
              </a:ext>
            </a:extLst>
          </p:cNvPr>
          <p:cNvSpPr/>
          <p:nvPr/>
        </p:nvSpPr>
        <p:spPr>
          <a:xfrm>
            <a:off x="755650" y="1476375"/>
            <a:ext cx="7632700" cy="4616450"/>
          </a:xfrm>
          <a:prstGeom prst="rect">
            <a:avLst/>
          </a:prstGeom>
          <a:solidFill>
            <a:srgbClr val="CDD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C06B23E5-B9DA-41D0-9021-BB599EDEAEAA}"/>
              </a:ext>
            </a:extLst>
          </p:cNvPr>
          <p:cNvSpPr/>
          <p:nvPr/>
        </p:nvSpPr>
        <p:spPr>
          <a:xfrm>
            <a:off x="755650" y="1266825"/>
            <a:ext cx="3524250" cy="44862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Method:</a:t>
            </a:r>
          </a:p>
          <a:p>
            <a:pPr eaLnBrk="1" fontAlgn="auto" hangingPunct="1">
              <a:spcBef>
                <a:spcPts val="0"/>
              </a:spcBef>
              <a:spcAft>
                <a:spcPts val="0"/>
              </a:spcAft>
              <a:defRPr/>
            </a:pPr>
            <a:endParaRPr lang="en-GB" dirty="0">
              <a:solidFill>
                <a:schemeClr val="tx1"/>
              </a:solidFill>
              <a:latin typeface="+mj-lt"/>
            </a:endParaRPr>
          </a:p>
          <a:p>
            <a:pPr marL="972000" lvl="1" indent="-342900" eaLnBrk="1" fontAlgn="auto" hangingPunct="1">
              <a:spcBef>
                <a:spcPts val="0"/>
              </a:spcBef>
              <a:spcAft>
                <a:spcPts val="0"/>
              </a:spcAft>
              <a:buFont typeface="+mj-lt"/>
              <a:buAutoNum type="arabicPeriod"/>
              <a:defRPr/>
            </a:pPr>
            <a:r>
              <a:rPr lang="en-GB" dirty="0">
                <a:solidFill>
                  <a:schemeClr val="tx1"/>
                </a:solidFill>
              </a:rPr>
              <a:t>Place the funnel in the beaker.</a:t>
            </a:r>
          </a:p>
          <a:p>
            <a:pPr marL="972000" lvl="1" indent="-342900" eaLnBrk="1" fontAlgn="auto" hangingPunct="1">
              <a:spcBef>
                <a:spcPts val="0"/>
              </a:spcBef>
              <a:spcAft>
                <a:spcPts val="0"/>
              </a:spcAft>
              <a:buFont typeface="+mj-lt"/>
              <a:buAutoNum type="arabicPeriod"/>
              <a:defRPr/>
            </a:pPr>
            <a:endParaRPr lang="en-GB" dirty="0">
              <a:solidFill>
                <a:schemeClr val="tx1"/>
              </a:solidFill>
            </a:endParaRPr>
          </a:p>
          <a:p>
            <a:pPr marL="972000" lvl="1" indent="-342900" eaLnBrk="1" fontAlgn="auto" hangingPunct="1">
              <a:spcBef>
                <a:spcPts val="0"/>
              </a:spcBef>
              <a:spcAft>
                <a:spcPts val="0"/>
              </a:spcAft>
              <a:buFont typeface="+mj-lt"/>
              <a:buAutoNum type="arabicPeriod"/>
              <a:defRPr/>
            </a:pPr>
            <a:r>
              <a:rPr lang="en-GB" dirty="0">
                <a:solidFill>
                  <a:schemeClr val="tx1"/>
                </a:solidFill>
              </a:rPr>
              <a:t>Insert a coffee filter into the funnel.</a:t>
            </a:r>
          </a:p>
          <a:p>
            <a:pPr marL="972000" lvl="1" indent="-342900" eaLnBrk="1" fontAlgn="auto" hangingPunct="1">
              <a:spcBef>
                <a:spcPts val="0"/>
              </a:spcBef>
              <a:spcAft>
                <a:spcPts val="0"/>
              </a:spcAft>
              <a:buFont typeface="+mj-lt"/>
              <a:buAutoNum type="arabicPeriod"/>
              <a:defRPr/>
            </a:pPr>
            <a:endParaRPr lang="en-GB" dirty="0">
              <a:solidFill>
                <a:schemeClr val="tx1"/>
              </a:solidFill>
            </a:endParaRPr>
          </a:p>
          <a:p>
            <a:pPr marL="972000" lvl="1" indent="-342900" eaLnBrk="1" fontAlgn="auto" hangingPunct="1">
              <a:spcBef>
                <a:spcPts val="0"/>
              </a:spcBef>
              <a:spcAft>
                <a:spcPts val="0"/>
              </a:spcAft>
              <a:buFont typeface="+mj-lt"/>
              <a:buAutoNum type="arabicPeriod"/>
              <a:defRPr/>
            </a:pPr>
            <a:r>
              <a:rPr lang="en-GB" dirty="0">
                <a:solidFill>
                  <a:schemeClr val="tx1"/>
                </a:solidFill>
              </a:rPr>
              <a:t>Add the soil sample to the lined funnel.</a:t>
            </a:r>
          </a:p>
          <a:p>
            <a:pPr marL="972000" lvl="1" indent="-342900" eaLnBrk="1" fontAlgn="auto" hangingPunct="1">
              <a:spcBef>
                <a:spcPts val="0"/>
              </a:spcBef>
              <a:spcAft>
                <a:spcPts val="0"/>
              </a:spcAft>
              <a:buFont typeface="+mj-lt"/>
              <a:buAutoNum type="arabicPeriod"/>
              <a:defRPr/>
            </a:pPr>
            <a:endParaRPr lang="en-GB" dirty="0">
              <a:solidFill>
                <a:schemeClr val="tx1"/>
              </a:solidFill>
            </a:endParaRPr>
          </a:p>
          <a:p>
            <a:pPr marL="972000" lvl="1" indent="-342900" eaLnBrk="1" fontAlgn="auto" hangingPunct="1">
              <a:spcBef>
                <a:spcPts val="0"/>
              </a:spcBef>
              <a:spcAft>
                <a:spcPts val="0"/>
              </a:spcAft>
              <a:buFont typeface="+mj-lt"/>
              <a:buAutoNum type="arabicPeriod"/>
              <a:defRPr/>
            </a:pPr>
            <a:r>
              <a:rPr lang="en-GB" dirty="0">
                <a:solidFill>
                  <a:schemeClr val="tx1"/>
                </a:solidFill>
              </a:rPr>
              <a:t>4. Pour 300 ml of water into the soil.</a:t>
            </a:r>
          </a:p>
        </p:txBody>
      </p:sp>
      <p:pic>
        <p:nvPicPr>
          <p:cNvPr id="25605" name="Group Work">
            <a:extLst>
              <a:ext uri="{FF2B5EF4-FFF2-40B4-BE49-F238E27FC236}">
                <a16:creationId xmlns:a16="http://schemas.microsoft.com/office/drawing/2014/main" id="{AFD7A584-2B40-45BA-BD74-73C566F9E4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a:extLst>
              <a:ext uri="{FF2B5EF4-FFF2-40B4-BE49-F238E27FC236}">
                <a16:creationId xmlns:a16="http://schemas.microsoft.com/office/drawing/2014/main" id="{F13F36FF-AB35-4922-950F-1E86A733B5E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2179638"/>
            <a:ext cx="51593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extLst>
              <a:ext uri="{FF2B5EF4-FFF2-40B4-BE49-F238E27FC236}">
                <a16:creationId xmlns:a16="http://schemas.microsoft.com/office/drawing/2014/main" id="{DF37FA73-161C-4666-9CA4-59D76835BE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3013075"/>
            <a:ext cx="5286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0">
            <a:extLst>
              <a:ext uri="{FF2B5EF4-FFF2-40B4-BE49-F238E27FC236}">
                <a16:creationId xmlns:a16="http://schemas.microsoft.com/office/drawing/2014/main" id="{CE1CECF1-DB86-42FD-A062-F21EC809C32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3775" y="3787775"/>
            <a:ext cx="558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a:extLst>
              <a:ext uri="{FF2B5EF4-FFF2-40B4-BE49-F238E27FC236}">
                <a16:creationId xmlns:a16="http://schemas.microsoft.com/office/drawing/2014/main" id="{FD539776-7F17-429E-AD13-C9F483B2FB9B}"/>
              </a:ext>
            </a:extLst>
          </p:cNvPr>
          <p:cNvSpPr/>
          <p:nvPr/>
        </p:nvSpPr>
        <p:spPr>
          <a:xfrm>
            <a:off x="5387975" y="1962150"/>
            <a:ext cx="2957513" cy="29146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rPr>
              <a:t>5. Observe the water filtering through.</a:t>
            </a:r>
          </a:p>
          <a:p>
            <a:pPr eaLnBrk="1" fontAlgn="auto" hangingPunct="1">
              <a:spcBef>
                <a:spcPts val="0"/>
              </a:spcBef>
              <a:spcAft>
                <a:spcPts val="0"/>
              </a:spcAft>
              <a:defRPr/>
            </a:pPr>
            <a:endParaRPr lang="en-GB" dirty="0">
              <a:solidFill>
                <a:schemeClr val="tx1"/>
              </a:solidFill>
            </a:endParaRPr>
          </a:p>
          <a:p>
            <a:pPr>
              <a:defRPr/>
            </a:pPr>
            <a:r>
              <a:rPr lang="en-GB" dirty="0">
                <a:solidFill>
                  <a:schemeClr val="tx1"/>
                </a:solidFill>
              </a:rPr>
              <a:t>6. After 5 minutes check how much water has collected in the beaker and record this on your </a:t>
            </a:r>
            <a:r>
              <a:rPr lang="en-GB" dirty="0">
                <a:solidFill>
                  <a:schemeClr val="tx1"/>
                </a:solidFill>
                <a:latin typeface="Sassoon Infant Md" panose="02000603050000020003" pitchFamily="50" charset="0"/>
              </a:rPr>
              <a:t>Soil Permeability Activity Sheet. </a:t>
            </a:r>
          </a:p>
        </p:txBody>
      </p:sp>
      <p:pic>
        <p:nvPicPr>
          <p:cNvPr id="25610" name="Picture 14">
            <a:extLst>
              <a:ext uri="{FF2B5EF4-FFF2-40B4-BE49-F238E27FC236}">
                <a16:creationId xmlns:a16="http://schemas.microsoft.com/office/drawing/2014/main" id="{F5D80C5B-57BF-4C1D-A7EF-6EC70F41360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65200" y="5124450"/>
            <a:ext cx="9620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5">
            <a:extLst>
              <a:ext uri="{FF2B5EF4-FFF2-40B4-BE49-F238E27FC236}">
                <a16:creationId xmlns:a16="http://schemas.microsoft.com/office/drawing/2014/main" id="{3BE8D39D-EE1B-4CBB-8372-9B11522B14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79900" y="2079625"/>
            <a:ext cx="110807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6">
            <a:extLst>
              <a:ext uri="{FF2B5EF4-FFF2-40B4-BE49-F238E27FC236}">
                <a16:creationId xmlns:a16="http://schemas.microsoft.com/office/drawing/2014/main" id="{59FDF509-0FFD-47A4-B0F9-ECA27033DE1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38625" y="3122613"/>
            <a:ext cx="12858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3" name="TextBox 18">
            <a:extLst>
              <a:ext uri="{FF2B5EF4-FFF2-40B4-BE49-F238E27FC236}">
                <a16:creationId xmlns:a16="http://schemas.microsoft.com/office/drawing/2014/main" id="{17859CF4-AE82-4CA0-BA1F-F91C48D39E26}"/>
              </a:ext>
            </a:extLst>
          </p:cNvPr>
          <p:cNvSpPr txBox="1">
            <a:spLocks noChangeArrowheads="1"/>
          </p:cNvSpPr>
          <p:nvPr/>
        </p:nvSpPr>
        <p:spPr bwMode="auto">
          <a:xfrm>
            <a:off x="1795463" y="5591175"/>
            <a:ext cx="6434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latin typeface="Sassoon Infant Md" panose="02000603050000020003" pitchFamily="50" charset="0"/>
              </a:rPr>
              <a:t>Repeat the instructions with each soil sample you are testing.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5">
            <a:extLst>
              <a:ext uri="{FF2B5EF4-FFF2-40B4-BE49-F238E27FC236}">
                <a16:creationId xmlns:a16="http://schemas.microsoft.com/office/drawing/2014/main" id="{BFAE63B2-4FB2-4313-9FDF-A5D10862AA83}"/>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Oral Presentation</a:t>
            </a:r>
          </a:p>
        </p:txBody>
      </p:sp>
      <p:sp>
        <p:nvSpPr>
          <p:cNvPr id="18" name="Rectangle 17">
            <a:extLst>
              <a:ext uri="{FF2B5EF4-FFF2-40B4-BE49-F238E27FC236}">
                <a16:creationId xmlns:a16="http://schemas.microsoft.com/office/drawing/2014/main" id="{5E212044-D9AC-4D5C-974E-C733243503C3}"/>
              </a:ext>
            </a:extLst>
          </p:cNvPr>
          <p:cNvSpPr/>
          <p:nvPr/>
        </p:nvSpPr>
        <p:spPr>
          <a:xfrm>
            <a:off x="755650" y="1651000"/>
            <a:ext cx="7632700" cy="4441825"/>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ounded Rectangle 18">
            <a:extLst>
              <a:ext uri="{FF2B5EF4-FFF2-40B4-BE49-F238E27FC236}">
                <a16:creationId xmlns:a16="http://schemas.microsoft.com/office/drawing/2014/main" id="{DA7B020B-026A-457B-B51A-D38631FE4B95}"/>
              </a:ext>
            </a:extLst>
          </p:cNvPr>
          <p:cNvSpPr/>
          <p:nvPr/>
        </p:nvSpPr>
        <p:spPr>
          <a:xfrm>
            <a:off x="755650" y="1651000"/>
            <a:ext cx="7632700" cy="2444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I can present my findings using scientific vocabulary.</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rPr>
              <a:t>I can record my observations accurately in a table. </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I can contribute to creating a group presentation.</a:t>
            </a:r>
          </a:p>
          <a:p>
            <a:pPr eaLnBrk="1" fontAlgn="auto" hangingPunct="1">
              <a:spcBef>
                <a:spcPts val="0"/>
              </a:spcBef>
              <a:spcAft>
                <a:spcPts val="0"/>
              </a:spcAft>
              <a:defRPr/>
            </a:pPr>
            <a:endParaRPr lang="en-GB" dirty="0">
              <a:solidFill>
                <a:schemeClr val="tx1"/>
              </a:solidFill>
            </a:endParaRPr>
          </a:p>
          <a:p>
            <a:pPr eaLnBrk="1" fontAlgn="auto" hangingPunct="1">
              <a:spcBef>
                <a:spcPts val="0"/>
              </a:spcBef>
              <a:spcAft>
                <a:spcPts val="0"/>
              </a:spcAft>
              <a:defRPr/>
            </a:pPr>
            <a:r>
              <a:rPr lang="en-GB" dirty="0">
                <a:solidFill>
                  <a:schemeClr val="tx1"/>
                </a:solidFill>
              </a:rPr>
              <a:t>I can use simple specific language accurately in my presentation. </a:t>
            </a:r>
          </a:p>
        </p:txBody>
      </p:sp>
      <p:pic>
        <p:nvPicPr>
          <p:cNvPr id="26629" name="Group Work">
            <a:extLst>
              <a:ext uri="{FF2B5EF4-FFF2-40B4-BE49-F238E27FC236}">
                <a16:creationId xmlns:a16="http://schemas.microsoft.com/office/drawing/2014/main" id="{0C62941E-87EE-4A1F-A538-2D0B1BC23D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
            <a:extLst>
              <a:ext uri="{FF2B5EF4-FFF2-40B4-BE49-F238E27FC236}">
                <a16:creationId xmlns:a16="http://schemas.microsoft.com/office/drawing/2014/main" id="{46D5781F-0FC2-41E2-82F0-CF603CBB728F}"/>
              </a:ext>
            </a:extLst>
          </p:cNvPr>
          <p:cNvPicPr>
            <a:picLocks noChangeAspect="1"/>
          </p:cNvPicPr>
          <p:nvPr/>
        </p:nvPicPr>
        <p:blipFill>
          <a:blip r:embed="rId4">
            <a:extLst>
              <a:ext uri="{28A0092B-C50C-407E-A947-70E740481C1C}">
                <a14:useLocalDpi xmlns:a14="http://schemas.microsoft.com/office/drawing/2010/main" val="0"/>
              </a:ext>
            </a:extLst>
          </a:blip>
          <a:srcRect b="45518"/>
          <a:stretch>
            <a:fillRect/>
          </a:stretch>
        </p:blipFill>
        <p:spPr bwMode="auto">
          <a:xfrm>
            <a:off x="2270125" y="4071938"/>
            <a:ext cx="4773613"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5">
            <a:extLst>
              <a:ext uri="{FF2B5EF4-FFF2-40B4-BE49-F238E27FC236}">
                <a16:creationId xmlns:a16="http://schemas.microsoft.com/office/drawing/2014/main" id="{00E3C2D6-69C6-4364-9ECC-8A75FBBC5598}"/>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Presentation</a:t>
            </a:r>
          </a:p>
        </p:txBody>
      </p:sp>
      <p:sp>
        <p:nvSpPr>
          <p:cNvPr id="18" name="Rectangle 17">
            <a:extLst>
              <a:ext uri="{FF2B5EF4-FFF2-40B4-BE49-F238E27FC236}">
                <a16:creationId xmlns:a16="http://schemas.microsoft.com/office/drawing/2014/main" id="{AC34F585-634C-4617-9F9C-4A0994F1E775}"/>
              </a:ext>
            </a:extLst>
          </p:cNvPr>
          <p:cNvSpPr/>
          <p:nvPr/>
        </p:nvSpPr>
        <p:spPr>
          <a:xfrm>
            <a:off x="755650" y="1651000"/>
            <a:ext cx="7632700" cy="4441825"/>
          </a:xfrm>
          <a:prstGeom prst="rect">
            <a:avLst/>
          </a:prstGeom>
          <a:solidFill>
            <a:srgbClr val="CDD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ounded Rectangle 18">
            <a:extLst>
              <a:ext uri="{FF2B5EF4-FFF2-40B4-BE49-F238E27FC236}">
                <a16:creationId xmlns:a16="http://schemas.microsoft.com/office/drawing/2014/main" id="{EDA37F12-F9DC-4809-B79C-E751ABB23CD3}"/>
              </a:ext>
            </a:extLst>
          </p:cNvPr>
          <p:cNvSpPr/>
          <p:nvPr/>
        </p:nvSpPr>
        <p:spPr>
          <a:xfrm>
            <a:off x="755650" y="1651000"/>
            <a:ext cx="7632700" cy="24447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Were the findings similar or different? </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latin typeface="+mj-lt"/>
              </a:rPr>
              <a:t>Why do you think that might be? </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latin typeface="+mj-lt"/>
              </a:rPr>
              <a:t>How can we know which results are accurate? </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latin typeface="+mj-lt"/>
              </a:rPr>
              <a:t>What conclusions can you draw about the permeability of different types of soil?</a:t>
            </a:r>
          </a:p>
        </p:txBody>
      </p:sp>
      <p:pic>
        <p:nvPicPr>
          <p:cNvPr id="27653" name="Whole Class">
            <a:extLst>
              <a:ext uri="{FF2B5EF4-FFF2-40B4-BE49-F238E27FC236}">
                <a16:creationId xmlns:a16="http://schemas.microsoft.com/office/drawing/2014/main" id="{D9018F45-3521-4387-BFC6-EDB9D1D77F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
            <a:extLst>
              <a:ext uri="{FF2B5EF4-FFF2-40B4-BE49-F238E27FC236}">
                <a16:creationId xmlns:a16="http://schemas.microsoft.com/office/drawing/2014/main" id="{83FFF0B7-4964-4389-B7C3-EF2FCBB703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238625"/>
            <a:ext cx="2824163"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a:extLst>
              <a:ext uri="{FF2B5EF4-FFF2-40B4-BE49-F238E27FC236}">
                <a16:creationId xmlns:a16="http://schemas.microsoft.com/office/drawing/2014/main" id="{E2A7569A-59CC-486D-BC22-68E79501220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4238625"/>
            <a:ext cx="295275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7E8C58CF-9963-4559-A3DC-D9104EAFF990}"/>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64D8DF9F-C261-4A1E-89FA-A453A572380D}"/>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8676" name="Title 1">
            <a:extLst>
              <a:ext uri="{FF2B5EF4-FFF2-40B4-BE49-F238E27FC236}">
                <a16:creationId xmlns:a16="http://schemas.microsoft.com/office/drawing/2014/main" id="{B39395F7-AF65-45A0-BC08-2EC661154C6C}"/>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28677" name="Title 1">
            <a:extLst>
              <a:ext uri="{FF2B5EF4-FFF2-40B4-BE49-F238E27FC236}">
                <a16:creationId xmlns:a16="http://schemas.microsoft.com/office/drawing/2014/main" id="{CA3A6DAE-3D94-4993-9D2F-A1C338065D21}"/>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28678" name="Content Placeholder 15">
            <a:extLst>
              <a:ext uri="{FF2B5EF4-FFF2-40B4-BE49-F238E27FC236}">
                <a16:creationId xmlns:a16="http://schemas.microsoft.com/office/drawing/2014/main" id="{9253FAB5-0398-4C2B-A63E-D8E5F3D41EB3}"/>
              </a:ext>
            </a:extLst>
          </p:cNvPr>
          <p:cNvSpPr>
            <a:spLocks noGrp="1"/>
          </p:cNvSpPr>
          <p:nvPr>
            <p:ph idx="1"/>
          </p:nvPr>
        </p:nvSpPr>
        <p:spPr>
          <a:xfrm>
            <a:off x="628650" y="1127125"/>
            <a:ext cx="7886700" cy="1409700"/>
          </a:xfrm>
        </p:spPr>
        <p:txBody>
          <a:bodyPr/>
          <a:lstStyle/>
          <a:p>
            <a:pPr eaLnBrk="1" hangingPunct="1"/>
            <a:r>
              <a:rPr lang="en-GB" altLang="en-US"/>
              <a:t>I can observe carefully and systematically.</a:t>
            </a:r>
          </a:p>
          <a:p>
            <a:pPr eaLnBrk="1" hangingPunct="1"/>
            <a:r>
              <a:rPr lang="en-GB" altLang="en-US"/>
              <a:t>I can present my findings using scientific vocabulary. </a:t>
            </a:r>
          </a:p>
        </p:txBody>
      </p:sp>
      <p:sp>
        <p:nvSpPr>
          <p:cNvPr id="7175" name="Content Placeholder 15">
            <a:extLst>
              <a:ext uri="{FF2B5EF4-FFF2-40B4-BE49-F238E27FC236}">
                <a16:creationId xmlns:a16="http://schemas.microsoft.com/office/drawing/2014/main" id="{F9D00F15-0BCC-4EDB-831F-BD826112804D}"/>
              </a:ext>
            </a:extLst>
          </p:cNvPr>
          <p:cNvSpPr txBox="1">
            <a:spLocks/>
          </p:cNvSpPr>
          <p:nvPr/>
        </p:nvSpPr>
        <p:spPr bwMode="auto">
          <a:xfrm>
            <a:off x="628650" y="3467100"/>
            <a:ext cx="78867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defRPr/>
            </a:pPr>
            <a:r>
              <a:rPr lang="en-GB" dirty="0"/>
              <a:t>I can identify how to make careful observations. </a:t>
            </a:r>
          </a:p>
          <a:p>
            <a:pPr>
              <a:defRPr/>
            </a:pPr>
            <a:r>
              <a:rPr lang="en-GB" dirty="0"/>
              <a:t>I can observe how much water has filtered through different types of soil.</a:t>
            </a:r>
          </a:p>
          <a:p>
            <a:pPr>
              <a:defRPr/>
            </a:pPr>
            <a:r>
              <a:rPr lang="en-GB" dirty="0"/>
              <a:t>I can use the same equipment and length of time for each observation.</a:t>
            </a:r>
          </a:p>
          <a:p>
            <a:pPr marL="0" indent="0">
              <a:buFont typeface="Arial" panose="020B0604020202020204" pitchFamily="34" charset="0"/>
              <a:buNone/>
              <a:defRPr/>
            </a:pPr>
            <a:endParaRPr lang="en-GB" dirty="0">
              <a:latin typeface="BPreplay" panose="02000503000000020004" pitchFamily="50" charset="0"/>
            </a:endParaRPr>
          </a:p>
          <a:p>
            <a:pPr>
              <a:defRPr/>
            </a:pPr>
            <a:r>
              <a:rPr lang="en-GB" dirty="0"/>
              <a:t>I can record my observations accurately in a table. </a:t>
            </a:r>
          </a:p>
          <a:p>
            <a:pPr>
              <a:defRPr/>
            </a:pPr>
            <a:r>
              <a:rPr lang="en-GB" dirty="0"/>
              <a:t>I can contribute to creating a group presentation.</a:t>
            </a:r>
          </a:p>
          <a:p>
            <a:pPr>
              <a:defRPr/>
            </a:pPr>
            <a:r>
              <a:rPr lang="en-GB" dirty="0"/>
              <a:t>I can use simple scientific language accurately in my presentation.</a:t>
            </a:r>
            <a:endParaRPr lang="en-GB" dirty="0">
              <a:latin typeface="BPreplay" panose="02000503000000020004" pitchFamily="50" charset="0"/>
            </a:endParaRPr>
          </a:p>
        </p:txBody>
      </p:sp>
      <p:pic>
        <p:nvPicPr>
          <p:cNvPr id="28680" name="Picture 7">
            <a:extLst>
              <a:ext uri="{FF2B5EF4-FFF2-40B4-BE49-F238E27FC236}">
                <a16:creationId xmlns:a16="http://schemas.microsoft.com/office/drawing/2014/main" id="{C3247865-64D4-468B-8125-6208BA2EF2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32ABE1AC-7616-4081-B4CD-66B2B2984AC3}"/>
              </a:ext>
            </a:extLst>
          </p:cNvPr>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9080720F-6BA3-4622-83BB-9AB633E0F25F}"/>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7172" name="Title 1">
            <a:extLst>
              <a:ext uri="{FF2B5EF4-FFF2-40B4-BE49-F238E27FC236}">
                <a16:creationId xmlns:a16="http://schemas.microsoft.com/office/drawing/2014/main" id="{9816ADCC-9788-4B1B-AB7A-720FAACEA943}"/>
              </a:ext>
            </a:extLst>
          </p:cNvPr>
          <p:cNvSpPr txBox="1">
            <a:spLocks/>
          </p:cNvSpPr>
          <p:nvPr/>
        </p:nvSpPr>
        <p:spPr bwMode="auto">
          <a:xfrm>
            <a:off x="628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Success Criteria</a:t>
            </a:r>
          </a:p>
        </p:txBody>
      </p:sp>
      <p:sp>
        <p:nvSpPr>
          <p:cNvPr id="7173" name="Title 1">
            <a:extLst>
              <a:ext uri="{FF2B5EF4-FFF2-40B4-BE49-F238E27FC236}">
                <a16:creationId xmlns:a16="http://schemas.microsoft.com/office/drawing/2014/main" id="{A8904A7C-D46E-40F8-88F4-6CBD592349C5}"/>
              </a:ext>
            </a:extLst>
          </p:cNvPr>
          <p:cNvSpPr txBox="1">
            <a:spLocks/>
          </p:cNvSpPr>
          <p:nvPr/>
        </p:nvSpPr>
        <p:spPr bwMode="auto">
          <a:xfrm>
            <a:off x="628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eaLnBrk="1" hangingPunct="1">
              <a:spcBef>
                <a:spcPct val="0"/>
              </a:spcBef>
              <a:buFontTx/>
              <a:buNone/>
            </a:pPr>
            <a:r>
              <a:rPr lang="en-US" altLang="en-US" sz="3600" b="1">
                <a:solidFill>
                  <a:schemeClr val="tx1"/>
                </a:solidFill>
                <a:latin typeface="Sassoon Infant Md" panose="02000603050000020003" pitchFamily="50" charset="0"/>
              </a:rPr>
              <a:t>Aim</a:t>
            </a:r>
          </a:p>
        </p:txBody>
      </p:sp>
      <p:sp>
        <p:nvSpPr>
          <p:cNvPr id="7174" name="Content Placeholder 15">
            <a:extLst>
              <a:ext uri="{FF2B5EF4-FFF2-40B4-BE49-F238E27FC236}">
                <a16:creationId xmlns:a16="http://schemas.microsoft.com/office/drawing/2014/main" id="{2B09899B-BAB5-4F36-A88B-18755BE9C649}"/>
              </a:ext>
            </a:extLst>
          </p:cNvPr>
          <p:cNvSpPr>
            <a:spLocks noGrp="1"/>
          </p:cNvSpPr>
          <p:nvPr>
            <p:ph idx="1"/>
          </p:nvPr>
        </p:nvSpPr>
        <p:spPr>
          <a:xfrm>
            <a:off x="628650" y="1127125"/>
            <a:ext cx="7886700" cy="1409700"/>
          </a:xfrm>
        </p:spPr>
        <p:txBody>
          <a:bodyPr/>
          <a:lstStyle/>
          <a:p>
            <a:pPr eaLnBrk="1" hangingPunct="1"/>
            <a:r>
              <a:rPr lang="en-GB" altLang="en-US"/>
              <a:t>I can observe carefully and systematically.</a:t>
            </a:r>
          </a:p>
          <a:p>
            <a:pPr eaLnBrk="1" hangingPunct="1"/>
            <a:r>
              <a:rPr lang="en-GB" altLang="en-US"/>
              <a:t>I can present my findings using scientific vocabulary. </a:t>
            </a:r>
          </a:p>
        </p:txBody>
      </p:sp>
      <p:sp>
        <p:nvSpPr>
          <p:cNvPr id="7175" name="Content Placeholder 15">
            <a:extLst>
              <a:ext uri="{FF2B5EF4-FFF2-40B4-BE49-F238E27FC236}">
                <a16:creationId xmlns:a16="http://schemas.microsoft.com/office/drawing/2014/main" id="{29200999-A5B0-4F15-8E27-04655C3DE663}"/>
              </a:ext>
            </a:extLst>
          </p:cNvPr>
          <p:cNvSpPr txBox="1">
            <a:spLocks/>
          </p:cNvSpPr>
          <p:nvPr/>
        </p:nvSpPr>
        <p:spPr bwMode="auto">
          <a:xfrm>
            <a:off x="628650" y="3467100"/>
            <a:ext cx="78867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9pPr>
          </a:lstStyle>
          <a:p>
            <a:pPr>
              <a:defRPr/>
            </a:pPr>
            <a:r>
              <a:rPr lang="en-GB" dirty="0"/>
              <a:t>I can identify how to make careful observations. </a:t>
            </a:r>
          </a:p>
          <a:p>
            <a:pPr>
              <a:defRPr/>
            </a:pPr>
            <a:r>
              <a:rPr lang="en-GB" dirty="0"/>
              <a:t>I can observe how much water has filtered through different types of soil.</a:t>
            </a:r>
          </a:p>
          <a:p>
            <a:pPr>
              <a:defRPr/>
            </a:pPr>
            <a:r>
              <a:rPr lang="en-GB" dirty="0"/>
              <a:t>I can use the same equipment and length of time for each observation.</a:t>
            </a:r>
          </a:p>
          <a:p>
            <a:pPr marL="0" indent="0">
              <a:buFont typeface="Arial" panose="020B0604020202020204" pitchFamily="34" charset="0"/>
              <a:buNone/>
              <a:defRPr/>
            </a:pPr>
            <a:endParaRPr lang="en-GB" dirty="0">
              <a:latin typeface="BPreplay" panose="02000503000000020004" pitchFamily="50" charset="0"/>
            </a:endParaRPr>
          </a:p>
          <a:p>
            <a:pPr>
              <a:defRPr/>
            </a:pPr>
            <a:r>
              <a:rPr lang="en-GB" dirty="0"/>
              <a:t>I can record my observations accurately in a table. </a:t>
            </a:r>
          </a:p>
          <a:p>
            <a:pPr>
              <a:defRPr/>
            </a:pPr>
            <a:r>
              <a:rPr lang="en-GB" dirty="0"/>
              <a:t>I can contribute to creating a group presentation.</a:t>
            </a:r>
          </a:p>
          <a:p>
            <a:pPr>
              <a:defRPr/>
            </a:pPr>
            <a:r>
              <a:rPr lang="en-GB" dirty="0"/>
              <a:t>I can use simple scientific language accurately in my presentation.</a:t>
            </a:r>
            <a:endParaRPr lang="en-GB" dirty="0">
              <a:latin typeface="BPreplay" panose="02000503000000020004" pitchFamily="50"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4B09DF15-77D3-4FCC-842B-7529245B5BD6}"/>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Rocks Quiz</a:t>
            </a:r>
          </a:p>
        </p:txBody>
      </p:sp>
      <p:sp>
        <p:nvSpPr>
          <p:cNvPr id="2" name="Rectangle 1">
            <a:extLst>
              <a:ext uri="{FF2B5EF4-FFF2-40B4-BE49-F238E27FC236}">
                <a16:creationId xmlns:a16="http://schemas.microsoft.com/office/drawing/2014/main" id="{0ACC5763-F5E8-47ED-9648-715699D55AF8}"/>
              </a:ext>
            </a:extLst>
          </p:cNvPr>
          <p:cNvSpPr/>
          <p:nvPr/>
        </p:nvSpPr>
        <p:spPr>
          <a:xfrm>
            <a:off x="755650" y="1476375"/>
            <a:ext cx="7632700" cy="1327150"/>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38C310D4-2282-44EA-AE5E-171F057463C8}"/>
              </a:ext>
            </a:extLst>
          </p:cNvPr>
          <p:cNvSpPr/>
          <p:nvPr/>
        </p:nvSpPr>
        <p:spPr>
          <a:xfrm>
            <a:off x="755650" y="1476375"/>
            <a:ext cx="7632700" cy="1323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What part do rocks play in forming soil? </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latin typeface="+mj-lt"/>
              </a:rPr>
              <a:t>How many types of soil do you think there are and why?</a:t>
            </a:r>
          </a:p>
        </p:txBody>
      </p:sp>
      <p:pic>
        <p:nvPicPr>
          <p:cNvPr id="15365" name="Whole Class">
            <a:extLst>
              <a:ext uri="{FF2B5EF4-FFF2-40B4-BE49-F238E27FC236}">
                <a16:creationId xmlns:a16="http://schemas.microsoft.com/office/drawing/2014/main" id="{A5F184F7-2109-4AEE-A52E-1B4BF5F06D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0745C833-20D3-4EBE-80E4-7EEB9FEBF2DD}"/>
              </a:ext>
            </a:extLst>
          </p:cNvPr>
          <p:cNvSpPr/>
          <p:nvPr/>
        </p:nvSpPr>
        <p:spPr>
          <a:xfrm>
            <a:off x="755650" y="3013075"/>
            <a:ext cx="7632700" cy="1039813"/>
          </a:xfrm>
          <a:prstGeom prst="rect">
            <a:avLst/>
          </a:prstGeom>
          <a:solidFill>
            <a:srgbClr val="CDDF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Rounded Rectangle 18">
            <a:extLst>
              <a:ext uri="{FF2B5EF4-FFF2-40B4-BE49-F238E27FC236}">
                <a16:creationId xmlns:a16="http://schemas.microsoft.com/office/drawing/2014/main" id="{0C8B62D8-A2EA-4C71-A334-09BAA1CC7C53}"/>
              </a:ext>
            </a:extLst>
          </p:cNvPr>
          <p:cNvSpPr/>
          <p:nvPr/>
        </p:nvSpPr>
        <p:spPr>
          <a:xfrm>
            <a:off x="755650" y="3013075"/>
            <a:ext cx="7632700" cy="1039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Correct Answer: </a:t>
            </a:r>
            <a:r>
              <a:rPr lang="en-GB" dirty="0">
                <a:solidFill>
                  <a:schemeClr val="tx1"/>
                </a:solidFill>
              </a:rPr>
              <a:t>There are hundreds of different types of soil, however there are 6 main types of soil that you will focus on in this lesson. </a:t>
            </a:r>
          </a:p>
        </p:txBody>
      </p:sp>
      <p:sp>
        <p:nvSpPr>
          <p:cNvPr id="20" name="Rectangle 19">
            <a:extLst>
              <a:ext uri="{FF2B5EF4-FFF2-40B4-BE49-F238E27FC236}">
                <a16:creationId xmlns:a16="http://schemas.microsoft.com/office/drawing/2014/main" id="{7C5FA786-84B9-4B15-B718-427C166F8549}"/>
              </a:ext>
            </a:extLst>
          </p:cNvPr>
          <p:cNvSpPr/>
          <p:nvPr/>
        </p:nvSpPr>
        <p:spPr>
          <a:xfrm>
            <a:off x="755650" y="4260850"/>
            <a:ext cx="7632700" cy="1328738"/>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ounded Rectangle 20">
            <a:extLst>
              <a:ext uri="{FF2B5EF4-FFF2-40B4-BE49-F238E27FC236}">
                <a16:creationId xmlns:a16="http://schemas.microsoft.com/office/drawing/2014/main" id="{4C6DE694-9DCE-4325-8C34-CE1D26A8840D}"/>
              </a:ext>
            </a:extLst>
          </p:cNvPr>
          <p:cNvSpPr/>
          <p:nvPr/>
        </p:nvSpPr>
        <p:spPr>
          <a:xfrm>
            <a:off x="755650" y="4260850"/>
            <a:ext cx="7632700" cy="13255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tx1"/>
                </a:solidFill>
                <a:latin typeface="+mj-lt"/>
              </a:rPr>
              <a:t>Why do you think there are hundreds of different types of soil?</a:t>
            </a:r>
          </a:p>
          <a:p>
            <a:pPr eaLnBrk="1" fontAlgn="auto" hangingPunct="1">
              <a:spcBef>
                <a:spcPts val="0"/>
              </a:spcBef>
              <a:spcAft>
                <a:spcPts val="0"/>
              </a:spcAft>
              <a:defRPr/>
            </a:pPr>
            <a:endParaRPr lang="en-GB" dirty="0">
              <a:solidFill>
                <a:schemeClr val="tx1"/>
              </a:solidFill>
              <a:latin typeface="+mj-lt"/>
            </a:endParaRPr>
          </a:p>
          <a:p>
            <a:pPr eaLnBrk="1" fontAlgn="auto" hangingPunct="1">
              <a:spcBef>
                <a:spcPts val="0"/>
              </a:spcBef>
              <a:spcAft>
                <a:spcPts val="0"/>
              </a:spcAft>
              <a:defRPr/>
            </a:pPr>
            <a:r>
              <a:rPr lang="en-GB" dirty="0">
                <a:solidFill>
                  <a:schemeClr val="tx1"/>
                </a:solidFill>
                <a:latin typeface="+mj-lt"/>
              </a:rPr>
              <a:t>Why might soil contain some types of rocks more than others?</a:t>
            </a:r>
          </a:p>
        </p:txBody>
      </p:sp>
      <p:pic>
        <p:nvPicPr>
          <p:cNvPr id="15370" name="Picture 3">
            <a:extLst>
              <a:ext uri="{FF2B5EF4-FFF2-40B4-BE49-F238E27FC236}">
                <a16:creationId xmlns:a16="http://schemas.microsoft.com/office/drawing/2014/main" id="{C6DA1C33-4D42-4A4C-9450-366EAAEF0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3588" y="5397500"/>
            <a:ext cx="161766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1">
            <a:extLst>
              <a:ext uri="{FF2B5EF4-FFF2-40B4-BE49-F238E27FC236}">
                <a16:creationId xmlns:a16="http://schemas.microsoft.com/office/drawing/2014/main" id="{C7EC4BE4-617C-4F94-992A-D49FC6E2D5D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6163" y="5397500"/>
            <a:ext cx="161766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2">
            <a:extLst>
              <a:ext uri="{FF2B5EF4-FFF2-40B4-BE49-F238E27FC236}">
                <a16:creationId xmlns:a16="http://schemas.microsoft.com/office/drawing/2014/main" id="{9EDADD00-40FD-4B89-8CC3-A340C09231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5397500"/>
            <a:ext cx="1617662"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3">
            <a:extLst>
              <a:ext uri="{FF2B5EF4-FFF2-40B4-BE49-F238E27FC236}">
                <a16:creationId xmlns:a16="http://schemas.microsoft.com/office/drawing/2014/main" id="{29EE2051-C530-48CF-B541-070117BBE9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54338" y="5397500"/>
            <a:ext cx="16160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24">
            <a:extLst>
              <a:ext uri="{FF2B5EF4-FFF2-40B4-BE49-F238E27FC236}">
                <a16:creationId xmlns:a16="http://schemas.microsoft.com/office/drawing/2014/main" id="{C42A449B-B581-49A3-AB4A-6BE3AFFFE8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4538" y="5397500"/>
            <a:ext cx="16160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25">
            <a:extLst>
              <a:ext uri="{FF2B5EF4-FFF2-40B4-BE49-F238E27FC236}">
                <a16:creationId xmlns:a16="http://schemas.microsoft.com/office/drawing/2014/main" id="{BB7F9CD2-327B-430A-904E-E4503BAA09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2988" y="5397500"/>
            <a:ext cx="16160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26">
            <a:extLst>
              <a:ext uri="{FF2B5EF4-FFF2-40B4-BE49-F238E27FC236}">
                <a16:creationId xmlns:a16="http://schemas.microsoft.com/office/drawing/2014/main" id="{3E218705-19F0-4956-8A97-28AAB31900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3188" y="5397500"/>
            <a:ext cx="16160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7">
            <a:extLst>
              <a:ext uri="{FF2B5EF4-FFF2-40B4-BE49-F238E27FC236}">
                <a16:creationId xmlns:a16="http://schemas.microsoft.com/office/drawing/2014/main" id="{EECCFFA2-2648-465D-A0E0-E00039BE1D4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69100" y="5397500"/>
            <a:ext cx="1616075"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4">
            <a:extLst>
              <a:ext uri="{FF2B5EF4-FFF2-40B4-BE49-F238E27FC236}">
                <a16:creationId xmlns:a16="http://schemas.microsoft.com/office/drawing/2014/main" id="{5D693FDA-47BB-4034-9FF1-DDD3C0B245AB}"/>
              </a:ext>
            </a:extLst>
          </p:cNvPr>
          <p:cNvPicPr>
            <a:picLocks noChangeAspect="1"/>
          </p:cNvPicPr>
          <p:nvPr/>
        </p:nvPicPr>
        <p:blipFill>
          <a:blip r:embed="rId6">
            <a:extLst>
              <a:ext uri="{28A0092B-C50C-407E-A947-70E740481C1C}">
                <a14:useLocalDpi xmlns:a14="http://schemas.microsoft.com/office/drawing/2010/main" val="0"/>
              </a:ext>
            </a:extLst>
          </a:blip>
          <a:srcRect b="85835"/>
          <a:stretch>
            <a:fillRect/>
          </a:stretch>
        </p:blipFill>
        <p:spPr bwMode="auto">
          <a:xfrm>
            <a:off x="760413" y="6129338"/>
            <a:ext cx="762476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F4946DF5-1F22-407C-898B-893BC63B7F3A}"/>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Matching Rocks and Soils</a:t>
            </a:r>
          </a:p>
        </p:txBody>
      </p:sp>
      <p:sp>
        <p:nvSpPr>
          <p:cNvPr id="2" name="Rectangle 1">
            <a:extLst>
              <a:ext uri="{FF2B5EF4-FFF2-40B4-BE49-F238E27FC236}">
                <a16:creationId xmlns:a16="http://schemas.microsoft.com/office/drawing/2014/main" id="{CAB57569-C181-4AC1-8182-6A735000907E}"/>
              </a:ext>
            </a:extLst>
          </p:cNvPr>
          <p:cNvSpPr/>
          <p:nvPr/>
        </p:nvSpPr>
        <p:spPr>
          <a:xfrm>
            <a:off x="755650" y="1473200"/>
            <a:ext cx="7632700" cy="593725"/>
          </a:xfrm>
          <a:prstGeom prst="rect">
            <a:avLst/>
          </a:prstGeom>
          <a:solidFill>
            <a:srgbClr val="6699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ounded Rectangle 8">
            <a:extLst>
              <a:ext uri="{FF2B5EF4-FFF2-40B4-BE49-F238E27FC236}">
                <a16:creationId xmlns:a16="http://schemas.microsoft.com/office/drawing/2014/main" id="{C2507899-2678-4FE6-95BE-48A722341C31}"/>
              </a:ext>
            </a:extLst>
          </p:cNvPr>
          <p:cNvSpPr/>
          <p:nvPr/>
        </p:nvSpPr>
        <p:spPr>
          <a:xfrm>
            <a:off x="755650" y="1476375"/>
            <a:ext cx="7632700" cy="5905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latin typeface="+mj-lt"/>
              </a:rPr>
              <a:t>In pairs, match soils and the rock(s) they are formed from. </a:t>
            </a:r>
          </a:p>
        </p:txBody>
      </p:sp>
      <p:pic>
        <p:nvPicPr>
          <p:cNvPr id="16389" name="Pairs">
            <a:extLst>
              <a:ext uri="{FF2B5EF4-FFF2-40B4-BE49-F238E27FC236}">
                <a16:creationId xmlns:a16="http://schemas.microsoft.com/office/drawing/2014/main" id="{72BD84F5-4FC5-42CE-8C3D-0F6FBE4F6DE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24F542E-87BD-40A6-9F4B-90CD2408AA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471738"/>
            <a:ext cx="3749675"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B259A456-6DE3-4D1F-80F0-AEE0958E2E4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62488" y="2471738"/>
            <a:ext cx="3732212"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D04541-3FEA-4ACD-B600-D23837D585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74913"/>
            <a:ext cx="37496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12747F4-B5A1-4688-8D4C-1C3EAF0B28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2466975"/>
            <a:ext cx="373221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5">
            <a:extLst>
              <a:ext uri="{FF2B5EF4-FFF2-40B4-BE49-F238E27FC236}">
                <a16:creationId xmlns:a16="http://schemas.microsoft.com/office/drawing/2014/main" id="{3B192680-5090-41CA-8100-5C2D58DD9152}"/>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Matching Rocks and Soils</a:t>
            </a:r>
          </a:p>
        </p:txBody>
      </p:sp>
      <p:pic>
        <p:nvPicPr>
          <p:cNvPr id="17413" name="Pairs">
            <a:extLst>
              <a:ext uri="{FF2B5EF4-FFF2-40B4-BE49-F238E27FC236}">
                <a16:creationId xmlns:a16="http://schemas.microsoft.com/office/drawing/2014/main" id="{E1A9A69C-DD05-4ACF-9519-07B816EC99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19983A-05DA-48E0-889F-F91DEAFE37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54275"/>
            <a:ext cx="3749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7112CE5-F32E-4B4C-BA95-FE2C78F0C3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54275"/>
            <a:ext cx="374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5">
            <a:extLst>
              <a:ext uri="{FF2B5EF4-FFF2-40B4-BE49-F238E27FC236}">
                <a16:creationId xmlns:a16="http://schemas.microsoft.com/office/drawing/2014/main" id="{C570A01C-6D8F-41CD-9254-A1AEAC723C17}"/>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Matching Rocks and Soils</a:t>
            </a:r>
          </a:p>
        </p:txBody>
      </p:sp>
      <p:pic>
        <p:nvPicPr>
          <p:cNvPr id="18437" name="Pairs">
            <a:extLst>
              <a:ext uri="{FF2B5EF4-FFF2-40B4-BE49-F238E27FC236}">
                <a16:creationId xmlns:a16="http://schemas.microsoft.com/office/drawing/2014/main" id="{969BE9EC-F48B-4731-BD37-3AC42DDD45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3AF358-491C-4B63-A78F-90F6BF112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47925"/>
            <a:ext cx="3749675" cy="25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D405EB1-0EA3-45D0-BA89-764CE9AE3E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4863" y="2447925"/>
            <a:ext cx="37766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itle 5">
            <a:extLst>
              <a:ext uri="{FF2B5EF4-FFF2-40B4-BE49-F238E27FC236}">
                <a16:creationId xmlns:a16="http://schemas.microsoft.com/office/drawing/2014/main" id="{FA28401D-697D-4419-B055-D27145536C7A}"/>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Matching Rocks and Soils</a:t>
            </a:r>
          </a:p>
        </p:txBody>
      </p:sp>
      <p:pic>
        <p:nvPicPr>
          <p:cNvPr id="19461" name="Pairs">
            <a:extLst>
              <a:ext uri="{FF2B5EF4-FFF2-40B4-BE49-F238E27FC236}">
                <a16:creationId xmlns:a16="http://schemas.microsoft.com/office/drawing/2014/main" id="{985DC835-7C19-4423-BD8B-CEF90076B7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34F6E6-8F58-4202-9D85-260612E43F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446338"/>
            <a:ext cx="37496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F11CEF0-37FF-4AD2-91A5-178903ADF6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2800" y="2446338"/>
            <a:ext cx="37544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5">
            <a:extLst>
              <a:ext uri="{FF2B5EF4-FFF2-40B4-BE49-F238E27FC236}">
                <a16:creationId xmlns:a16="http://schemas.microsoft.com/office/drawing/2014/main" id="{6C7272C1-D682-4ABD-AA95-6F40BD1A0097}"/>
              </a:ext>
            </a:extLst>
          </p:cNvPr>
          <p:cNvSpPr>
            <a:spLocks noGrp="1"/>
          </p:cNvSpPr>
          <p:nvPr>
            <p:ph type="title"/>
          </p:nvPr>
        </p:nvSpPr>
        <p:spPr>
          <a:xfrm>
            <a:off x="461963" y="436563"/>
            <a:ext cx="8220075" cy="1039812"/>
          </a:xfrm>
        </p:spPr>
        <p:txBody>
          <a:bodyPr>
            <a:normAutofit fontScale="90000"/>
          </a:bodyPr>
          <a:lstStyle/>
          <a:p>
            <a:pPr algn="ctr" eaLnBrk="1" hangingPunct="1">
              <a:defRPr/>
            </a:pPr>
            <a:r>
              <a:rPr lang="en-GB" altLang="en-US"/>
              <a:t>Matching Rocks and Soils</a:t>
            </a:r>
          </a:p>
        </p:txBody>
      </p:sp>
      <p:pic>
        <p:nvPicPr>
          <p:cNvPr id="20485" name="Pairs">
            <a:extLst>
              <a:ext uri="{FF2B5EF4-FFF2-40B4-BE49-F238E27FC236}">
                <a16:creationId xmlns:a16="http://schemas.microsoft.com/office/drawing/2014/main" id="{5AADFCF7-D2D3-4EBF-9CC0-FEBDEC5A0F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2342</TotalTime>
  <Words>802</Words>
  <Application>Microsoft Macintosh PowerPoint</Application>
  <PresentationFormat>On-screen Show (4:3)</PresentationFormat>
  <Paragraphs>106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Sassoon Infant Rg</vt:lpstr>
      <vt:lpstr>BPreplay</vt:lpstr>
      <vt:lpstr>Sassoon Infant Md</vt:lpstr>
      <vt:lpstr>Calibri</vt:lpstr>
      <vt:lpstr>Arial</vt:lpstr>
      <vt:lpstr>Office Theme</vt:lpstr>
      <vt:lpstr>Science</vt:lpstr>
      <vt:lpstr>PowerPoint Presentation</vt:lpstr>
      <vt:lpstr>PowerPoint Presentation</vt:lpstr>
      <vt:lpstr>Rocks Quiz</vt:lpstr>
      <vt:lpstr>Matching Rocks and Soils</vt:lpstr>
      <vt:lpstr>Matching Rocks and Soils</vt:lpstr>
      <vt:lpstr>Matching Rocks and Soils</vt:lpstr>
      <vt:lpstr>Matching Rocks and Soils</vt:lpstr>
      <vt:lpstr>Matching Rocks and Soils</vt:lpstr>
      <vt:lpstr>Comparing Soils</vt:lpstr>
      <vt:lpstr>Soil Permeability</vt:lpstr>
      <vt:lpstr>Making Careful Observations</vt:lpstr>
      <vt:lpstr>Testing Permeability</vt:lpstr>
      <vt:lpstr>Testing Permeability</vt:lpstr>
      <vt:lpstr>Oral Presentation</vt:lpstr>
      <vt:lpstr>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Jade Cahill</cp:lastModifiedBy>
  <cp:revision>195</cp:revision>
  <dcterms:created xsi:type="dcterms:W3CDTF">2014-10-01T16:09:27Z</dcterms:created>
  <dcterms:modified xsi:type="dcterms:W3CDTF">2021-02-03T11:45:08Z</dcterms:modified>
</cp:coreProperties>
</file>