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309" r:id="rId13"/>
    <p:sldId id="311" r:id="rId14"/>
    <p:sldId id="299" r:id="rId15"/>
    <p:sldId id="300" r:id="rId16"/>
    <p:sldId id="307" r:id="rId17"/>
    <p:sldId id="308" r:id="rId18"/>
    <p:sldId id="301" r:id="rId19"/>
    <p:sldId id="306" r:id="rId20"/>
    <p:sldId id="312" r:id="rId21"/>
    <p:sldId id="313" r:id="rId22"/>
    <p:sldId id="314" r:id="rId23"/>
    <p:sldId id="304" r:id="rId24"/>
    <p:sldId id="316" r:id="rId25"/>
    <p:sldId id="31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5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17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19.png"/><Relationship Id="rId9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7" Type="http://schemas.openxmlformats.org/officeDocument/2006/relationships/image" Target="../media/image21.png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0.png"/><Relationship Id="rId11" Type="http://schemas.openxmlformats.org/officeDocument/2006/relationships/image" Target="../media/image29.png"/><Relationship Id="rId5" Type="http://schemas.openxmlformats.org/officeDocument/2006/relationships/image" Target="../media/image25.png"/><Relationship Id="rId10" Type="http://schemas.openxmlformats.org/officeDocument/2006/relationships/image" Target="../media/image28.png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4.png"/><Relationship Id="rId3" Type="http://schemas.openxmlformats.org/officeDocument/2006/relationships/image" Target="../media/image10.png"/><Relationship Id="rId7" Type="http://schemas.openxmlformats.org/officeDocument/2006/relationships/image" Target="../media/image21.png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33.png"/><Relationship Id="rId11" Type="http://schemas.openxmlformats.org/officeDocument/2006/relationships/image" Target="../media/image29.png"/><Relationship Id="rId10" Type="http://schemas.openxmlformats.org/officeDocument/2006/relationships/image" Target="../media/image28.png"/><Relationship Id="rId9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5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1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3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0577" y="2368188"/>
            <a:ext cx="6462320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9534" y="78050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6" name="Arc 85"/>
          <p:cNvSpPr/>
          <p:nvPr/>
        </p:nvSpPr>
        <p:spPr>
          <a:xfrm flipH="1">
            <a:off x="968128" y="2237339"/>
            <a:ext cx="808419" cy="1198669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7" name="Arc 86"/>
          <p:cNvSpPr/>
          <p:nvPr/>
        </p:nvSpPr>
        <p:spPr>
          <a:xfrm flipH="1">
            <a:off x="1776546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8" name="Arc 87"/>
          <p:cNvSpPr/>
          <p:nvPr/>
        </p:nvSpPr>
        <p:spPr>
          <a:xfrm flipH="1">
            <a:off x="2568546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9" name="Arc 88"/>
          <p:cNvSpPr/>
          <p:nvPr/>
        </p:nvSpPr>
        <p:spPr>
          <a:xfrm flipH="1">
            <a:off x="3360545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0" name="Arc 89"/>
          <p:cNvSpPr/>
          <p:nvPr/>
        </p:nvSpPr>
        <p:spPr>
          <a:xfrm flipH="1">
            <a:off x="4142620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1" name="Arc 90"/>
          <p:cNvSpPr/>
          <p:nvPr/>
        </p:nvSpPr>
        <p:spPr>
          <a:xfrm flipH="1">
            <a:off x="4916397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2" name="Arc 91"/>
          <p:cNvSpPr/>
          <p:nvPr/>
        </p:nvSpPr>
        <p:spPr>
          <a:xfrm flipH="1">
            <a:off x="5716694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3" name="Arc 92"/>
          <p:cNvSpPr/>
          <p:nvPr/>
        </p:nvSpPr>
        <p:spPr>
          <a:xfrm flipH="1">
            <a:off x="6513341" y="2237339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5" name="Arc 94"/>
          <p:cNvSpPr/>
          <p:nvPr/>
        </p:nvSpPr>
        <p:spPr>
          <a:xfrm>
            <a:off x="7104153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6" name="Arc 95"/>
          <p:cNvSpPr/>
          <p:nvPr/>
        </p:nvSpPr>
        <p:spPr>
          <a:xfrm>
            <a:off x="6316055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7" name="Arc 96"/>
          <p:cNvSpPr/>
          <p:nvPr/>
        </p:nvSpPr>
        <p:spPr>
          <a:xfrm>
            <a:off x="5537770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8" name="Arc 97"/>
          <p:cNvSpPr/>
          <p:nvPr/>
        </p:nvSpPr>
        <p:spPr>
          <a:xfrm>
            <a:off x="4733480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9" name="Arc 98"/>
          <p:cNvSpPr/>
          <p:nvPr/>
        </p:nvSpPr>
        <p:spPr>
          <a:xfrm>
            <a:off x="3938705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00" name="Arc 99"/>
          <p:cNvSpPr/>
          <p:nvPr/>
        </p:nvSpPr>
        <p:spPr>
          <a:xfrm>
            <a:off x="3155220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2357845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02" name="Arc 101"/>
          <p:cNvSpPr/>
          <p:nvPr/>
        </p:nvSpPr>
        <p:spPr>
          <a:xfrm>
            <a:off x="1584190" y="4726131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816383" y="364947"/>
                <a:ext cx="235330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25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83" y="364947"/>
                <a:ext cx="2353306" cy="707886"/>
              </a:xfrm>
              <a:prstGeom prst="rect">
                <a:avLst/>
              </a:prstGeom>
              <a:blipFill>
                <a:blip r:embed="rId5"/>
                <a:stretch>
                  <a:fillRect l="-9326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tangle 108"/>
          <p:cNvSpPr/>
          <p:nvPr/>
        </p:nvSpPr>
        <p:spPr>
          <a:xfrm>
            <a:off x="2851774" y="378991"/>
            <a:ext cx="11144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 r 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>
            <a:endCxn id="50" idx="0"/>
          </p:cNvCxnSpPr>
          <p:nvPr/>
        </p:nvCxnSpPr>
        <p:spPr>
          <a:xfrm>
            <a:off x="923563" y="2860776"/>
            <a:ext cx="6985907" cy="291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80124" y="289127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84190" y="289127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04675" y="289127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95500" y="289127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25022" y="2891272"/>
            <a:ext cx="65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63678" y="2891272"/>
            <a:ext cx="7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81776" y="2891272"/>
            <a:ext cx="7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00757" y="2891272"/>
            <a:ext cx="72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05564" y="2891272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056898" y="5418399"/>
            <a:ext cx="6840000" cy="304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75581" y="5448895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79647" y="5448895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00132" y="5448895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7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26113" y="5448895"/>
            <a:ext cx="55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20479" y="5448895"/>
            <a:ext cx="65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259135" y="5448895"/>
            <a:ext cx="7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77233" y="5448895"/>
            <a:ext cx="7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96214" y="5448895"/>
            <a:ext cx="72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701021" y="5448895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56898" y="1921434"/>
                <a:ext cx="812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898" y="1921434"/>
                <a:ext cx="812861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54233" y="4382925"/>
                <a:ext cx="812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33" y="4382925"/>
                <a:ext cx="812861" cy="369332"/>
              </a:xfrm>
              <a:prstGeom prst="rect">
                <a:avLst/>
              </a:prstGeom>
              <a:blipFill>
                <a:blip r:embed="rId7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7543396" y="2889921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10481" y="546194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254233" y="2333717"/>
            <a:ext cx="655237" cy="599384"/>
            <a:chOff x="7254233" y="3351586"/>
            <a:chExt cx="655237" cy="599384"/>
          </a:xfrm>
        </p:grpSpPr>
        <p:cxnSp>
          <p:nvCxnSpPr>
            <p:cNvPr id="9" name="Straight Arrow Connector 8"/>
            <p:cNvCxnSpPr>
              <a:endCxn id="50" idx="2"/>
            </p:cNvCxnSpPr>
            <p:nvPr/>
          </p:nvCxnSpPr>
          <p:spPr>
            <a:xfrm flipV="1">
              <a:off x="7254233" y="3351586"/>
              <a:ext cx="655237" cy="135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33136" y="3581638"/>
              <a:ext cx="4345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</a:p>
          </p:txBody>
        </p:sp>
      </p:grpSp>
      <p:sp>
        <p:nvSpPr>
          <p:cNvPr id="13" name="Oval 12"/>
          <p:cNvSpPr/>
          <p:nvPr/>
        </p:nvSpPr>
        <p:spPr>
          <a:xfrm>
            <a:off x="1305197" y="5448895"/>
            <a:ext cx="444137" cy="4762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3340" y="1891093"/>
            <a:ext cx="7596274" cy="159729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2496" y="4354482"/>
            <a:ext cx="7614564" cy="1707028"/>
          </a:xfrm>
          <a:prstGeom prst="rect">
            <a:avLst/>
          </a:prstGeom>
        </p:spPr>
      </p:pic>
      <p:pic>
        <p:nvPicPr>
          <p:cNvPr id="60" name="Picture 59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69" y="587085"/>
            <a:ext cx="1176632" cy="1662468"/>
          </a:xfrm>
          <a:prstGeom prst="rect">
            <a:avLst/>
          </a:prstGeom>
        </p:spPr>
      </p:pic>
      <p:pic>
        <p:nvPicPr>
          <p:cNvPr id="61" name="Picture 60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385" y="3477782"/>
            <a:ext cx="1325711" cy="96821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279027" y="3552817"/>
            <a:ext cx="6482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What’s the same?      What’s different?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03041" y="917425"/>
            <a:ext cx="747045" cy="747045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5605885" y="10601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7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9" grpId="0"/>
      <p:bldP spid="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7" grpId="0"/>
      <p:bldP spid="47" grpId="0"/>
      <p:bldP spid="50" grpId="0"/>
      <p:bldP spid="51" grpId="0"/>
      <p:bldP spid="13" grpId="0" animBg="1"/>
      <p:bldP spid="16" grpId="0"/>
      <p:bldP spid="16" grpId="1"/>
      <p:bldP spid="64" grpId="0"/>
      <p:bldP spid="6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9534" y="78050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6" name="Arc 85"/>
          <p:cNvSpPr/>
          <p:nvPr/>
        </p:nvSpPr>
        <p:spPr>
          <a:xfrm flipH="1">
            <a:off x="968128" y="2407158"/>
            <a:ext cx="808419" cy="1198669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7" name="Arc 86"/>
          <p:cNvSpPr/>
          <p:nvPr/>
        </p:nvSpPr>
        <p:spPr>
          <a:xfrm flipH="1">
            <a:off x="1776546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8" name="Arc 87"/>
          <p:cNvSpPr/>
          <p:nvPr/>
        </p:nvSpPr>
        <p:spPr>
          <a:xfrm flipH="1">
            <a:off x="2568546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89" name="Arc 88"/>
          <p:cNvSpPr/>
          <p:nvPr/>
        </p:nvSpPr>
        <p:spPr>
          <a:xfrm flipH="1">
            <a:off x="3360545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0" name="Arc 89"/>
          <p:cNvSpPr/>
          <p:nvPr/>
        </p:nvSpPr>
        <p:spPr>
          <a:xfrm flipH="1">
            <a:off x="4142620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1" name="Arc 90"/>
          <p:cNvSpPr/>
          <p:nvPr/>
        </p:nvSpPr>
        <p:spPr>
          <a:xfrm flipH="1">
            <a:off x="4916397" y="2407158"/>
            <a:ext cx="792000" cy="1178951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5" name="Arc 94"/>
          <p:cNvSpPr/>
          <p:nvPr/>
        </p:nvSpPr>
        <p:spPr>
          <a:xfrm>
            <a:off x="5523546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6" name="Arc 95"/>
          <p:cNvSpPr/>
          <p:nvPr/>
        </p:nvSpPr>
        <p:spPr>
          <a:xfrm>
            <a:off x="4735448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7" name="Arc 96"/>
          <p:cNvSpPr/>
          <p:nvPr/>
        </p:nvSpPr>
        <p:spPr>
          <a:xfrm>
            <a:off x="3957163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8" name="Arc 97"/>
          <p:cNvSpPr/>
          <p:nvPr/>
        </p:nvSpPr>
        <p:spPr>
          <a:xfrm>
            <a:off x="3152873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99" name="Arc 98"/>
          <p:cNvSpPr/>
          <p:nvPr/>
        </p:nvSpPr>
        <p:spPr>
          <a:xfrm>
            <a:off x="2358098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00" name="Arc 99"/>
          <p:cNvSpPr/>
          <p:nvPr/>
        </p:nvSpPr>
        <p:spPr>
          <a:xfrm>
            <a:off x="1574613" y="4399556"/>
            <a:ext cx="792745" cy="1354232"/>
          </a:xfrm>
          <a:prstGeom prst="arc">
            <a:avLst>
              <a:gd name="adj1" fmla="val 1072319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816383" y="364947"/>
                <a:ext cx="235330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25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r>
                  <a:rPr lang="en-GB" sz="40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83" y="364947"/>
                <a:ext cx="2353306" cy="707886"/>
              </a:xfrm>
              <a:prstGeom prst="rect">
                <a:avLst/>
              </a:prstGeom>
              <a:blipFill>
                <a:blip r:embed="rId5"/>
                <a:stretch>
                  <a:fillRect l="-9326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tangle 108"/>
          <p:cNvSpPr/>
          <p:nvPr/>
        </p:nvSpPr>
        <p:spPr>
          <a:xfrm>
            <a:off x="2851774" y="378991"/>
            <a:ext cx="11144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r 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Straight Connector 4"/>
          <p:cNvCxnSpPr>
            <a:endCxn id="50" idx="0"/>
          </p:cNvCxnSpPr>
          <p:nvPr/>
        </p:nvCxnSpPr>
        <p:spPr>
          <a:xfrm>
            <a:off x="923563" y="3122036"/>
            <a:ext cx="5561325" cy="291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80124" y="315253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84190" y="315253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04675" y="3152532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8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195499" y="3152532"/>
            <a:ext cx="633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25022" y="3152532"/>
            <a:ext cx="65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63678" y="3152532"/>
            <a:ext cx="7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20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81776" y="3152532"/>
            <a:ext cx="7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24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1056898" y="5279076"/>
            <a:ext cx="52593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419525" y="5279076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5506" y="5279076"/>
            <a:ext cx="55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39872" y="5279076"/>
            <a:ext cx="659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9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78528" y="5279076"/>
            <a:ext cx="7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96626" y="5279076"/>
            <a:ext cx="73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15607" y="5279076"/>
            <a:ext cx="72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20414" y="5279076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56898" y="2091253"/>
                <a:ext cx="812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898" y="2091253"/>
                <a:ext cx="812861" cy="369332"/>
              </a:xfrm>
              <a:prstGeom prst="rect">
                <a:avLst/>
              </a:prstGeom>
              <a:blipFill>
                <a:blip r:embed="rId6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73626" y="4056350"/>
                <a:ext cx="8128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5B9BD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626" y="4056350"/>
                <a:ext cx="812861" cy="369332"/>
              </a:xfrm>
              <a:prstGeom prst="rect">
                <a:avLst/>
              </a:prstGeom>
              <a:blipFill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6118814" y="3151181"/>
            <a:ext cx="732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10481" y="5292123"/>
            <a:ext cx="40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3041" y="917425"/>
            <a:ext cx="747045" cy="747045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5605885" y="10601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752437" y="2808918"/>
            <a:ext cx="655237" cy="429565"/>
            <a:chOff x="7254233" y="3521405"/>
            <a:chExt cx="655237" cy="429565"/>
          </a:xfrm>
        </p:grpSpPr>
        <p:cxnSp>
          <p:nvCxnSpPr>
            <p:cNvPr id="58" name="Straight Arrow Connector 57"/>
            <p:cNvCxnSpPr/>
            <p:nvPr/>
          </p:nvCxnSpPr>
          <p:spPr>
            <a:xfrm flipV="1">
              <a:off x="7254233" y="3521405"/>
              <a:ext cx="655237" cy="1351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7433136" y="3581638"/>
              <a:ext cx="4345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1">
                      <a:lumMod val="75000"/>
                    </a:schemeClr>
                  </a:solidFill>
                </a:rPr>
                <a:t>1</a:t>
              </a:r>
            </a:p>
          </p:txBody>
        </p:sp>
      </p:grpSp>
      <p:sp>
        <p:nvSpPr>
          <p:cNvPr id="60" name="Oval 59"/>
          <p:cNvSpPr/>
          <p:nvPr/>
        </p:nvSpPr>
        <p:spPr>
          <a:xfrm>
            <a:off x="1344003" y="5279076"/>
            <a:ext cx="444137" cy="4762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" name="Picture 60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32390" y="2024276"/>
            <a:ext cx="1232700" cy="1885402"/>
          </a:xfrm>
          <a:prstGeom prst="rect">
            <a:avLst/>
          </a:prstGeom>
        </p:spPr>
      </p:pic>
      <p:pic>
        <p:nvPicPr>
          <p:cNvPr id="62" name="Picture 61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247" y="4146648"/>
            <a:ext cx="1325711" cy="9682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777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7" grpId="0"/>
      <p:bldP spid="109" grpId="0"/>
      <p:bldP spid="6" grpId="0"/>
      <p:bldP spid="28" grpId="0"/>
      <p:bldP spid="29" grpId="0"/>
      <p:bldP spid="30" grpId="0"/>
      <p:bldP spid="31" grpId="0"/>
      <p:bldP spid="32" grpId="0"/>
      <p:bldP spid="33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7" grpId="0"/>
      <p:bldP spid="47" grpId="0"/>
      <p:bldP spid="50" grpId="0"/>
      <p:bldP spid="51" grpId="0"/>
      <p:bldP spid="56" grpId="0"/>
      <p:bldP spid="56" grpId="1"/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4 and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23564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6231" y="329918"/>
                <a:ext cx="7625490" cy="69865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Here are 13 cakes.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They are shared equally between 4 plates.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There will be 3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srgbClr val="5B9BD5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cakes on each plate.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srgbClr val="5B9BD5">
                        <a:lumMod val="5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13</a:t>
                </a:r>
                <a:r>
                  <a:rPr lang="en-GB" sz="2800" baseline="0" dirty="0">
                    <a:solidFill>
                      <a:srgbClr val="5B9BD5">
                        <a:lumMod val="5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baseline="0" dirty="0" smtClean="0">
                        <a:solidFill>
                          <a:srgbClr val="5B9BD5">
                            <a:lumMod val="50000"/>
                          </a:srgb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baseline="0" dirty="0">
                    <a:solidFill>
                      <a:srgbClr val="5B9BD5">
                        <a:lumMod val="5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baseline="0" dirty="0" smtClean="0">
                        <a:solidFill>
                          <a:srgbClr val="5B9BD5">
                            <a:lumMod val="50000"/>
                          </a:srgb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baseline="0" dirty="0">
                    <a:solidFill>
                      <a:srgbClr val="5B9BD5">
                        <a:lumMod val="50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 r 1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31" y="329918"/>
                <a:ext cx="7625490" cy="6986528"/>
              </a:xfrm>
              <a:prstGeom prst="rect">
                <a:avLst/>
              </a:prstGeom>
              <a:blipFill>
                <a:blip r:embed="rId5"/>
                <a:stretch>
                  <a:fillRect l="-1679" t="-7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5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276" y="3750360"/>
            <a:ext cx="1841242" cy="7070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01" y="3728919"/>
            <a:ext cx="1841242" cy="707082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662" y="3736796"/>
            <a:ext cx="1841242" cy="707082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904" y="3728919"/>
            <a:ext cx="1841242" cy="707082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600" y="1202512"/>
            <a:ext cx="983593" cy="897615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59" y="1183853"/>
            <a:ext cx="966398" cy="897615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749" y="1277245"/>
            <a:ext cx="1062693" cy="80131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619" y="1246293"/>
            <a:ext cx="1052376" cy="83227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393" y="1897860"/>
            <a:ext cx="1011106" cy="801319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205" y="1843976"/>
            <a:ext cx="1011106" cy="897615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039" y="1981798"/>
            <a:ext cx="1062693" cy="801319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581" y="1950846"/>
            <a:ext cx="1052376" cy="832271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99" y="1180949"/>
            <a:ext cx="1011106" cy="897615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625" y="1888406"/>
            <a:ext cx="966398" cy="897615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294" y="1907065"/>
            <a:ext cx="983593" cy="897615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185" y="1221242"/>
            <a:ext cx="1011106" cy="8013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465" y="1202511"/>
            <a:ext cx="983593" cy="8976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061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44982 0.336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83" y="168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-0.08334 0.325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1625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0.25677 0.2437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30" y="1217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7.40741E-7 L 0.12691 0.2372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1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17639 0.3326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9" y="1662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0.37864 0.212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24" y="1064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-0.14791 0.3238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1618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111E-6 L 0.05173 0.230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1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18646 0.3599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1798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-0.02656 0.2451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" y="1224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 L -0.34757 0.3453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78" y="1726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-0.14358 0.2439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87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6091" y="3182312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38935" y="332500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16382" y="364947"/>
                <a:ext cx="386012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40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13</a:t>
                </a: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÷</m:t>
                    </m:r>
                    <m:r>
                      <a:rPr kumimoji="0" lang="en-GB" sz="4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        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 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6 r 1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382" y="364947"/>
                <a:ext cx="3860121" cy="707886"/>
              </a:xfrm>
              <a:prstGeom prst="rect">
                <a:avLst/>
              </a:prstGeom>
              <a:blipFill>
                <a:blip r:embed="rId6"/>
                <a:stretch>
                  <a:fillRect l="-5687" t="-15517" r="-1896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064726" y="395118"/>
            <a:ext cx="75764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600" y="1307015"/>
            <a:ext cx="983593" cy="8976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59" y="1288356"/>
            <a:ext cx="966398" cy="8976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749" y="1381748"/>
            <a:ext cx="1062693" cy="8013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619" y="1350796"/>
            <a:ext cx="1052376" cy="8322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393" y="2002363"/>
            <a:ext cx="1011106" cy="8013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205" y="1948479"/>
            <a:ext cx="1011106" cy="8976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039" y="2086301"/>
            <a:ext cx="1062693" cy="8013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581" y="2055349"/>
            <a:ext cx="1052376" cy="8322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99" y="1285452"/>
            <a:ext cx="1011106" cy="89761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625" y="1992909"/>
            <a:ext cx="966398" cy="89761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294" y="2011568"/>
            <a:ext cx="983593" cy="89761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185" y="1325745"/>
            <a:ext cx="1011106" cy="8013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465" y="1318123"/>
            <a:ext cx="983593" cy="897615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1345619" y="1350796"/>
            <a:ext cx="2377295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3732558" y="1359858"/>
            <a:ext cx="2192103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221373" y="39511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811611" y="3132137"/>
                <a:ext cx="386012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40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13</a:t>
                </a:r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÷</m:t>
                    </m:r>
                    <m:r>
                      <a:rPr kumimoji="0" lang="en-GB" sz="4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        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2 r 3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611" y="3132137"/>
                <a:ext cx="3860121" cy="707886"/>
              </a:xfrm>
              <a:prstGeom prst="rect">
                <a:avLst/>
              </a:prstGeom>
              <a:blipFill>
                <a:blip r:embed="rId13"/>
                <a:stretch>
                  <a:fillRect l="-5529" t="-15517" r="-205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2059955" y="3162308"/>
            <a:ext cx="75764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216602" y="316230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438" y="4199916"/>
            <a:ext cx="983593" cy="89761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845" y="4181257"/>
            <a:ext cx="966398" cy="8976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35" y="4274649"/>
            <a:ext cx="1062693" cy="8013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205" y="4243697"/>
            <a:ext cx="1052376" cy="83227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979" y="4895264"/>
            <a:ext cx="1011106" cy="80131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791" y="4841380"/>
            <a:ext cx="1011106" cy="89761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877" y="4979202"/>
            <a:ext cx="1062693" cy="8013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167" y="4948250"/>
            <a:ext cx="1052376" cy="83227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289" y="4178353"/>
            <a:ext cx="1011106" cy="89761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715" y="4885810"/>
            <a:ext cx="966398" cy="89761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447" y="4904469"/>
            <a:ext cx="983593" cy="89761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527" y="4218646"/>
            <a:ext cx="1011106" cy="80131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18" y="4211024"/>
            <a:ext cx="983593" cy="897615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>
          <a:xfrm>
            <a:off x="1508278" y="4243697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2273245" y="4242371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3045703" y="4252759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/>
          <p:cNvSpPr/>
          <p:nvPr/>
        </p:nvSpPr>
        <p:spPr>
          <a:xfrm>
            <a:off x="3817885" y="4265189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ounded Rectangle 44"/>
          <p:cNvSpPr/>
          <p:nvPr/>
        </p:nvSpPr>
        <p:spPr>
          <a:xfrm>
            <a:off x="4573728" y="4290246"/>
            <a:ext cx="764967" cy="145288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12743 -0.0004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0.13455 0.00046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23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7 L 0.13298 -0.00232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49" y="-116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85185E-6 L 0.12743 -0.00046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0" grpId="0" animBg="1"/>
      <p:bldP spid="21" grpId="0" animBg="1"/>
      <p:bldP spid="22" grpId="0"/>
      <p:bldP spid="23" grpId="0"/>
      <p:bldP spid="24" grpId="0" animBg="1"/>
      <p:bldP spid="25" grpId="0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37E85495-709E-4EEE-8CBA-E3DC09B64789}"/>
              </a:ext>
            </a:extLst>
          </p:cNvPr>
          <p:cNvGraphicFramePr>
            <a:graphicFrameLocks noGrp="1"/>
          </p:cNvGraphicFramePr>
          <p:nvPr/>
        </p:nvGraphicFramePr>
        <p:xfrm>
          <a:off x="758735" y="2111177"/>
          <a:ext cx="4104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3C76B293-16BD-4B48-BD0D-357E281C1A2A}"/>
              </a:ext>
            </a:extLst>
          </p:cNvPr>
          <p:cNvSpPr txBox="1"/>
          <p:nvPr/>
        </p:nvSpPr>
        <p:spPr>
          <a:xfrm>
            <a:off x="1793110" y="918033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÷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3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=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62919AC-58A1-43AB-BF2A-1C72B6F1AC76}"/>
              </a:ext>
            </a:extLst>
          </p:cNvPr>
          <p:cNvSpPr txBox="1"/>
          <p:nvPr/>
        </p:nvSpPr>
        <p:spPr>
          <a:xfrm>
            <a:off x="3226068" y="91803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CD317E-4DBB-448B-8D3E-A2A5C500A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1378359"/>
            <a:ext cx="594385" cy="5797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456CD3-64EC-49B8-AE0D-068B7FE486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8675" y="861508"/>
            <a:ext cx="594385" cy="57974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8925033-1504-41D7-8C83-06C7B7062B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1271" y="861508"/>
            <a:ext cx="594385" cy="5797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B473A4-CB7F-48BC-9D9E-FE3440F9A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3867" y="861508"/>
            <a:ext cx="594385" cy="5797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7D4911-2CF3-4852-B8A3-CA50345CB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6463" y="861508"/>
            <a:ext cx="594385" cy="57974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0B47A26-7300-46E6-82A8-C340FE3937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9059" y="861508"/>
            <a:ext cx="594385" cy="57974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BD310A3-5AA2-4ACD-99A3-33BD1CF451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655" y="861508"/>
            <a:ext cx="594385" cy="57974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DAE0BC9-2AD4-4595-A816-DEE33C1871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4251" y="861508"/>
            <a:ext cx="594385" cy="57974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0672AD4-4A8A-4C1E-8BCD-E01759F78A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271" y="1378358"/>
            <a:ext cx="594385" cy="57974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93A4B15-3BFC-4935-A4B9-8F81D7840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867" y="1378357"/>
            <a:ext cx="594385" cy="57974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9BA6EE9-9A34-4619-806C-BD8AC0DDE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400170"/>
            <a:ext cx="594385" cy="57974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FFA42E7-C2D7-4128-8CDF-8F24BB0F4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632" y="400169"/>
            <a:ext cx="594385" cy="57974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DF61056-CC01-4664-B330-A9260FC74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589" y="400170"/>
            <a:ext cx="594385" cy="57974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42C63BB-AF0B-40DC-BB66-C8427B714E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545" y="400170"/>
            <a:ext cx="594385" cy="57974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C1C6A389-D0B9-4EC1-99D5-F582C754C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888" y="400168"/>
            <a:ext cx="594385" cy="57974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6DD07B7-A354-4C06-9C8A-27645A4FD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675" y="893919"/>
            <a:ext cx="594385" cy="57974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9848B79-DE89-4179-BE3F-7E2735A2B5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632" y="893918"/>
            <a:ext cx="594385" cy="579745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650D26B-114F-4762-AC4E-77668EBC8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589" y="893919"/>
            <a:ext cx="594385" cy="5797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9576113-49E7-4D94-A218-FDD1D265A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545" y="893919"/>
            <a:ext cx="594385" cy="57974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EF37825-735A-44FF-BE6D-3ACABEDD3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888" y="893917"/>
            <a:ext cx="594385" cy="579745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93ABCC1-CA80-4260-B5C8-0F1DEED0AB74}"/>
              </a:ext>
            </a:extLst>
          </p:cNvPr>
          <p:cNvSpPr txBox="1"/>
          <p:nvPr/>
        </p:nvSpPr>
        <p:spPr>
          <a:xfrm>
            <a:off x="3690386" y="918033"/>
            <a:ext cx="2037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remainder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540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-0.33038 0.28033 " pathEditMode="relative" rAng="0" ptsTypes="AA">
                                      <p:cBhvr>
                                        <p:cTn id="4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28" y="1400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-0.38524 0.39584 " pathEditMode="relative" rAng="0" ptsTypes="AA">
                                      <p:cBhvr>
                                        <p:cTn id="4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1" y="1979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-0.44027 0.50463 " pathEditMode="relative" rAng="0" ptsTypes="AA">
                                      <p:cBhvr>
                                        <p:cTn id="4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14" y="25231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-0.42413 0.28125 " pathEditMode="relative" rAng="0" ptsTypes="AA">
                                      <p:cBhvr>
                                        <p:cTn id="4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15" y="1405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-0.47969 0.39584 " pathEditMode="relative" rAng="0" ptsTypes="AA">
                                      <p:cBhvr>
                                        <p:cTn id="51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93" y="1979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7407E-6 L -0.53472 0.50348 " pathEditMode="relative" rAng="0" ptsTypes="AA">
                                      <p:cBhvr>
                                        <p:cTn id="5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36" y="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-0.14427 0.34398 " pathEditMode="relative" rAng="0" ptsTypes="AA">
                                      <p:cBhvr>
                                        <p:cTn id="10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199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-0.14636 0.3882 " pathEditMode="relative" rAng="0" ptsTypes="AA">
                                      <p:cBhvr>
                                        <p:cTn id="106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26" y="1939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-0.14722 0.42939 " pathEditMode="relative" rAng="0" ptsTypes="AA">
                                      <p:cBhvr>
                                        <p:cTn id="10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1" y="21458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L -0.14427 0.34491 " pathEditMode="relative" rAng="0" ptsTypes="AA">
                                      <p:cBhvr>
                                        <p:cTn id="11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245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-0.14566 0.3882 " pathEditMode="relative" rAng="0" ptsTypes="AA">
                                      <p:cBhvr>
                                        <p:cTn id="112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9398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-0.1474 0.43032 " pathEditMode="relative" rAng="0" ptsTypes="AA">
                                      <p:cBhvr>
                                        <p:cTn id="114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78" y="21505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-0.14444 0.34445 " pathEditMode="relative" rAng="0" ptsTypes="AA">
                                      <p:cBhvr>
                                        <p:cTn id="116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2" y="17222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-0.1467 0.38912 " pathEditMode="relative" rAng="0" ptsTypes="AA">
                                      <p:cBhvr>
                                        <p:cTn id="118" dur="1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44" y="19444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L -0.14965 0.42916 " pathEditMode="relative" rAng="0" ptsTypes="AA">
                                      <p:cBhvr>
                                        <p:cTn id="120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3" y="21458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14566 0.34491 " pathEditMode="relative" rAng="0" ptsTypes="AA">
                                      <p:cBhvr>
                                        <p:cTn id="122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7245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6 L -0.14566 0.38912 " pathEditMode="relative" rAng="0" ptsTypes="AA">
                                      <p:cBhvr>
                                        <p:cTn id="124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19444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L -0.20035 0.57084 " pathEditMode="relative" rAng="0" ptsTypes="AA">
                                      <p:cBhvr>
                                        <p:cTn id="126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2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8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Circle the multiples of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  120       13       30       80       23       204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2)	 Here are </a:t>
            </a: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cubes.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a) How many groups of 4 are there?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b) How many groups of 3 are there?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 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many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cubes will be remaining?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1423646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ube 17"/>
          <p:cNvSpPr/>
          <p:nvPr/>
        </p:nvSpPr>
        <p:spPr>
          <a:xfrm>
            <a:off x="1406126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ube 18"/>
          <p:cNvSpPr/>
          <p:nvPr/>
        </p:nvSpPr>
        <p:spPr>
          <a:xfrm>
            <a:off x="1884123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ube 19"/>
          <p:cNvSpPr/>
          <p:nvPr/>
        </p:nvSpPr>
        <p:spPr>
          <a:xfrm>
            <a:off x="1866603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ube 20"/>
          <p:cNvSpPr/>
          <p:nvPr/>
        </p:nvSpPr>
        <p:spPr>
          <a:xfrm>
            <a:off x="2344600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ube 21"/>
          <p:cNvSpPr/>
          <p:nvPr/>
        </p:nvSpPr>
        <p:spPr>
          <a:xfrm>
            <a:off x="2327080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ube 22"/>
          <p:cNvSpPr/>
          <p:nvPr/>
        </p:nvSpPr>
        <p:spPr>
          <a:xfrm>
            <a:off x="2805077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ube 23"/>
          <p:cNvSpPr/>
          <p:nvPr/>
        </p:nvSpPr>
        <p:spPr>
          <a:xfrm>
            <a:off x="2787557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ube 24"/>
          <p:cNvSpPr/>
          <p:nvPr/>
        </p:nvSpPr>
        <p:spPr>
          <a:xfrm>
            <a:off x="3265554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ube 25"/>
          <p:cNvSpPr/>
          <p:nvPr/>
        </p:nvSpPr>
        <p:spPr>
          <a:xfrm>
            <a:off x="3248034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ube 26"/>
          <p:cNvSpPr/>
          <p:nvPr/>
        </p:nvSpPr>
        <p:spPr>
          <a:xfrm>
            <a:off x="3726031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ube 27"/>
          <p:cNvSpPr/>
          <p:nvPr/>
        </p:nvSpPr>
        <p:spPr>
          <a:xfrm>
            <a:off x="3708511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ube 28"/>
          <p:cNvSpPr/>
          <p:nvPr/>
        </p:nvSpPr>
        <p:spPr>
          <a:xfrm>
            <a:off x="4186508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ube 29"/>
          <p:cNvSpPr/>
          <p:nvPr/>
        </p:nvSpPr>
        <p:spPr>
          <a:xfrm>
            <a:off x="4168988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ube 30"/>
          <p:cNvSpPr/>
          <p:nvPr/>
        </p:nvSpPr>
        <p:spPr>
          <a:xfrm>
            <a:off x="4646985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Cube 31"/>
          <p:cNvSpPr/>
          <p:nvPr/>
        </p:nvSpPr>
        <p:spPr>
          <a:xfrm>
            <a:off x="4629465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ube 32"/>
          <p:cNvSpPr/>
          <p:nvPr/>
        </p:nvSpPr>
        <p:spPr>
          <a:xfrm>
            <a:off x="5107462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ube 33"/>
          <p:cNvSpPr/>
          <p:nvPr/>
        </p:nvSpPr>
        <p:spPr>
          <a:xfrm>
            <a:off x="5089942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ube 34"/>
          <p:cNvSpPr/>
          <p:nvPr/>
        </p:nvSpPr>
        <p:spPr>
          <a:xfrm>
            <a:off x="5567939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Cube 35"/>
          <p:cNvSpPr/>
          <p:nvPr/>
        </p:nvSpPr>
        <p:spPr>
          <a:xfrm>
            <a:off x="5550419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5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Circle the multiples of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  120       13       30       80       23       204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2)	 Here are </a:t>
            </a: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cubes.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a) How many groups of 4 are there?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b) How many groups of 3 are there?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	 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many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cubes will be remaining?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Cube 4"/>
          <p:cNvSpPr/>
          <p:nvPr/>
        </p:nvSpPr>
        <p:spPr>
          <a:xfrm>
            <a:off x="1423646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ube 17"/>
          <p:cNvSpPr/>
          <p:nvPr/>
        </p:nvSpPr>
        <p:spPr>
          <a:xfrm>
            <a:off x="1406126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ube 18"/>
          <p:cNvSpPr/>
          <p:nvPr/>
        </p:nvSpPr>
        <p:spPr>
          <a:xfrm>
            <a:off x="1884123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ube 19"/>
          <p:cNvSpPr/>
          <p:nvPr/>
        </p:nvSpPr>
        <p:spPr>
          <a:xfrm>
            <a:off x="1866603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ube 20"/>
          <p:cNvSpPr/>
          <p:nvPr/>
        </p:nvSpPr>
        <p:spPr>
          <a:xfrm>
            <a:off x="2344600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ube 21"/>
          <p:cNvSpPr/>
          <p:nvPr/>
        </p:nvSpPr>
        <p:spPr>
          <a:xfrm>
            <a:off x="2327080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ube 22"/>
          <p:cNvSpPr/>
          <p:nvPr/>
        </p:nvSpPr>
        <p:spPr>
          <a:xfrm>
            <a:off x="2805077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ube 23"/>
          <p:cNvSpPr/>
          <p:nvPr/>
        </p:nvSpPr>
        <p:spPr>
          <a:xfrm>
            <a:off x="2787557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ube 24"/>
          <p:cNvSpPr/>
          <p:nvPr/>
        </p:nvSpPr>
        <p:spPr>
          <a:xfrm>
            <a:off x="3265554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ube 25"/>
          <p:cNvSpPr/>
          <p:nvPr/>
        </p:nvSpPr>
        <p:spPr>
          <a:xfrm>
            <a:off x="3248034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ube 26"/>
          <p:cNvSpPr/>
          <p:nvPr/>
        </p:nvSpPr>
        <p:spPr>
          <a:xfrm>
            <a:off x="3726031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ube 27"/>
          <p:cNvSpPr/>
          <p:nvPr/>
        </p:nvSpPr>
        <p:spPr>
          <a:xfrm>
            <a:off x="3708511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ube 28"/>
          <p:cNvSpPr/>
          <p:nvPr/>
        </p:nvSpPr>
        <p:spPr>
          <a:xfrm>
            <a:off x="4186508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Cube 29"/>
          <p:cNvSpPr/>
          <p:nvPr/>
        </p:nvSpPr>
        <p:spPr>
          <a:xfrm>
            <a:off x="4168988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ube 30"/>
          <p:cNvSpPr/>
          <p:nvPr/>
        </p:nvSpPr>
        <p:spPr>
          <a:xfrm>
            <a:off x="4646985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Cube 31"/>
          <p:cNvSpPr/>
          <p:nvPr/>
        </p:nvSpPr>
        <p:spPr>
          <a:xfrm>
            <a:off x="4629465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ube 32"/>
          <p:cNvSpPr/>
          <p:nvPr/>
        </p:nvSpPr>
        <p:spPr>
          <a:xfrm>
            <a:off x="5107462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ube 33"/>
          <p:cNvSpPr/>
          <p:nvPr/>
        </p:nvSpPr>
        <p:spPr>
          <a:xfrm>
            <a:off x="5089942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Cube 34"/>
          <p:cNvSpPr/>
          <p:nvPr/>
        </p:nvSpPr>
        <p:spPr>
          <a:xfrm>
            <a:off x="5567939" y="21899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Cube 35"/>
          <p:cNvSpPr/>
          <p:nvPr/>
        </p:nvSpPr>
        <p:spPr>
          <a:xfrm>
            <a:off x="5550419" y="2615164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3287979" y="910850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342688" y="926433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212937" y="926433"/>
            <a:ext cx="705394" cy="570932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381877" y="211618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ounded Rectangle 40"/>
          <p:cNvSpPr/>
          <p:nvPr/>
        </p:nvSpPr>
        <p:spPr>
          <a:xfrm>
            <a:off x="2304921" y="211182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ounded Rectangle 41"/>
          <p:cNvSpPr/>
          <p:nvPr/>
        </p:nvSpPr>
        <p:spPr>
          <a:xfrm>
            <a:off x="3224798" y="211182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4144307" y="210747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ounded Rectangle 43"/>
          <p:cNvSpPr/>
          <p:nvPr/>
        </p:nvSpPr>
        <p:spPr>
          <a:xfrm>
            <a:off x="5063816" y="210747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Cube 44"/>
          <p:cNvSpPr/>
          <p:nvPr/>
        </p:nvSpPr>
        <p:spPr>
          <a:xfrm>
            <a:off x="1490452" y="4975252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Cube 45"/>
          <p:cNvSpPr/>
          <p:nvPr/>
        </p:nvSpPr>
        <p:spPr>
          <a:xfrm>
            <a:off x="1472932" y="5400431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Cube 46"/>
          <p:cNvSpPr/>
          <p:nvPr/>
        </p:nvSpPr>
        <p:spPr>
          <a:xfrm>
            <a:off x="1950929" y="4975252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Cube 47"/>
          <p:cNvSpPr/>
          <p:nvPr/>
        </p:nvSpPr>
        <p:spPr>
          <a:xfrm>
            <a:off x="2846356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Cube 48"/>
          <p:cNvSpPr/>
          <p:nvPr/>
        </p:nvSpPr>
        <p:spPr>
          <a:xfrm>
            <a:off x="2411406" y="4975252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Cube 49"/>
          <p:cNvSpPr/>
          <p:nvPr/>
        </p:nvSpPr>
        <p:spPr>
          <a:xfrm>
            <a:off x="2393886" y="5400431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Cube 50"/>
          <p:cNvSpPr/>
          <p:nvPr/>
        </p:nvSpPr>
        <p:spPr>
          <a:xfrm>
            <a:off x="3246899" y="5396047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ube 51"/>
          <p:cNvSpPr/>
          <p:nvPr/>
        </p:nvSpPr>
        <p:spPr>
          <a:xfrm>
            <a:off x="3276814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Cube 52"/>
          <p:cNvSpPr/>
          <p:nvPr/>
        </p:nvSpPr>
        <p:spPr>
          <a:xfrm>
            <a:off x="3718182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/>
          <p:cNvSpPr/>
          <p:nvPr/>
        </p:nvSpPr>
        <p:spPr>
          <a:xfrm>
            <a:off x="4565634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Cube 54"/>
          <p:cNvSpPr/>
          <p:nvPr/>
        </p:nvSpPr>
        <p:spPr>
          <a:xfrm>
            <a:off x="4155354" y="4981206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Cube 55"/>
          <p:cNvSpPr/>
          <p:nvPr/>
        </p:nvSpPr>
        <p:spPr>
          <a:xfrm>
            <a:off x="4137834" y="5406385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Cube 56"/>
          <p:cNvSpPr/>
          <p:nvPr/>
        </p:nvSpPr>
        <p:spPr>
          <a:xfrm>
            <a:off x="5033201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Cube 57"/>
          <p:cNvSpPr/>
          <p:nvPr/>
        </p:nvSpPr>
        <p:spPr>
          <a:xfrm>
            <a:off x="5015681" y="5396047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Cube 58"/>
          <p:cNvSpPr/>
          <p:nvPr/>
        </p:nvSpPr>
        <p:spPr>
          <a:xfrm>
            <a:off x="5454489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Cube 59"/>
          <p:cNvSpPr/>
          <p:nvPr/>
        </p:nvSpPr>
        <p:spPr>
          <a:xfrm>
            <a:off x="6362941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Cube 60"/>
          <p:cNvSpPr/>
          <p:nvPr/>
        </p:nvSpPr>
        <p:spPr>
          <a:xfrm>
            <a:off x="5914966" y="4970868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Cube 61"/>
          <p:cNvSpPr/>
          <p:nvPr/>
        </p:nvSpPr>
        <p:spPr>
          <a:xfrm>
            <a:off x="5897446" y="5396047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Cube 62"/>
          <p:cNvSpPr/>
          <p:nvPr/>
        </p:nvSpPr>
        <p:spPr>
          <a:xfrm>
            <a:off x="7157696" y="4975252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Cube 63"/>
          <p:cNvSpPr/>
          <p:nvPr/>
        </p:nvSpPr>
        <p:spPr>
          <a:xfrm>
            <a:off x="7140176" y="5400431"/>
            <a:ext cx="339840" cy="3600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558878" y="327176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61026" y="39492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772768" y="434946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1443485" y="492804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ounded Rectangle 68"/>
          <p:cNvSpPr/>
          <p:nvPr/>
        </p:nvSpPr>
        <p:spPr>
          <a:xfrm>
            <a:off x="2327340" y="492369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ounded Rectangle 69"/>
          <p:cNvSpPr/>
          <p:nvPr/>
        </p:nvSpPr>
        <p:spPr>
          <a:xfrm>
            <a:off x="3221091" y="4923692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ounded Rectangle 70"/>
          <p:cNvSpPr/>
          <p:nvPr/>
        </p:nvSpPr>
        <p:spPr>
          <a:xfrm>
            <a:off x="4101411" y="491933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ounded Rectangle 71"/>
          <p:cNvSpPr/>
          <p:nvPr/>
        </p:nvSpPr>
        <p:spPr>
          <a:xfrm>
            <a:off x="4981731" y="491933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ounded Rectangle 72"/>
          <p:cNvSpPr/>
          <p:nvPr/>
        </p:nvSpPr>
        <p:spPr>
          <a:xfrm>
            <a:off x="5867588" y="4928047"/>
            <a:ext cx="881275" cy="9360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789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3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3" grpId="1" animBg="1"/>
      <p:bldP spid="64" grpId="0" animBg="1"/>
      <p:bldP spid="64" grpId="1" animBg="1"/>
      <p:bldP spid="65" grpId="0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/>
              <p:nvPr/>
            </p:nvSpPr>
            <p:spPr>
              <a:xfrm>
                <a:off x="681621" y="392706"/>
                <a:ext cx="6263917" cy="5693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Mo has 9 lolly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He arranges his sticks to make triangles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Each triangle uses 3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Mo can make 3 triangles with 9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3 groups of 3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3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21" y="392706"/>
                <a:ext cx="6263917" cy="5693866"/>
              </a:xfrm>
              <a:prstGeom prst="rect">
                <a:avLst/>
              </a:prstGeom>
              <a:blipFill>
                <a:blip r:embed="rId5"/>
                <a:stretch>
                  <a:fillRect l="-2045" t="-964" b="-2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5954" y="360902"/>
            <a:ext cx="1457070" cy="1005927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52553" y="1609433"/>
            <a:ext cx="1638396" cy="1610275"/>
            <a:chOff x="1274621" y="1459496"/>
            <a:chExt cx="2124000" cy="2135387"/>
          </a:xfrm>
        </p:grpSpPr>
        <p:sp>
          <p:nvSpPr>
            <p:cNvPr id="2" name="Rounded Rectangle 1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193528" y="1605139"/>
            <a:ext cx="1638396" cy="1610275"/>
            <a:chOff x="1274621" y="1459496"/>
            <a:chExt cx="2124000" cy="2135387"/>
          </a:xfrm>
        </p:grpSpPr>
        <p:sp>
          <p:nvSpPr>
            <p:cNvPr id="14" name="Rounded Rectangle 13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ounded Rectangle 14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ed Rectangle 15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81538" y="1609433"/>
            <a:ext cx="1638396" cy="1610275"/>
            <a:chOff x="1274621" y="1459496"/>
            <a:chExt cx="2124000" cy="2135387"/>
          </a:xfrm>
        </p:grpSpPr>
        <p:sp>
          <p:nvSpPr>
            <p:cNvPr id="18" name="Rounded Rectangle 17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ounded Rectangle 18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/>
              <p:nvPr/>
            </p:nvSpPr>
            <p:spPr>
              <a:xfrm>
                <a:off x="681621" y="392706"/>
                <a:ext cx="6263917" cy="5693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Mo has 9 lolly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What</a:t>
                </a:r>
                <a:r>
                  <a:rPr kumimoji="0" lang="en-GB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if Mo used his sticks to make squares? 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Each square uses 4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Mo can make 2 squares with 9 sticks.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There is one stick remaining.</a:t>
                </a: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2 remainder 1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21" y="392706"/>
                <a:ext cx="6263917" cy="5693866"/>
              </a:xfrm>
              <a:prstGeom prst="rect">
                <a:avLst/>
              </a:prstGeom>
              <a:blipFill>
                <a:blip r:embed="rId5"/>
                <a:stretch>
                  <a:fillRect l="-2045" t="-964" b="-2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5954" y="360902"/>
            <a:ext cx="1457070" cy="1005927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178827" y="1833404"/>
            <a:ext cx="1851756" cy="1771210"/>
            <a:chOff x="5476507" y="1559819"/>
            <a:chExt cx="4738646" cy="4277008"/>
          </a:xfrm>
        </p:grpSpPr>
        <p:sp>
          <p:nvSpPr>
            <p:cNvPr id="2" name="Rounded Rectangle 1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ed Rectangle 20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504390" y="1829889"/>
            <a:ext cx="1851756" cy="1771210"/>
            <a:chOff x="5476507" y="1559819"/>
            <a:chExt cx="4738646" cy="4277008"/>
          </a:xfrm>
        </p:grpSpPr>
        <p:sp>
          <p:nvSpPr>
            <p:cNvPr id="23" name="Rounded Rectangle 22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ed Rectangle 24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ounded Rectangle 25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6095713" y="1838037"/>
            <a:ext cx="215259" cy="177121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207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7069DF-BE66-4341-ACDA-2ABA5DCF3029}"/>
              </a:ext>
            </a:extLst>
          </p:cNvPr>
          <p:cNvSpPr/>
          <p:nvPr/>
        </p:nvSpPr>
        <p:spPr>
          <a:xfrm>
            <a:off x="681620" y="323696"/>
            <a:ext cx="766554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What if Mo has 19 lolly sticks.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How many squares and triangles could he make?  How many sticks will be remaining each time?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5542" y="1686994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88386" y="182968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833000" y="2371735"/>
            <a:ext cx="995933" cy="959293"/>
            <a:chOff x="1274621" y="1459496"/>
            <a:chExt cx="2124000" cy="2135387"/>
          </a:xfrm>
        </p:grpSpPr>
        <p:sp>
          <p:nvSpPr>
            <p:cNvPr id="19" name="Rounded Rectangle 18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ounded Rectangle 27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983511" y="2371735"/>
            <a:ext cx="995933" cy="959293"/>
            <a:chOff x="1274621" y="1459496"/>
            <a:chExt cx="2124000" cy="2135387"/>
          </a:xfrm>
        </p:grpSpPr>
        <p:sp>
          <p:nvSpPr>
            <p:cNvPr id="42" name="Rounded Rectangle 41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ounded Rectangle 42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ounded Rectangle 43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134022" y="2371735"/>
            <a:ext cx="995933" cy="959293"/>
            <a:chOff x="1274621" y="1459496"/>
            <a:chExt cx="2124000" cy="2135387"/>
          </a:xfrm>
        </p:grpSpPr>
        <p:sp>
          <p:nvSpPr>
            <p:cNvPr id="46" name="Rounded Rectangle 45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ounded Rectangle 46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ounded Rectangle 47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284533" y="2371735"/>
            <a:ext cx="995933" cy="959293"/>
            <a:chOff x="1274621" y="1459496"/>
            <a:chExt cx="2124000" cy="2135387"/>
          </a:xfrm>
        </p:grpSpPr>
        <p:sp>
          <p:nvSpPr>
            <p:cNvPr id="50" name="Rounded Rectangle 49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ounded Rectangle 50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ounded Rectangle 51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435044" y="2371735"/>
            <a:ext cx="995933" cy="959293"/>
            <a:chOff x="1274621" y="1459496"/>
            <a:chExt cx="2124000" cy="2135387"/>
          </a:xfrm>
        </p:grpSpPr>
        <p:sp>
          <p:nvSpPr>
            <p:cNvPr id="54" name="Rounded Rectangle 53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ounded Rectangle 54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ounded Rectangle 55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585554" y="2373557"/>
            <a:ext cx="995933" cy="959293"/>
            <a:chOff x="1274621" y="1459496"/>
            <a:chExt cx="2124000" cy="2135387"/>
          </a:xfrm>
        </p:grpSpPr>
        <p:sp>
          <p:nvSpPr>
            <p:cNvPr id="58" name="Rounded Rectangle 57"/>
            <p:cNvSpPr/>
            <p:nvPr/>
          </p:nvSpPr>
          <p:spPr>
            <a:xfrm rot="2123968">
              <a:off x="1754946" y="1459496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ounded Rectangle 58"/>
            <p:cNvSpPr/>
            <p:nvPr/>
          </p:nvSpPr>
          <p:spPr>
            <a:xfrm rot="19554048">
              <a:off x="2779130" y="1470883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 rot="5400000">
              <a:off x="2210621" y="2244290"/>
              <a:ext cx="252000" cy="21240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5" name="Rounded Rectangle 64"/>
          <p:cNvSpPr/>
          <p:nvPr/>
        </p:nvSpPr>
        <p:spPr>
          <a:xfrm>
            <a:off x="7944577" y="2442846"/>
            <a:ext cx="108000" cy="8151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6" name="Group 65"/>
          <p:cNvGrpSpPr/>
          <p:nvPr/>
        </p:nvGrpSpPr>
        <p:grpSpPr>
          <a:xfrm>
            <a:off x="875937" y="4091405"/>
            <a:ext cx="851168" cy="902855"/>
            <a:chOff x="5476507" y="1559819"/>
            <a:chExt cx="4738646" cy="4277008"/>
          </a:xfrm>
        </p:grpSpPr>
        <p:sp>
          <p:nvSpPr>
            <p:cNvPr id="67" name="Rounded Rectangle 66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ounded Rectangle 68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ounded Rectangle 69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111127" y="4091405"/>
            <a:ext cx="851168" cy="902855"/>
            <a:chOff x="5476507" y="1559819"/>
            <a:chExt cx="4738646" cy="4277008"/>
          </a:xfrm>
        </p:grpSpPr>
        <p:sp>
          <p:nvSpPr>
            <p:cNvPr id="72" name="Rounded Rectangle 71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ounded Rectangle 73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ounded Rectangle 74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346317" y="4091405"/>
            <a:ext cx="851168" cy="902855"/>
            <a:chOff x="5476507" y="1559819"/>
            <a:chExt cx="4738646" cy="4277008"/>
          </a:xfrm>
        </p:grpSpPr>
        <p:sp>
          <p:nvSpPr>
            <p:cNvPr id="77" name="Rounded Rectangle 76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ounded Rectangle 79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581507" y="4091405"/>
            <a:ext cx="851168" cy="902855"/>
            <a:chOff x="5476507" y="1559819"/>
            <a:chExt cx="4738646" cy="4277008"/>
          </a:xfrm>
        </p:grpSpPr>
        <p:sp>
          <p:nvSpPr>
            <p:cNvPr id="82" name="Rounded Rectangle 81"/>
            <p:cNvSpPr/>
            <p:nvPr/>
          </p:nvSpPr>
          <p:spPr>
            <a:xfrm>
              <a:off x="5733968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9411854" y="1559819"/>
              <a:ext cx="550847" cy="4277008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ounded Rectangle 83"/>
            <p:cNvSpPr/>
            <p:nvPr/>
          </p:nvSpPr>
          <p:spPr>
            <a:xfrm rot="5400000">
              <a:off x="7640006" y="3150507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ounded Rectangle 84"/>
            <p:cNvSpPr/>
            <p:nvPr/>
          </p:nvSpPr>
          <p:spPr>
            <a:xfrm rot="5400000">
              <a:off x="7544213" y="-354692"/>
              <a:ext cx="507442" cy="4642853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0" name="Rounded Rectangle 89"/>
          <p:cNvSpPr/>
          <p:nvPr/>
        </p:nvSpPr>
        <p:spPr>
          <a:xfrm>
            <a:off x="5740350" y="4136055"/>
            <a:ext cx="108000" cy="8151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ounded Rectangle 90"/>
          <p:cNvSpPr/>
          <p:nvPr/>
        </p:nvSpPr>
        <p:spPr>
          <a:xfrm>
            <a:off x="6011983" y="4136055"/>
            <a:ext cx="108000" cy="8151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ounded Rectangle 91"/>
          <p:cNvSpPr/>
          <p:nvPr/>
        </p:nvSpPr>
        <p:spPr>
          <a:xfrm>
            <a:off x="6283616" y="4136055"/>
            <a:ext cx="108000" cy="8151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/>
              <p:nvPr/>
            </p:nvSpPr>
            <p:spPr>
              <a:xfrm>
                <a:off x="688785" y="3409944"/>
                <a:ext cx="78543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6 triangles and 1 stick remaining.       19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6 r 1</a:t>
                </a:r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85" y="3409944"/>
                <a:ext cx="7854324" cy="523220"/>
              </a:xfrm>
              <a:prstGeom prst="rect">
                <a:avLst/>
              </a:prstGeom>
              <a:blipFill>
                <a:blip r:embed="rId6"/>
                <a:stretch>
                  <a:fillRect l="-163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/>
              <p:nvPr/>
            </p:nvSpPr>
            <p:spPr>
              <a:xfrm>
                <a:off x="654345" y="5228209"/>
                <a:ext cx="78543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4 squares and 2 sticks remaining.       19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 4 r 3</a:t>
                </a:r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C7069DF-BE66-4341-ACDA-2ABA5DCF30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45" y="5228209"/>
                <a:ext cx="7854324" cy="523220"/>
              </a:xfrm>
              <a:prstGeom prst="rect">
                <a:avLst/>
              </a:prstGeom>
              <a:blipFill>
                <a:blip r:embed="rId7"/>
                <a:stretch>
                  <a:fillRect l="-155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288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65" grpId="0" animBg="1"/>
      <p:bldP spid="90" grpId="0" animBg="1"/>
      <p:bldP spid="91" grpId="0" animBg="1"/>
      <p:bldP spid="92" grpId="0" animBg="1"/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9.8|2.7|6.9|1.4|0.8|0.7|0.7|1.1|1.5|1.9|2.2|1.3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3.2|3.6|11.2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10.8|1.1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4.5|4.3|4.8|6.7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0.6|1.9|3.4|2.5|2.3|5.7|1.9|0.9|0.6|0.4|0.4|0.3|0.3|0.3|0.3|0.3|0.2|0.4|0.5|0.5|3.4|4.1|4|6.7|4.5|6.2|0.5|0.4|0.2|0.3|0.3|0.2|0.3|0.2|0.3|0.2|0.4|0.5|0.3|0.6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7.6|3.4|3.2|1.9|0.9|0.9|0.5|0.4|0.3|0.4|0.4|0.4|0.6|0.5|0.7|3.6|15.9|6.6|0.7|0.5|0.5|0.3|0.5|0.3|0.5|0.4|0.5|0.3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4.1|2.2|4.6|3.3|1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5.8|11.1|12.3|9.5|8.2|9.8|2.4|5|8.4|7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6.1|16.1|12.1|5.4|7.6|7|1.6|5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E972E6-FA64-4F9F-9599-CD41622AFB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http://www.w3.org/XML/1998/namespace"/>
    <ds:schemaRef ds:uri="522d4c35-b548-4432-90ae-af4376e1c4b4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cee99ee9-287b-4f9a-957c-ba5ae7375c9a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13410</TotalTime>
  <Words>414</Words>
  <Application>Microsoft Macintosh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1 - 3 on the worksheet</vt:lpstr>
      <vt:lpstr>PowerPoint Presentation</vt:lpstr>
      <vt:lpstr>PowerPoint Presentation</vt:lpstr>
      <vt:lpstr>Have a go at questions  4 and 5 on the worksheet</vt:lpstr>
      <vt:lpstr>PowerPoint Presentation</vt:lpstr>
      <vt:lpstr>PowerPoint Presentation</vt:lpstr>
      <vt:lpstr>PowerPoint Presentation</vt:lpstr>
      <vt:lpstr>Have a go at the rest of the questions on the worksheet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Jade Cahill</cp:lastModifiedBy>
  <cp:revision>242</cp:revision>
  <dcterms:created xsi:type="dcterms:W3CDTF">2019-07-05T11:02:13Z</dcterms:created>
  <dcterms:modified xsi:type="dcterms:W3CDTF">2021-02-02T10:25:19Z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