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89" r:id="rId7"/>
    <p:sldId id="360" r:id="rId8"/>
    <p:sldId id="371" r:id="rId9"/>
    <p:sldId id="369" r:id="rId10"/>
    <p:sldId id="372" r:id="rId11"/>
    <p:sldId id="368" r:id="rId12"/>
    <p:sldId id="384" r:id="rId13"/>
    <p:sldId id="367" r:id="rId14"/>
    <p:sldId id="380" r:id="rId15"/>
    <p:sldId id="381" r:id="rId16"/>
    <p:sldId id="387" r:id="rId17"/>
    <p:sldId id="38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938825-2AEC-4765-A327-5289509C65F8}" v="48" dt="2020-01-09T11:04:22.830"/>
    <p1510:client id="{D30EC47C-1918-4BE0-AAD5-0F36DE9E995A}" v="5" dt="2020-01-09T09:41:47.7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2 – Percentages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1: Fractions to Percentages</a:t>
            </a:r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is equivalent to 85%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E71F59D-EB1C-4F69-B48D-DE269F3333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122046"/>
              </p:ext>
            </p:extLst>
          </p:nvPr>
        </p:nvGraphicFramePr>
        <p:xfrm>
          <a:off x="3202169" y="1934873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473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   is equivalent to 85%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False.         is equal to 84%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77DDB65-949C-4C5E-9703-40E8590D1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75702"/>
              </p:ext>
            </p:extLst>
          </p:nvPr>
        </p:nvGraphicFramePr>
        <p:xfrm>
          <a:off x="3202169" y="1934873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D9EDB78-9173-44A8-B40A-6E9718BC91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820023"/>
              </p:ext>
            </p:extLst>
          </p:nvPr>
        </p:nvGraphicFramePr>
        <p:xfrm>
          <a:off x="3785734" y="3805882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916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21D05B-73DD-4959-873D-235C9CCB4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578B87-7EB8-4E83-B3EC-B619527C43A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Convince me.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EAF6364-D2C3-4ED9-876A-30CF02F90984}"/>
              </a:ext>
            </a:extLst>
          </p:cNvPr>
          <p:cNvSpPr/>
          <p:nvPr/>
        </p:nvSpPr>
        <p:spPr>
          <a:xfrm>
            <a:off x="5001947" y="1318437"/>
            <a:ext cx="2859353" cy="1222744"/>
          </a:xfrm>
          <a:prstGeom prst="wedgeRoundRectCallout">
            <a:avLst>
              <a:gd name="adj1" fmla="val -68208"/>
              <a:gd name="adj2" fmla="val 5703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t"/>
          <a:lstStyle/>
          <a:p>
            <a:pPr algn="ctr" fontAlgn="b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as a percentage is 40%.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EF6EC54-BB5C-4307-B776-53459FD6C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30620"/>
              </p:ext>
            </p:extLst>
          </p:nvPr>
        </p:nvGraphicFramePr>
        <p:xfrm>
          <a:off x="6014053" y="1363622"/>
          <a:ext cx="28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779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21D05B-73DD-4959-873D-235C9CCB4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578B87-7EB8-4E83-B3EC-B619527C43A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Convince me.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is correct because…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465A60D-5F6A-4147-98E4-22A2A7348E71}"/>
              </a:ext>
            </a:extLst>
          </p:cNvPr>
          <p:cNvSpPr/>
          <p:nvPr/>
        </p:nvSpPr>
        <p:spPr>
          <a:xfrm>
            <a:off x="5001947" y="1318437"/>
            <a:ext cx="2859353" cy="1222744"/>
          </a:xfrm>
          <a:prstGeom prst="wedgeRoundRectCallout">
            <a:avLst>
              <a:gd name="adj1" fmla="val -68208"/>
              <a:gd name="adj2" fmla="val 5703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t"/>
          <a:lstStyle/>
          <a:p>
            <a:pPr algn="ctr" fontAlgn="b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as a percentage is 40%.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1E78238-148C-493E-A211-C71733B18B28}"/>
              </a:ext>
            </a:extLst>
          </p:cNvPr>
          <p:cNvGraphicFramePr>
            <a:graphicFrameLocks noGrp="1"/>
          </p:cNvGraphicFramePr>
          <p:nvPr/>
        </p:nvGraphicFramePr>
        <p:xfrm>
          <a:off x="6014053" y="1363622"/>
          <a:ext cx="28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4535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7" name="TextBox 8">
            <a:extLst>
              <a:ext uri="{FF2B5EF4-FFF2-40B4-BE49-F238E27FC236}">
                <a16:creationId xmlns:a16="http://schemas.microsoft.com/office/drawing/2014/main" id="{84B107DC-B90C-4A45-B422-BA8DE29C255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21D05B-73DD-4959-873D-235C9CCB4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44125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7578B87-7EB8-4E83-B3EC-B619527C43A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George says,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Convince me.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lnSpc>
                <a:spcPct val="150000"/>
              </a:lnSpc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George is correct because if you multiply 8 and 20 by 5 then it equals        which is 40%, as percent is out of 100.</a:t>
            </a:r>
          </a:p>
          <a:p>
            <a:pPr lvl="0" algn="ctr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peech Bubble: Rectangle with Corners Rounded 10">
            <a:extLst>
              <a:ext uri="{FF2B5EF4-FFF2-40B4-BE49-F238E27FC236}">
                <a16:creationId xmlns:a16="http://schemas.microsoft.com/office/drawing/2014/main" id="{A465A60D-5F6A-4147-98E4-22A2A7348E71}"/>
              </a:ext>
            </a:extLst>
          </p:cNvPr>
          <p:cNvSpPr/>
          <p:nvPr/>
        </p:nvSpPr>
        <p:spPr>
          <a:xfrm>
            <a:off x="5001947" y="1318437"/>
            <a:ext cx="2859353" cy="1222744"/>
          </a:xfrm>
          <a:prstGeom prst="wedgeRoundRectCallout">
            <a:avLst>
              <a:gd name="adj1" fmla="val -68208"/>
              <a:gd name="adj2" fmla="val 5703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72000" rIns="72000" bIns="72000" rtlCol="0" anchor="t"/>
          <a:lstStyle/>
          <a:p>
            <a:pPr algn="ctr" fontAlgn="b"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     as a percentage is 40%.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1E78238-148C-493E-A211-C71733B18B28}"/>
              </a:ext>
            </a:extLst>
          </p:cNvPr>
          <p:cNvGraphicFramePr>
            <a:graphicFrameLocks noGrp="1"/>
          </p:cNvGraphicFramePr>
          <p:nvPr/>
        </p:nvGraphicFramePr>
        <p:xfrm>
          <a:off x="6014053" y="1363622"/>
          <a:ext cx="288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B86F195-B093-42A5-A255-01965B9460B9}"/>
              </a:ext>
            </a:extLst>
          </p:cNvPr>
          <p:cNvGraphicFramePr>
            <a:graphicFrameLocks noGrp="1"/>
          </p:cNvGraphicFramePr>
          <p:nvPr/>
        </p:nvGraphicFramePr>
        <p:xfrm>
          <a:off x="1252164" y="4901717"/>
          <a:ext cx="4320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23128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98287"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98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3794" y="27004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decimals to the fractions.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26CEEE-E5FA-47DE-A2F1-BD5999644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965948"/>
              </p:ext>
            </p:extLst>
          </p:nvPr>
        </p:nvGraphicFramePr>
        <p:xfrm>
          <a:off x="2703428" y="3546222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0154263-0230-4212-AE50-708DF66879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71410"/>
              </p:ext>
            </p:extLst>
          </p:nvPr>
        </p:nvGraphicFramePr>
        <p:xfrm>
          <a:off x="2703428" y="1837925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3A0A78B-A00F-4ED6-B4D5-1950E13276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07874"/>
              </p:ext>
            </p:extLst>
          </p:nvPr>
        </p:nvGraphicFramePr>
        <p:xfrm>
          <a:off x="2933737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D73BDD-BBD1-4023-8390-86B1600B3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480253"/>
              </p:ext>
            </p:extLst>
          </p:nvPr>
        </p:nvGraphicFramePr>
        <p:xfrm>
          <a:off x="4433090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D6F0355-092C-4E45-B17E-8231C0C6C3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15667"/>
              </p:ext>
            </p:extLst>
          </p:nvPr>
        </p:nvGraphicFramePr>
        <p:xfrm>
          <a:off x="5932443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3794" y="27004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decimals to the fractions.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D998E2B-2ACA-4FF1-8033-9A595DCA505A}"/>
              </a:ext>
            </a:extLst>
          </p:cNvPr>
          <p:cNvCxnSpPr/>
          <p:nvPr/>
        </p:nvCxnSpPr>
        <p:spPr>
          <a:xfrm>
            <a:off x="3094074" y="2593925"/>
            <a:ext cx="3072810" cy="9522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1170027-8813-4E77-9670-298AD93DC4D7}"/>
              </a:ext>
            </a:extLst>
          </p:cNvPr>
          <p:cNvCxnSpPr>
            <a:cxnSpLocks/>
          </p:cNvCxnSpPr>
          <p:nvPr/>
        </p:nvCxnSpPr>
        <p:spPr>
          <a:xfrm flipH="1">
            <a:off x="3094074" y="2593925"/>
            <a:ext cx="1499353" cy="9522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A5D8B37-08B5-4D9B-B7A8-7B4A8EC42B83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4593428" y="2593924"/>
            <a:ext cx="1495322" cy="95229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F26CEEE-E5FA-47DE-A2F1-BD599964448D}"/>
              </a:ext>
            </a:extLst>
          </p:cNvPr>
          <p:cNvGraphicFramePr>
            <a:graphicFrameLocks noGrp="1"/>
          </p:cNvGraphicFramePr>
          <p:nvPr/>
        </p:nvGraphicFramePr>
        <p:xfrm>
          <a:off x="2703428" y="3546222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0154263-0230-4212-AE50-708DF668797B}"/>
              </a:ext>
            </a:extLst>
          </p:cNvPr>
          <p:cNvGraphicFramePr>
            <a:graphicFrameLocks noGrp="1"/>
          </p:cNvGraphicFramePr>
          <p:nvPr/>
        </p:nvGraphicFramePr>
        <p:xfrm>
          <a:off x="2703428" y="1837925"/>
          <a:ext cx="3780000" cy="75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75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dirty="0">
                        <a:latin typeface="Century Gothic" panose="020B0502020202020204" pitchFamily="34" charset="0"/>
                      </a:endParaRPr>
                    </a:p>
                  </a:txBody>
                  <a:tcPr marL="110642" marR="110642" marT="55321" marB="55321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3A0A78B-A00F-4ED6-B4D5-1950E132763D}"/>
              </a:ext>
            </a:extLst>
          </p:cNvPr>
          <p:cNvGraphicFramePr>
            <a:graphicFrameLocks noGrp="1"/>
          </p:cNvGraphicFramePr>
          <p:nvPr/>
        </p:nvGraphicFramePr>
        <p:xfrm>
          <a:off x="2933737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5D73BDD-BBD1-4023-8390-86B1600B31DD}"/>
              </a:ext>
            </a:extLst>
          </p:cNvPr>
          <p:cNvGraphicFramePr>
            <a:graphicFrameLocks noGrp="1"/>
          </p:cNvGraphicFramePr>
          <p:nvPr/>
        </p:nvGraphicFramePr>
        <p:xfrm>
          <a:off x="4433090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D6F0355-092C-4E45-B17E-8231C0C6C3A2}"/>
              </a:ext>
            </a:extLst>
          </p:cNvPr>
          <p:cNvGraphicFramePr>
            <a:graphicFrameLocks noGrp="1"/>
          </p:cNvGraphicFramePr>
          <p:nvPr/>
        </p:nvGraphicFramePr>
        <p:xfrm>
          <a:off x="5932443" y="1951635"/>
          <a:ext cx="320675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75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336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405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fractions to the correct percentages.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8E5FE65-7F98-4AB4-809D-1014E7236A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280294"/>
              </p:ext>
            </p:extLst>
          </p:nvPr>
        </p:nvGraphicFramePr>
        <p:xfrm>
          <a:off x="2859459" y="1917001"/>
          <a:ext cx="3780001" cy="3023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0627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82406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10627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75838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8849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76%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55471471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60%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06804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2261489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90267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7619464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latin typeface="Century Gothic" panose="020B0502020202020204" pitchFamily="34" charset="0"/>
                        </a:rPr>
                        <a:t>82%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929263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6478B28-E6C2-467D-8976-45A46A1F7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906582"/>
              </p:ext>
            </p:extLst>
          </p:nvPr>
        </p:nvGraphicFramePr>
        <p:xfrm>
          <a:off x="3008954" y="1959685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E91213-0EF6-4839-8FF5-234074A0C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978403"/>
              </p:ext>
            </p:extLst>
          </p:nvPr>
        </p:nvGraphicFramePr>
        <p:xfrm>
          <a:off x="3008954" y="2750814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94AF52E-1A18-4B8D-8087-B406C5BB1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35604"/>
              </p:ext>
            </p:extLst>
          </p:nvPr>
        </p:nvGraphicFramePr>
        <p:xfrm>
          <a:off x="3008954" y="3530489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AA267B0-9A73-4BF2-B5FE-BB6FDE5CB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576429"/>
              </p:ext>
            </p:extLst>
          </p:nvPr>
        </p:nvGraphicFramePr>
        <p:xfrm>
          <a:off x="3008954" y="432255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68434C2-E801-47B9-B9F9-BE949E083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773843"/>
              </p:ext>
            </p:extLst>
          </p:nvPr>
        </p:nvGraphicFramePr>
        <p:xfrm>
          <a:off x="4547030" y="1959685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D0411B0-C706-49AB-B95D-2EFF18C78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878762"/>
              </p:ext>
            </p:extLst>
          </p:nvPr>
        </p:nvGraphicFramePr>
        <p:xfrm>
          <a:off x="4546687" y="2750814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8613C7C-F47B-498B-A279-252050000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132657"/>
              </p:ext>
            </p:extLst>
          </p:nvPr>
        </p:nvGraphicFramePr>
        <p:xfrm>
          <a:off x="4534330" y="3530489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DAF0255-411A-4A4B-A8E5-E73BA5705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03487"/>
              </p:ext>
            </p:extLst>
          </p:nvPr>
        </p:nvGraphicFramePr>
        <p:xfrm>
          <a:off x="4547030" y="432255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358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fractions to the correct percentages.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9640595-5672-4A33-9BE2-8C8A1710FA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674664"/>
              </p:ext>
            </p:extLst>
          </p:nvPr>
        </p:nvGraphicFramePr>
        <p:xfrm>
          <a:off x="2859459" y="1917001"/>
          <a:ext cx="3780001" cy="3023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0627">
                  <a:extLst>
                    <a:ext uri="{9D8B030D-6E8A-4147-A177-3AD203B41FA5}">
                      <a16:colId xmlns:a16="http://schemas.microsoft.com/office/drawing/2014/main" val="795177164"/>
                    </a:ext>
                  </a:extLst>
                </a:gridCol>
                <a:gridCol w="824060">
                  <a:extLst>
                    <a:ext uri="{9D8B030D-6E8A-4147-A177-3AD203B41FA5}">
                      <a16:colId xmlns:a16="http://schemas.microsoft.com/office/drawing/2014/main" val="1021304637"/>
                    </a:ext>
                  </a:extLst>
                </a:gridCol>
                <a:gridCol w="710627">
                  <a:extLst>
                    <a:ext uri="{9D8B030D-6E8A-4147-A177-3AD203B41FA5}">
                      <a16:colId xmlns:a16="http://schemas.microsoft.com/office/drawing/2014/main" val="1938239570"/>
                    </a:ext>
                  </a:extLst>
                </a:gridCol>
                <a:gridCol w="775838">
                  <a:extLst>
                    <a:ext uri="{9D8B030D-6E8A-4147-A177-3AD203B41FA5}">
                      <a16:colId xmlns:a16="http://schemas.microsoft.com/office/drawing/2014/main" val="3425446442"/>
                    </a:ext>
                  </a:extLst>
                </a:gridCol>
                <a:gridCol w="758849">
                  <a:extLst>
                    <a:ext uri="{9D8B030D-6E8A-4147-A177-3AD203B41FA5}">
                      <a16:colId xmlns:a16="http://schemas.microsoft.com/office/drawing/2014/main" val="2005590772"/>
                    </a:ext>
                  </a:extLst>
                </a:gridCol>
              </a:tblGrid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052252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55471471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06804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52261489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90267"/>
                  </a:ext>
                </a:extLst>
              </a:tr>
              <a:tr h="121382"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27619464"/>
                  </a:ext>
                </a:extLst>
              </a:tr>
              <a:tr h="6649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92926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D0411B0-C706-49AB-B95D-2EFF18C78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81747"/>
              </p:ext>
            </p:extLst>
          </p:nvPr>
        </p:nvGraphicFramePr>
        <p:xfrm>
          <a:off x="4539102" y="197191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AA267B0-9A73-4BF2-B5FE-BB6FDE5CB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797824"/>
              </p:ext>
            </p:extLst>
          </p:nvPr>
        </p:nvGraphicFramePr>
        <p:xfrm>
          <a:off x="3002483" y="197191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DAF0255-411A-4A4B-A8E5-E73BA5705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054932"/>
              </p:ext>
            </p:extLst>
          </p:nvPr>
        </p:nvGraphicFramePr>
        <p:xfrm>
          <a:off x="4539102" y="355006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894AF52E-1A18-4B8D-8087-B406C5BB1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24494"/>
              </p:ext>
            </p:extLst>
          </p:nvPr>
        </p:nvGraphicFramePr>
        <p:xfrm>
          <a:off x="3002483" y="355006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8613C7C-F47B-498B-A279-2520500002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823786"/>
              </p:ext>
            </p:extLst>
          </p:nvPr>
        </p:nvGraphicFramePr>
        <p:xfrm>
          <a:off x="4539102" y="27648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6478B28-E6C2-467D-8976-45A46A1F7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732757"/>
              </p:ext>
            </p:extLst>
          </p:nvPr>
        </p:nvGraphicFramePr>
        <p:xfrm>
          <a:off x="3002483" y="27648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968434C2-E801-47B9-B9F9-BE949E083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138625"/>
              </p:ext>
            </p:extLst>
          </p:nvPr>
        </p:nvGraphicFramePr>
        <p:xfrm>
          <a:off x="4539102" y="43353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82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79E91213-0EF6-4839-8FF5-234074A0CA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98888"/>
              </p:ext>
            </p:extLst>
          </p:nvPr>
        </p:nvGraphicFramePr>
        <p:xfrm>
          <a:off x="3002483" y="4335310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689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Shade the squares to show       and write as a percentage.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E6A689-3020-46A1-B06B-EE2E527FB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076514"/>
              </p:ext>
            </p:extLst>
          </p:nvPr>
        </p:nvGraphicFramePr>
        <p:xfrm>
          <a:off x="4335900" y="77049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45B48C0-9C84-440A-9BF4-1A85FE62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769554"/>
              </p:ext>
            </p:extLst>
          </p:nvPr>
        </p:nvGraphicFramePr>
        <p:xfrm>
          <a:off x="3132000" y="1684167"/>
          <a:ext cx="2880000" cy="28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98034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47589324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6813833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13400639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5075166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4815303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8086690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8275661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6785832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7711489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041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32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232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40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178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528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694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1090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76973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94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108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Shade the squares to show       and write as a percentage.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28 squares shaded = 28%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3E6A689-3020-46A1-B06B-EE2E527FB715}"/>
              </a:ext>
            </a:extLst>
          </p:cNvPr>
          <p:cNvGraphicFramePr>
            <a:graphicFrameLocks noGrp="1"/>
          </p:cNvGraphicFramePr>
          <p:nvPr/>
        </p:nvGraphicFramePr>
        <p:xfrm>
          <a:off x="4335900" y="770496"/>
          <a:ext cx="3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260725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lang="en-GB" sz="18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45B48C0-9C84-440A-9BF4-1A85FE623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314320"/>
              </p:ext>
            </p:extLst>
          </p:nvPr>
        </p:nvGraphicFramePr>
        <p:xfrm>
          <a:off x="3132000" y="1684167"/>
          <a:ext cx="2880000" cy="28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98034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47589324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6813833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13400639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5075166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4815303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808669023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8275661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6785832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97711489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0417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132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232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34044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1178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15289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rgbClr val="FF0000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6943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1090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76973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121706" marR="121706" marT="60853" marB="60853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94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246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0435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Competitors in an archery competition need more than 60% to get to the final. What percent did each child score?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gets to the final?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D1E0DE4-EC19-4214-9812-5C1D16523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125107"/>
              </p:ext>
            </p:extLst>
          </p:nvPr>
        </p:nvGraphicFramePr>
        <p:xfrm>
          <a:off x="2450741" y="1937390"/>
          <a:ext cx="4368800" cy="23293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400">
                  <a:extLst>
                    <a:ext uri="{9D8B030D-6E8A-4147-A177-3AD203B41FA5}">
                      <a16:colId xmlns:a16="http://schemas.microsoft.com/office/drawing/2014/main" val="3739577742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85146084"/>
                    </a:ext>
                  </a:extLst>
                </a:gridCol>
              </a:tblGrid>
              <a:tr h="775858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Taj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751667"/>
                  </a:ext>
                </a:extLst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Bobby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98244"/>
                  </a:ext>
                </a:extLst>
              </a:tr>
              <a:tr h="775858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Reina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96447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C34332-605E-45A6-96C7-C363D9DF5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498804"/>
              </p:ext>
            </p:extLst>
          </p:nvPr>
        </p:nvGraphicFramePr>
        <p:xfrm>
          <a:off x="5384413" y="1993153"/>
          <a:ext cx="487609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09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ACD1D-C0D8-493E-9EDA-A714C2519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100246"/>
              </p:ext>
            </p:extLst>
          </p:nvPr>
        </p:nvGraphicFramePr>
        <p:xfrm>
          <a:off x="5417566" y="2748239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19A3F8D-9040-4F9E-8A7F-EAFFA070E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21586"/>
              </p:ext>
            </p:extLst>
          </p:nvPr>
        </p:nvGraphicFramePr>
        <p:xfrm>
          <a:off x="5365150" y="3528725"/>
          <a:ext cx="50687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7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11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0435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Competitors in an archery competition need more than 60% to get to the final. What percent did each child score?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GB" sz="20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gets to the final?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Bobby goes to the final as he scored 68%.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ED1E0DE4-EC19-4214-9812-5C1D16523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85773"/>
              </p:ext>
            </p:extLst>
          </p:nvPr>
        </p:nvGraphicFramePr>
        <p:xfrm>
          <a:off x="2450741" y="1937390"/>
          <a:ext cx="4368800" cy="23293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4400">
                  <a:extLst>
                    <a:ext uri="{9D8B030D-6E8A-4147-A177-3AD203B41FA5}">
                      <a16:colId xmlns:a16="http://schemas.microsoft.com/office/drawing/2014/main" val="3739577742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85146084"/>
                    </a:ext>
                  </a:extLst>
                </a:gridCol>
              </a:tblGrid>
              <a:tr h="775858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Taj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   = 54%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751667"/>
                  </a:ext>
                </a:extLst>
              </a:tr>
              <a:tr h="77760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Bobby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   = 68%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098244"/>
                  </a:ext>
                </a:extLst>
              </a:tr>
              <a:tr h="775858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Reina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   = 45%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96447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CC34332-605E-45A6-96C7-C363D9DF5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278634"/>
              </p:ext>
            </p:extLst>
          </p:nvPr>
        </p:nvGraphicFramePr>
        <p:xfrm>
          <a:off x="5384413" y="1993153"/>
          <a:ext cx="487609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09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6ACD1D-C0D8-493E-9EDA-A714C2519B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380068"/>
              </p:ext>
            </p:extLst>
          </p:nvPr>
        </p:nvGraphicFramePr>
        <p:xfrm>
          <a:off x="5417566" y="2748239"/>
          <a:ext cx="42953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53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19A3F8D-9040-4F9E-8A7F-EAFFA070E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228720"/>
              </p:ext>
            </p:extLst>
          </p:nvPr>
        </p:nvGraphicFramePr>
        <p:xfrm>
          <a:off x="5365150" y="3528725"/>
          <a:ext cx="506872" cy="653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872">
                  <a:extLst>
                    <a:ext uri="{9D8B030D-6E8A-4147-A177-3AD203B41FA5}">
                      <a16:colId xmlns:a16="http://schemas.microsoft.com/office/drawing/2014/main" val="95098192"/>
                    </a:ext>
                  </a:extLst>
                </a:gridCol>
              </a:tblGrid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1160111"/>
                  </a:ext>
                </a:extLst>
              </a:tr>
              <a:tr h="326682">
                <a:tc>
                  <a:txBody>
                    <a:bodyPr/>
                    <a:lstStyle/>
                    <a:p>
                      <a:pPr algn="ctr"/>
                      <a:r>
                        <a:rPr lang="en-GB" sz="2100" b="1" i="0" dirty="0">
                          <a:solidFill>
                            <a:sysClr val="windowText" lastClr="000000"/>
                          </a:solidFill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961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22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B3FEE98-0C8D-4A96-BCA2-771ED846C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0f0ae0ff-29c4-4766-b250-c1a9bee8d43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1672</TotalTime>
  <Words>470</Words>
  <Application>Microsoft Office PowerPoint</Application>
  <PresentationFormat>On-screen Show (4:3)</PresentationFormat>
  <Paragraphs>290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56</cp:revision>
  <dcterms:created xsi:type="dcterms:W3CDTF">2018-03-17T10:08:43Z</dcterms:created>
  <dcterms:modified xsi:type="dcterms:W3CDTF">2021-01-24T16:02:02Z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