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3" r:id="rId3"/>
    <p:sldId id="264" r:id="rId4"/>
    <p:sldId id="273" r:id="rId5"/>
    <p:sldId id="275" r:id="rId6"/>
    <p:sldId id="276" r:id="rId7"/>
    <p:sldId id="280" r:id="rId8"/>
    <p:sldId id="274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16C"/>
    <a:srgbClr val="F39CA2"/>
    <a:srgbClr val="F9CBCB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 showGuides="1">
      <p:cViewPr varScale="1">
        <p:scale>
          <a:sx n="38" d="100"/>
          <a:sy n="38" d="100"/>
        </p:scale>
        <p:origin x="996" y="4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altLang="en-US" dirty="0">
                <a:latin typeface="+mn-lt"/>
                <a:ea typeface="Sassoon Infant Rg" panose="02000503030000020003" pitchFamily="50" charset="0"/>
                <a:cs typeface="Arial" panose="020B0604020202020204" pitchFamily="34" charset="0"/>
              </a:rPr>
              <a:t>To recognise the features of haiku poems.</a:t>
            </a:r>
            <a:endParaRPr lang="en-GB" sz="1800" dirty="0">
              <a:latin typeface="+mn-lt"/>
              <a:ea typeface="Sassoon Infant Rg" panose="02000503030000020003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I know that a haiku contains only 3 lines;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I can count the syllables in each line to check the pattern matches the format </a:t>
            </a:r>
            <a:r>
              <a:rPr lang="en-GB" sz="20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5-7-5</a:t>
            </a:r>
            <a:r>
              <a:rPr lang="en-GB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;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I understand that haiku poems are often about nature or the seasons and how we feel about them.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6154" y="2379894"/>
            <a:ext cx="5182162" cy="1049106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My two plum trees are</a:t>
            </a:r>
          </a:p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So gracious. See, they flower.</a:t>
            </a:r>
          </a:p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One now, one later.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A516C"/>
                </a:solidFill>
                <a:latin typeface="+mn-lt"/>
              </a:rPr>
              <a:t>What is a Haiku?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>
                <a:cs typeface="Arial" panose="020B0604020202020204" pitchFamily="34" charset="0"/>
              </a:rPr>
              <a:t>Haiku poems are a traditional Japanese art form. Here’s one...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BF54C0-808C-4318-8804-6BEE9420E0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04" t="-2794" r="-14111" b="-3307"/>
          <a:stretch/>
        </p:blipFill>
        <p:spPr>
          <a:xfrm>
            <a:off x="-1200875" y="2846567"/>
            <a:ext cx="841708" cy="30885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DC7FE6-1C32-4090-BDDC-A3B60AAD4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01" y="3859234"/>
            <a:ext cx="2894199" cy="227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2379894"/>
            <a:ext cx="5182162" cy="1049106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Winter is coming.</a:t>
            </a:r>
          </a:p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Snow will be arriving soon.</a:t>
            </a:r>
          </a:p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We should rake the leaves.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A516C"/>
                </a:solidFill>
                <a:latin typeface="+mn-lt"/>
              </a:rPr>
              <a:t>What is a Haiku?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>
                <a:cs typeface="Arial" panose="020B0604020202020204" pitchFamily="34" charset="0"/>
              </a:rPr>
              <a:t>Here’s another…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C6B0F-50BF-4A9E-B9C3-4AD68CFAE9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46" y="1473201"/>
            <a:ext cx="3051566" cy="483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940848"/>
            <a:ext cx="5182162" cy="132610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dirty="0"/>
              <a:t>Think about: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the poem’s theme;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how many lines are in each poem;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how many syllables in each line.</a:t>
            </a:r>
            <a:endParaRPr lang="en-GB" altLang="en-US" dirty="0"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A516C"/>
                </a:solidFill>
                <a:latin typeface="+mn-lt"/>
              </a:rPr>
              <a:t>What is a Haiku?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cs typeface="Arial" panose="020B0604020202020204" pitchFamily="34" charset="0"/>
              </a:rPr>
              <a:t>What did you notice about the poems?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582310-A82F-409E-9397-EEE838ECC337}"/>
              </a:ext>
            </a:extLst>
          </p:cNvPr>
          <p:cNvSpPr/>
          <p:nvPr/>
        </p:nvSpPr>
        <p:spPr>
          <a:xfrm>
            <a:off x="931137" y="4007437"/>
            <a:ext cx="3406074" cy="1049106"/>
          </a:xfrm>
          <a:prstGeom prst="rect">
            <a:avLst/>
          </a:prstGeom>
          <a:solidFill>
            <a:srgbClr val="F3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My two plum trees are</a:t>
            </a:r>
          </a:p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So gracious. See, they flower.</a:t>
            </a:r>
          </a:p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One now, one later.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B094D3-2EBF-40CA-898E-854C333DB26A}"/>
              </a:ext>
            </a:extLst>
          </p:cNvPr>
          <p:cNvSpPr/>
          <p:nvPr/>
        </p:nvSpPr>
        <p:spPr>
          <a:xfrm>
            <a:off x="4806789" y="4007437"/>
            <a:ext cx="3406074" cy="1049106"/>
          </a:xfrm>
          <a:prstGeom prst="rect">
            <a:avLst/>
          </a:prstGeom>
          <a:solidFill>
            <a:srgbClr val="F3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Winter is coming.</a:t>
            </a:r>
          </a:p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Snow will be arriving soon.</a:t>
            </a:r>
          </a:p>
          <a:p>
            <a:pPr algn="ctr"/>
            <a:r>
              <a:rPr lang="en-GB" altLang="en-US" dirty="0">
                <a:ea typeface="Sassoon Infant Rg" panose="02000503030000020003" pitchFamily="50" charset="0"/>
                <a:cs typeface="Sassoon Infant Rg" panose="02000503030000020003" pitchFamily="50" charset="0"/>
              </a:rPr>
              <a:t>We should rake the leaves.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D08FFF-8DD3-4AD0-8003-872221937F7F}"/>
              </a:ext>
            </a:extLst>
          </p:cNvPr>
          <p:cNvSpPr/>
          <p:nvPr/>
        </p:nvSpPr>
        <p:spPr>
          <a:xfrm>
            <a:off x="5100327" y="3380962"/>
            <a:ext cx="2818998" cy="495108"/>
          </a:xfrm>
          <a:prstGeom prst="rect">
            <a:avLst/>
          </a:prstGeom>
          <a:solidFill>
            <a:schemeClr val="bg1"/>
          </a:solidFill>
          <a:ln w="3810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Three lines in each poem.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F86D03-87B2-422E-A539-517392700A6E}"/>
              </a:ext>
            </a:extLst>
          </p:cNvPr>
          <p:cNvSpPr/>
          <p:nvPr/>
        </p:nvSpPr>
        <p:spPr>
          <a:xfrm>
            <a:off x="5471533" y="5222635"/>
            <a:ext cx="2818998" cy="1049106"/>
          </a:xfrm>
          <a:prstGeom prst="rect">
            <a:avLst/>
          </a:prstGeom>
          <a:solidFill>
            <a:schemeClr val="bg1"/>
          </a:solidFill>
          <a:ln w="3810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5 syllables in first line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7 syllables in middle line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5 syllables in final 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4707-5F50-47CF-8F5B-3D1EE08FCDFF}"/>
              </a:ext>
            </a:extLst>
          </p:cNvPr>
          <p:cNvSpPr/>
          <p:nvPr/>
        </p:nvSpPr>
        <p:spPr>
          <a:xfrm>
            <a:off x="741833" y="5361135"/>
            <a:ext cx="2938915" cy="772107"/>
          </a:xfrm>
          <a:prstGeom prst="rect">
            <a:avLst/>
          </a:prstGeom>
          <a:solidFill>
            <a:schemeClr val="bg1"/>
          </a:solidFill>
          <a:ln w="3810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Final line is a comment or observation on the theme.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B2AE08-6099-401F-BE45-0F4AB34AB80A}"/>
              </a:ext>
            </a:extLst>
          </p:cNvPr>
          <p:cNvSpPr/>
          <p:nvPr/>
        </p:nvSpPr>
        <p:spPr>
          <a:xfrm>
            <a:off x="4046901" y="5361135"/>
            <a:ext cx="1040668" cy="772107"/>
          </a:xfrm>
          <a:prstGeom prst="rect">
            <a:avLst/>
          </a:prstGeom>
          <a:solidFill>
            <a:schemeClr val="bg1"/>
          </a:solidFill>
          <a:ln w="3810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natural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theme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EFD676-B371-4E32-9AE4-CAA8627595D7}"/>
              </a:ext>
            </a:extLst>
          </p:cNvPr>
          <p:cNvCxnSpPr>
            <a:cxnSpLocks/>
          </p:cNvCxnSpPr>
          <p:nvPr/>
        </p:nvCxnSpPr>
        <p:spPr>
          <a:xfrm flipV="1">
            <a:off x="5087569" y="4930815"/>
            <a:ext cx="383964" cy="430320"/>
          </a:xfrm>
          <a:prstGeom prst="straightConnector1">
            <a:avLst/>
          </a:prstGeom>
          <a:ln w="38100">
            <a:solidFill>
              <a:srgbClr val="EA51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52336F-BB15-42D5-ADB6-BA04C6499EC7}"/>
              </a:ext>
            </a:extLst>
          </p:cNvPr>
          <p:cNvCxnSpPr/>
          <p:nvPr/>
        </p:nvCxnSpPr>
        <p:spPr>
          <a:xfrm flipH="1" flipV="1">
            <a:off x="3784922" y="4791919"/>
            <a:ext cx="261979" cy="569216"/>
          </a:xfrm>
          <a:prstGeom prst="straightConnector1">
            <a:avLst/>
          </a:prstGeom>
          <a:ln w="38100">
            <a:solidFill>
              <a:srgbClr val="EA51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5878" y="2929939"/>
            <a:ext cx="3162714" cy="648997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ea typeface="Sassoon Infant Rg" panose="02000503030000020003" pitchFamily="50" charset="0"/>
                <a:cs typeface="Sassoon Infant Rg" panose="02000503030000020003" pitchFamily="50" charset="0"/>
              </a:rPr>
              <a:t>Autumn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A516C"/>
                </a:solidFill>
                <a:latin typeface="+mn-lt"/>
              </a:rPr>
              <a:t>Let’s have a go!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cs typeface="Arial" panose="020B0604020202020204" pitchFamily="34" charset="0"/>
              </a:rPr>
              <a:t>How can we write a haiku?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dirty="0"/>
              <a:t>First, we need to choose a theme. It doesn’t have to be about seasons or nature, but let’s be traditional.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04DBE1-080F-43B8-8771-B1341BF6FFF7}"/>
              </a:ext>
            </a:extLst>
          </p:cNvPr>
          <p:cNvSpPr/>
          <p:nvPr/>
        </p:nvSpPr>
        <p:spPr>
          <a:xfrm>
            <a:off x="1281588" y="3964713"/>
            <a:ext cx="113413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</a:rPr>
              <a:t>cold</a:t>
            </a:r>
            <a:endParaRPr lang="en-GB" altLang="en-US" sz="2800" b="1" dirty="0">
              <a:solidFill>
                <a:srgbClr val="EA516C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47F4A6-AE98-49BD-A834-434B73AC72ED}"/>
              </a:ext>
            </a:extLst>
          </p:cNvPr>
          <p:cNvSpPr/>
          <p:nvPr/>
        </p:nvSpPr>
        <p:spPr>
          <a:xfrm>
            <a:off x="2533522" y="3964713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</a:rPr>
              <a:t>playing</a:t>
            </a:r>
            <a:endParaRPr lang="en-GB" altLang="en-US" sz="2800" b="1" dirty="0">
              <a:solidFill>
                <a:srgbClr val="F39CA2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2CCD55-9A82-4C42-9037-D30E892B842A}"/>
              </a:ext>
            </a:extLst>
          </p:cNvPr>
          <p:cNvSpPr/>
          <p:nvPr/>
        </p:nvSpPr>
        <p:spPr>
          <a:xfrm>
            <a:off x="4479280" y="3964713"/>
            <a:ext cx="1433722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</a:rPr>
              <a:t>flowers</a:t>
            </a:r>
            <a:endParaRPr lang="en-GB" altLang="en-US" sz="2800" b="1" dirty="0">
              <a:solidFill>
                <a:srgbClr val="EA516C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EF9994-D045-449C-82E8-5C280397AE7F}"/>
              </a:ext>
            </a:extLst>
          </p:cNvPr>
          <p:cNvSpPr/>
          <p:nvPr/>
        </p:nvSpPr>
        <p:spPr>
          <a:xfrm>
            <a:off x="6148592" y="3964713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</a:rPr>
              <a:t>leaves</a:t>
            </a:r>
            <a:endParaRPr lang="en-GB" altLang="en-US" sz="2800" b="1" dirty="0">
              <a:solidFill>
                <a:srgbClr val="F39CA2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00161A-1A8D-475B-BF6B-B8CD0B2C5B06}"/>
              </a:ext>
            </a:extLst>
          </p:cNvPr>
          <p:cNvSpPr/>
          <p:nvPr/>
        </p:nvSpPr>
        <p:spPr>
          <a:xfrm>
            <a:off x="642270" y="4722314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</a:rPr>
              <a:t>crisp</a:t>
            </a:r>
            <a:endParaRPr lang="en-GB" altLang="en-US" sz="2800" b="1" dirty="0">
              <a:solidFill>
                <a:srgbClr val="F39CA2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600F0-20C5-4D60-87ED-A22BF71E008E}"/>
              </a:ext>
            </a:extLst>
          </p:cNvPr>
          <p:cNvSpPr/>
          <p:nvPr/>
        </p:nvSpPr>
        <p:spPr>
          <a:xfrm>
            <a:off x="2667770" y="4728824"/>
            <a:ext cx="1889115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 err="1">
                <a:solidFill>
                  <a:srgbClr val="EA516C"/>
                </a:solidFill>
              </a:rPr>
              <a:t>halloween</a:t>
            </a:r>
            <a:endParaRPr lang="en-GB" altLang="en-US" sz="2800" b="1" dirty="0">
              <a:solidFill>
                <a:srgbClr val="EA516C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A97502-02A3-444E-8F56-BAC19D331ED7}"/>
              </a:ext>
            </a:extLst>
          </p:cNvPr>
          <p:cNvSpPr/>
          <p:nvPr/>
        </p:nvSpPr>
        <p:spPr>
          <a:xfrm>
            <a:off x="5057917" y="4722314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</a:rPr>
              <a:t>red</a:t>
            </a:r>
            <a:endParaRPr lang="en-GB" altLang="en-US" sz="2800" b="1" dirty="0">
              <a:solidFill>
                <a:srgbClr val="F39CA2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71476B-1EB6-4FE2-B5EA-35D6AB058849}"/>
              </a:ext>
            </a:extLst>
          </p:cNvPr>
          <p:cNvSpPr/>
          <p:nvPr/>
        </p:nvSpPr>
        <p:spPr>
          <a:xfrm>
            <a:off x="6612615" y="4728824"/>
            <a:ext cx="1889115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</a:rPr>
              <a:t>dark</a:t>
            </a:r>
            <a:endParaRPr lang="en-GB" altLang="en-US" sz="2800" b="1" dirty="0">
              <a:solidFill>
                <a:srgbClr val="EA516C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97F612-EAA1-406E-92FA-91837F05EEF3}"/>
              </a:ext>
            </a:extLst>
          </p:cNvPr>
          <p:cNvSpPr/>
          <p:nvPr/>
        </p:nvSpPr>
        <p:spPr>
          <a:xfrm>
            <a:off x="823436" y="5491118"/>
            <a:ext cx="2072288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</a:rPr>
              <a:t>walks</a:t>
            </a:r>
            <a:endParaRPr lang="en-GB" altLang="en-US" sz="2800" b="1" dirty="0">
              <a:solidFill>
                <a:srgbClr val="EA516C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4922B-02AD-482F-8BF1-775649380E9C}"/>
              </a:ext>
            </a:extLst>
          </p:cNvPr>
          <p:cNvSpPr/>
          <p:nvPr/>
        </p:nvSpPr>
        <p:spPr>
          <a:xfrm>
            <a:off x="3029972" y="5491118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</a:rPr>
              <a:t>fun</a:t>
            </a:r>
            <a:endParaRPr lang="en-GB" altLang="en-US" sz="2800" b="1" dirty="0">
              <a:solidFill>
                <a:srgbClr val="F39CA2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F78FC8-C3AB-4F12-98D0-744E26DB6EA0}"/>
              </a:ext>
            </a:extLst>
          </p:cNvPr>
          <p:cNvSpPr/>
          <p:nvPr/>
        </p:nvSpPr>
        <p:spPr>
          <a:xfrm>
            <a:off x="4841482" y="5491118"/>
            <a:ext cx="1433722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</a:rPr>
              <a:t>orange</a:t>
            </a:r>
            <a:endParaRPr lang="en-GB" altLang="en-US" sz="2800" b="1" dirty="0">
              <a:solidFill>
                <a:srgbClr val="EA516C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CF17FE-83E4-4E45-B70C-B9C245DC6D35}"/>
              </a:ext>
            </a:extLst>
          </p:cNvPr>
          <p:cNvSpPr/>
          <p:nvPr/>
        </p:nvSpPr>
        <p:spPr>
          <a:xfrm>
            <a:off x="190913" y="4073317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</a:rPr>
              <a:t>wind</a:t>
            </a:r>
            <a:endParaRPr lang="en-GB" altLang="en-US" sz="2800" b="1" dirty="0">
              <a:solidFill>
                <a:srgbClr val="F39CA2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0FE54C-B321-4076-88F7-81E44D9E5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720" y="3886933"/>
            <a:ext cx="9144000" cy="280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7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4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A516C"/>
                </a:solidFill>
                <a:latin typeface="+mn-lt"/>
              </a:rPr>
              <a:t>Let’s have a go!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cs typeface="Arial" panose="020B0604020202020204" pitchFamily="34" charset="0"/>
              </a:rPr>
              <a:t>You could write a haiku about the seasons, or about an animal or plant.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cs typeface="Arial" panose="020B0604020202020204" pitchFamily="34" charset="0"/>
              </a:rPr>
              <a:t>The choice is yours!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7FD08-CAC9-409B-8729-0FFA7E37A8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r="14644"/>
          <a:stretch/>
        </p:blipFill>
        <p:spPr>
          <a:xfrm>
            <a:off x="2602552" y="2226887"/>
            <a:ext cx="3929365" cy="3929365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2582B-95E3-4015-A7E1-3BD00F48FD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09" y="2641557"/>
            <a:ext cx="3230860" cy="29079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AEA3DD-8234-478A-A3BB-6B1C0F7CCA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38" y="1977060"/>
            <a:ext cx="2254876" cy="2505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2D4FD3-6CC6-4EA9-83FF-745933BB89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196" y="3912780"/>
            <a:ext cx="2639086" cy="210524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9178F2E-F7CF-49DF-BDB4-7DF5D0977D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324" y="4175157"/>
            <a:ext cx="836849" cy="20672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AE90F6-B7EF-47BA-8EC7-3B20D42426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759" y="4837814"/>
            <a:ext cx="712044" cy="14909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B135EDF-F745-4692-8BC9-86A4EDED6E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76" y="4513057"/>
            <a:ext cx="688722" cy="172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58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altLang="en-US" dirty="0">
                <a:latin typeface="+mn-lt"/>
                <a:ea typeface="Sassoon Infant Rg" panose="02000503030000020003" pitchFamily="50" charset="0"/>
                <a:cs typeface="Arial" panose="020B0604020202020204" pitchFamily="34" charset="0"/>
              </a:rPr>
              <a:t>To recognise the features of haiku poems.</a:t>
            </a:r>
            <a:endParaRPr lang="en-GB" sz="1800" dirty="0">
              <a:latin typeface="+mn-lt"/>
              <a:ea typeface="Sassoon Infant Rg" panose="02000503030000020003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I know that a haiku contains only 3 lines;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I can count the syllables in each line to check the pattern matches the format </a:t>
            </a:r>
            <a:r>
              <a:rPr lang="en-GB" sz="20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5-7-5</a:t>
            </a:r>
            <a:r>
              <a:rPr lang="en-GB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;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I understand that haiku poems are often about nature or the seasons and how we feel about them.</a:t>
            </a:r>
          </a:p>
        </p:txBody>
      </p:sp>
    </p:spTree>
    <p:extLst>
      <p:ext uri="{BB962C8B-B14F-4D97-AF65-F5344CB8AC3E}">
        <p14:creationId xmlns:p14="http://schemas.microsoft.com/office/powerpoint/2010/main" val="125043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86</TotalTime>
  <Words>357</Words>
  <Application>Microsoft Office PowerPoint</Application>
  <PresentationFormat>On-screen Show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What is a Haiku?</vt:lpstr>
      <vt:lpstr>What is a Haiku?</vt:lpstr>
      <vt:lpstr>What is a Haiku?</vt:lpstr>
      <vt:lpstr>Let’s have a go!</vt:lpstr>
      <vt:lpstr>Let’s have a go!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Leah Brooks</dc:creator>
  <cp:lastModifiedBy>Rosanna Harries</cp:lastModifiedBy>
  <cp:revision>21</cp:revision>
  <dcterms:created xsi:type="dcterms:W3CDTF">2020-05-31T08:34:18Z</dcterms:created>
  <dcterms:modified xsi:type="dcterms:W3CDTF">2020-11-11T16:13:41Z</dcterms:modified>
</cp:coreProperties>
</file>