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66" r:id="rId3"/>
    <p:sldId id="257" r:id="rId4"/>
    <p:sldId id="267" r:id="rId5"/>
    <p:sldId id="268" r:id="rId6"/>
    <p:sldId id="269" r:id="rId7"/>
    <p:sldId id="270" r:id="rId8"/>
    <p:sldId id="271" r:id="rId9"/>
    <p:sldId id="272" r:id="rId10"/>
    <p:sldId id="258"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2880" userDrawn="1">
          <p15:clr>
            <a:srgbClr val="A4A3A4"/>
          </p15:clr>
        </p15:guide>
        <p15:guide id="3" pos="5488" userDrawn="1">
          <p15:clr>
            <a:srgbClr val="A4A3A4"/>
          </p15:clr>
        </p15:guide>
        <p15:guide id="4" pos="272" userDrawn="1">
          <p15:clr>
            <a:srgbClr val="A4A3A4"/>
          </p15:clr>
        </p15:guide>
        <p15:guide id="5" orient="horz" pos="2160" userDrawn="1">
          <p15:clr>
            <a:srgbClr val="A4A3A4"/>
          </p15:clr>
        </p15:guide>
        <p15:guide id="6" orient="horz" pos="4042" userDrawn="1">
          <p15:clr>
            <a:srgbClr val="A4A3A4"/>
          </p15:clr>
        </p15:guide>
        <p15:guide id="7" userDrawn="1">
          <p15:clr>
            <a:srgbClr val="A4A3A4"/>
          </p15:clr>
        </p15:guide>
        <p15:guide id="8" pos="5760" userDrawn="1">
          <p15:clr>
            <a:srgbClr val="A4A3A4"/>
          </p15:clr>
        </p15:guide>
        <p15:guide id="9" orient="horz" userDrawn="1">
          <p15:clr>
            <a:srgbClr val="A4A3A4"/>
          </p15:clr>
        </p15:guide>
        <p15:guide id="10" orient="horz" pos="4320" userDrawn="1">
          <p15:clr>
            <a:srgbClr val="A4A3A4"/>
          </p15:clr>
        </p15:guide>
        <p15:guide id="12" orient="horz" pos="686" userDrawn="1">
          <p15:clr>
            <a:srgbClr val="A4A3A4"/>
          </p15:clr>
        </p15:guide>
        <p15:guide id="13" orient="horz" pos="8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C5F"/>
    <a:srgbClr val="1A2F38"/>
    <a:srgbClr val="357F71"/>
    <a:srgbClr val="456F67"/>
    <a:srgbClr val="DC9328"/>
    <a:srgbClr val="E7A23D"/>
    <a:srgbClr val="EDBA6C"/>
    <a:srgbClr val="809141"/>
    <a:srgbClr val="2C7DA6"/>
    <a:srgbClr val="698F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5" autoAdjust="0"/>
    <p:restoredTop sz="95037"/>
  </p:normalViewPr>
  <p:slideViewPr>
    <p:cSldViewPr snapToGrid="0" showGuides="1">
      <p:cViewPr varScale="1">
        <p:scale>
          <a:sx n="88" d="100"/>
          <a:sy n="88" d="100"/>
        </p:scale>
        <p:origin x="1832" y="176"/>
      </p:cViewPr>
      <p:guideLst>
        <p:guide orient="horz" pos="459"/>
        <p:guide pos="2880"/>
        <p:guide pos="5488"/>
        <p:guide pos="272"/>
        <p:guide orient="horz" pos="2160"/>
        <p:guide orient="horz" pos="4042"/>
        <p:guide/>
        <p:guide pos="5760"/>
        <p:guide orient="horz"/>
        <p:guide orient="horz" pos="4320"/>
        <p:guide orient="horz" pos="686"/>
        <p:guide orient="horz" pos="867"/>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3E23B0-7AFB-419F-88ED-9863E094EC0D}" type="datetimeFigureOut">
              <a:rPr lang="en-GB" smtClean="0"/>
              <a:t>28/01/2021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15618-F096-47F9-A2E0-5659E59688C3}" type="slidenum">
              <a:rPr lang="en-GB" smtClean="0"/>
              <a:t>‹#›</a:t>
            </a:fld>
            <a:endParaRPr lang="en-GB"/>
          </a:p>
        </p:txBody>
      </p:sp>
    </p:spTree>
    <p:extLst>
      <p:ext uri="{BB962C8B-B14F-4D97-AF65-F5344CB8AC3E}">
        <p14:creationId xmlns:p14="http://schemas.microsoft.com/office/powerpoint/2010/main" val="4266240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 y="0"/>
            <a:ext cx="9143244" cy="6865880"/>
          </a:xfrm>
          <a:prstGeom prst="rect">
            <a:avLst/>
          </a:prstGeom>
        </p:spPr>
      </p:pic>
    </p:spTree>
    <p:extLst>
      <p:ext uri="{BB962C8B-B14F-4D97-AF65-F5344CB8AC3E}">
        <p14:creationId xmlns:p14="http://schemas.microsoft.com/office/powerpoint/2010/main" val="121852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 Whit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 y="-1"/>
            <a:ext cx="9143244" cy="6865881"/>
          </a:xfrm>
          <a:prstGeom prst="rect">
            <a:avLst/>
          </a:prstGeom>
        </p:spPr>
      </p:pic>
    </p:spTree>
    <p:extLst>
      <p:ext uri="{BB962C8B-B14F-4D97-AF65-F5344CB8AC3E}">
        <p14:creationId xmlns:p14="http://schemas.microsoft.com/office/powerpoint/2010/main" val="7274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 Whit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5289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241557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8829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3403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 Whit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19294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5%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14556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06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75463"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FC5A4305-8538-4AC5-A69B-BA0518FA21B2}" type="datetimeFigureOut">
              <a:rPr lang="en-GB"/>
              <a:pPr>
                <a:defRPr/>
              </a:pPr>
              <a:t>28/01/2021</a:t>
            </a:fld>
            <a:endParaRPr lang="en-GB" dirty="0"/>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1" r:id="rId3"/>
    <p:sldLayoutId id="2147483717" r:id="rId4"/>
    <p:sldLayoutId id="2147483712" r:id="rId5"/>
    <p:sldLayoutId id="2147483713" r:id="rId6"/>
    <p:sldLayoutId id="2147483716" r:id="rId7"/>
    <p:sldLayoutId id="2147483714" r:id="rId8"/>
    <p:sldLayoutId id="2147483715" r:id="rId9"/>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2958860" y="2913929"/>
            <a:ext cx="32349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bwMode="auto">
          <a:xfrm>
            <a:off x="1928485" y="2065210"/>
            <a:ext cx="5295656" cy="2173581"/>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720000" tIns="360000" rIns="720000" bIns="36000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spcAft>
                <a:spcPts val="1200"/>
              </a:spcAft>
            </a:pPr>
            <a:r>
              <a:rPr lang="en-GB" altLang="en-US" sz="2800" dirty="0" smtClean="0">
                <a:solidFill>
                  <a:schemeClr val="bg1"/>
                </a:solidFill>
                <a:latin typeface="Open Sans" panose="020B0606030504020204" pitchFamily="34" charset="0"/>
                <a:cs typeface="Open Sans" panose="020B0606030504020204" pitchFamily="34" charset="0"/>
              </a:rPr>
              <a:t>English</a:t>
            </a:r>
            <a:endParaRPr lang="en-GB" altLang="en-US" sz="2800" dirty="0">
              <a:solidFill>
                <a:schemeClr val="bg1"/>
              </a:solidFill>
              <a:latin typeface="Open Sans" panose="020B0606030504020204" pitchFamily="34" charset="0"/>
              <a:cs typeface="Open Sans" panose="020B0606030504020204" pitchFamily="34" charset="0"/>
            </a:endParaRPr>
          </a:p>
          <a:p>
            <a:pPr eaLnBrk="1" hangingPunct="1">
              <a:spcAft>
                <a:spcPts val="1200"/>
              </a:spcAft>
            </a:pPr>
            <a:r>
              <a:rPr lang="en-GB" altLang="en-US" sz="2800" b="1" dirty="0">
                <a:solidFill>
                  <a:schemeClr val="bg1"/>
                </a:solidFill>
                <a:latin typeface="Open Sans" panose="020B0606030504020204" pitchFamily="34" charset="0"/>
                <a:cs typeface="Open Sans" panose="020B0606030504020204" pitchFamily="34" charset="0"/>
              </a:rPr>
              <a:t>Writing a Great </a:t>
            </a:r>
            <a:br>
              <a:rPr lang="en-GB" altLang="en-US" sz="2800" b="1" dirty="0">
                <a:solidFill>
                  <a:schemeClr val="bg1"/>
                </a:solidFill>
                <a:latin typeface="Open Sans" panose="020B0606030504020204" pitchFamily="34" charset="0"/>
                <a:cs typeface="Open Sans" panose="020B0606030504020204" pitchFamily="34" charset="0"/>
              </a:rPr>
            </a:br>
            <a:r>
              <a:rPr lang="en-GB" altLang="en-US" sz="2800" b="1" dirty="0">
                <a:solidFill>
                  <a:schemeClr val="bg1"/>
                </a:solidFill>
                <a:latin typeface="Open Sans" panose="020B0606030504020204" pitchFamily="34" charset="0"/>
                <a:cs typeface="Open Sans" panose="020B0606030504020204" pitchFamily="34" charset="0"/>
              </a:rPr>
              <a:t>Newspaper Report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bwMode="auto">
          <a:xfrm>
            <a:off x="479426" y="1359325"/>
            <a:ext cx="8196263" cy="1608603"/>
          </a:xfrm>
          <a:prstGeom prst="roundRect">
            <a:avLst>
              <a:gd name="adj" fmla="val 0"/>
            </a:avLst>
          </a:prstGeom>
          <a:solidFill>
            <a:srgbClr val="FFF9E7">
              <a:alpha val="95000"/>
            </a:srgbClr>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10" name="Rounded Rectangle 9"/>
          <p:cNvSpPr/>
          <p:nvPr/>
        </p:nvSpPr>
        <p:spPr bwMode="auto">
          <a:xfrm>
            <a:off x="479426" y="3239654"/>
            <a:ext cx="8196263" cy="1991373"/>
          </a:xfrm>
          <a:prstGeom prst="roundRect">
            <a:avLst>
              <a:gd name="adj" fmla="val 0"/>
            </a:avLst>
          </a:prstGeom>
          <a:solidFill>
            <a:srgbClr val="FFF9E7">
              <a:alpha val="95000"/>
            </a:srgbClr>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14" name="Content Placeholder 15"/>
          <p:cNvSpPr txBox="1">
            <a:spLocks/>
          </p:cNvSpPr>
          <p:nvPr/>
        </p:nvSpPr>
        <p:spPr bwMode="auto">
          <a:xfrm>
            <a:off x="684212" y="4132659"/>
            <a:ext cx="7775575" cy="62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marL="228600" indent="-228600">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a:lnSpc>
                <a:spcPct val="90000"/>
              </a:lnSpc>
              <a:spcBef>
                <a:spcPts val="1000"/>
              </a:spcBef>
              <a:buFont typeface="Arial" panose="020B0604020202020204" pitchFamily="34" charset="0"/>
              <a:buChar char="•"/>
            </a:pPr>
            <a:r>
              <a:rPr lang="en-GB" altLang="en-US" dirty="0">
                <a:solidFill>
                  <a:srgbClr val="1C1C1C"/>
                </a:solidFill>
                <a:latin typeface="Open Sans" panose="020B0606030504020204" pitchFamily="34" charset="0"/>
                <a:ea typeface="Open Sans" panose="020B0606030504020204" pitchFamily="34" charset="0"/>
                <a:cs typeface="Open Sans" panose="020B0606030504020204" pitchFamily="34" charset="0"/>
              </a:rPr>
              <a:t>To understand the structural features of a newspaper report.</a:t>
            </a:r>
          </a:p>
          <a:p>
            <a:pPr>
              <a:lnSpc>
                <a:spcPct val="90000"/>
              </a:lnSpc>
              <a:spcBef>
                <a:spcPts val="1000"/>
              </a:spcBef>
              <a:buFont typeface="Arial" panose="020B0604020202020204" pitchFamily="34" charset="0"/>
              <a:buChar char="•"/>
            </a:pPr>
            <a:r>
              <a:rPr lang="en-GB" altLang="en-US" dirty="0">
                <a:solidFill>
                  <a:srgbClr val="1C1C1C"/>
                </a:solidFill>
                <a:latin typeface="Open Sans" panose="020B0606030504020204" pitchFamily="34" charset="0"/>
                <a:ea typeface="Open Sans" panose="020B0606030504020204" pitchFamily="34" charset="0"/>
                <a:cs typeface="Open Sans" panose="020B0606030504020204" pitchFamily="34" charset="0"/>
              </a:rPr>
              <a:t>To understand the language features of a newspaper report.</a:t>
            </a:r>
          </a:p>
        </p:txBody>
      </p:sp>
      <p:sp>
        <p:nvSpPr>
          <p:cNvPr id="15" name="Content Placeholder 15"/>
          <p:cNvSpPr txBox="1">
            <a:spLocks/>
          </p:cNvSpPr>
          <p:nvPr/>
        </p:nvSpPr>
        <p:spPr bwMode="auto">
          <a:xfrm>
            <a:off x="479425" y="2273518"/>
            <a:ext cx="8196263"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lvl1pPr>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algn="ctr">
              <a:lnSpc>
                <a:spcPct val="90000"/>
              </a:lnSpc>
              <a:spcBef>
                <a:spcPts val="1000"/>
              </a:spcBef>
            </a:pPr>
            <a:r>
              <a:rPr lang="en-GB" altLang="en-US" dirty="0">
                <a:solidFill>
                  <a:srgbClr val="1C1C1C"/>
                </a:solidFill>
                <a:latin typeface="Open Sans" panose="020B0606030504020204" pitchFamily="34" charset="0"/>
                <a:ea typeface="Open Sans" panose="020B0606030504020204" pitchFamily="34" charset="0"/>
                <a:cs typeface="Open Sans" panose="020B0606030504020204" pitchFamily="34" charset="0"/>
              </a:rPr>
              <a:t>To know how to write newspaper reports.</a:t>
            </a:r>
          </a:p>
        </p:txBody>
      </p:sp>
      <p:sp>
        <p:nvSpPr>
          <p:cNvPr id="16" name="Content Placeholder 15"/>
          <p:cNvSpPr txBox="1">
            <a:spLocks/>
          </p:cNvSpPr>
          <p:nvPr/>
        </p:nvSpPr>
        <p:spPr>
          <a:xfrm>
            <a:off x="479427" y="1503564"/>
            <a:ext cx="8196263" cy="696912"/>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3200" b="1" dirty="0">
                <a:solidFill>
                  <a:srgbClr val="174C5F"/>
                </a:solidFill>
                <a:latin typeface="Open Sans" panose="020B0606030504020204" pitchFamily="34" charset="0"/>
                <a:ea typeface="Open Sans" panose="020B0606030504020204" pitchFamily="34" charset="0"/>
                <a:cs typeface="Open Sans" panose="020B0606030504020204" pitchFamily="34" charset="0"/>
              </a:rPr>
              <a:t>Learning Objective</a:t>
            </a:r>
          </a:p>
        </p:txBody>
      </p:sp>
      <p:sp>
        <p:nvSpPr>
          <p:cNvPr id="17" name="Content Placeholder 15"/>
          <p:cNvSpPr txBox="1">
            <a:spLocks/>
          </p:cNvSpPr>
          <p:nvPr/>
        </p:nvSpPr>
        <p:spPr>
          <a:xfrm>
            <a:off x="479427" y="3416995"/>
            <a:ext cx="8196263" cy="698500"/>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3200" b="1" dirty="0">
                <a:solidFill>
                  <a:srgbClr val="174C5F"/>
                </a:solidFill>
                <a:latin typeface="Open Sans" panose="020B0606030504020204" pitchFamily="34" charset="0"/>
                <a:ea typeface="Open Sans" panose="020B0606030504020204" pitchFamily="34" charset="0"/>
                <a:cs typeface="Open Sans" panose="020B0606030504020204" pitchFamily="34" charset="0"/>
              </a:rPr>
              <a:t>Success Criteria</a:t>
            </a:r>
          </a:p>
        </p:txBody>
      </p:sp>
    </p:spTree>
    <p:extLst>
      <p:ext uri="{BB962C8B-B14F-4D97-AF65-F5344CB8AC3E}">
        <p14:creationId xmlns:p14="http://schemas.microsoft.com/office/powerpoint/2010/main" val="315429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461316" y="1361131"/>
            <a:ext cx="453081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GB" altLang="en-US" sz="3600" b="1" dirty="0">
                <a:solidFill>
                  <a:srgbClr val="174C5F"/>
                </a:solidFill>
                <a:latin typeface="Open Sans" panose="020B0606030504020204" pitchFamily="34" charset="0"/>
                <a:ea typeface="Open Sans" panose="020B0606030504020204" pitchFamily="34" charset="0"/>
                <a:cs typeface="Open Sans" panose="020B0606030504020204" pitchFamily="34" charset="0"/>
              </a:rPr>
              <a:t>Beginning</a:t>
            </a:r>
          </a:p>
        </p:txBody>
      </p:sp>
      <p:sp>
        <p:nvSpPr>
          <p:cNvPr id="8" name="Title 1"/>
          <p:cNvSpPr txBox="1">
            <a:spLocks/>
          </p:cNvSpPr>
          <p:nvPr/>
        </p:nvSpPr>
        <p:spPr>
          <a:xfrm>
            <a:off x="299991" y="2056503"/>
            <a:ext cx="4692135" cy="3200876"/>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l" fontAlgn="auto">
              <a:spcAft>
                <a:spcPts val="600"/>
              </a:spcAft>
              <a:buFont typeface="Arial" panose="020B0604020202020204" pitchFamily="34" charset="0"/>
              <a:buChar char="•"/>
              <a:defRPr/>
            </a:pPr>
            <a:r>
              <a:rPr lang="en-GB" sz="1600" b="1" dirty="0">
                <a:solidFill>
                  <a:schemeClr val="tx1">
                    <a:lumMod val="85000"/>
                    <a:lumOff val="15000"/>
                  </a:schemeClr>
                </a:solidFill>
                <a:latin typeface="Open Sans" pitchFamily="34" charset="0"/>
                <a:ea typeface="Open Sans" pitchFamily="34" charset="0"/>
                <a:cs typeface="Open Sans" pitchFamily="34" charset="0"/>
              </a:rPr>
              <a:t>Choose an interesting event to write about.</a:t>
            </a:r>
          </a:p>
          <a:p>
            <a:pPr marL="285750" indent="-285750" algn="l" fontAlgn="auto">
              <a:spcAft>
                <a:spcPts val="600"/>
              </a:spcAft>
              <a:buFont typeface="Arial" panose="020B0604020202020204" pitchFamily="34" charset="0"/>
              <a:buChar char="•"/>
              <a:defRPr/>
            </a:pPr>
            <a:r>
              <a:rPr lang="en-GB" sz="1600" b="1" dirty="0">
                <a:solidFill>
                  <a:schemeClr val="tx1">
                    <a:lumMod val="85000"/>
                    <a:lumOff val="15000"/>
                  </a:schemeClr>
                </a:solidFill>
                <a:latin typeface="Open Sans" pitchFamily="34" charset="0"/>
                <a:ea typeface="Open Sans" pitchFamily="34" charset="0"/>
                <a:cs typeface="Open Sans" pitchFamily="34" charset="0"/>
              </a:rPr>
              <a:t>Have a short and snappy first paragraph that briefly explains what happened</a:t>
            </a:r>
            <a:r>
              <a:rPr lang="en-GB" sz="1600" dirty="0">
                <a:solidFill>
                  <a:schemeClr val="tx1">
                    <a:lumMod val="85000"/>
                    <a:lumOff val="15000"/>
                  </a:schemeClr>
                </a:solidFill>
                <a:latin typeface="Open Sans" pitchFamily="34" charset="0"/>
                <a:ea typeface="Open Sans" pitchFamily="34" charset="0"/>
                <a:cs typeface="Open Sans" pitchFamily="34" charset="0"/>
              </a:rPr>
              <a:t>.</a:t>
            </a:r>
            <a:br>
              <a:rPr lang="en-GB" sz="1600" dirty="0">
                <a:solidFill>
                  <a:schemeClr val="tx1">
                    <a:lumMod val="85000"/>
                    <a:lumOff val="15000"/>
                  </a:schemeClr>
                </a:solidFill>
                <a:latin typeface="Open Sans" pitchFamily="34" charset="0"/>
                <a:ea typeface="Open Sans" pitchFamily="34" charset="0"/>
                <a:cs typeface="Open Sans" pitchFamily="34" charset="0"/>
              </a:rPr>
            </a:br>
            <a:r>
              <a:rPr lang="en-GB" sz="1600" dirty="0">
                <a:solidFill>
                  <a:schemeClr val="tx1">
                    <a:lumMod val="85000"/>
                    <a:lumOff val="15000"/>
                  </a:schemeClr>
                </a:solidFill>
                <a:latin typeface="Open Sans" pitchFamily="34" charset="0"/>
                <a:ea typeface="Open Sans" pitchFamily="34" charset="0"/>
                <a:cs typeface="Open Sans" pitchFamily="34" charset="0"/>
              </a:rPr>
              <a:t>This needs to contain the most important details so that even if the reader stops reading after this, they will still know roughly what happened.</a:t>
            </a:r>
          </a:p>
          <a:p>
            <a:pPr marL="285750" indent="-285750" algn="l" fontAlgn="auto">
              <a:spcAft>
                <a:spcPts val="600"/>
              </a:spcAft>
              <a:buFont typeface="Arial" panose="020B0604020202020204" pitchFamily="34" charset="0"/>
              <a:buChar char="•"/>
              <a:defRPr/>
            </a:pPr>
            <a:r>
              <a:rPr lang="en-GB" sz="1600" b="1" dirty="0">
                <a:solidFill>
                  <a:schemeClr val="tx1">
                    <a:lumMod val="85000"/>
                    <a:lumOff val="15000"/>
                  </a:schemeClr>
                </a:solidFill>
                <a:latin typeface="Open Sans" pitchFamily="34" charset="0"/>
                <a:ea typeface="Open Sans" pitchFamily="34" charset="0"/>
                <a:cs typeface="Open Sans" pitchFamily="34" charset="0"/>
              </a:rPr>
              <a:t>Keep your most important information near the top of the report</a:t>
            </a:r>
            <a:r>
              <a:rPr lang="en-GB" sz="1600" dirty="0">
                <a:solidFill>
                  <a:schemeClr val="tx1">
                    <a:lumMod val="85000"/>
                    <a:lumOff val="15000"/>
                  </a:schemeClr>
                </a:solidFill>
                <a:latin typeface="Open Sans" pitchFamily="34" charset="0"/>
                <a:ea typeface="Open Sans" pitchFamily="34" charset="0"/>
                <a:cs typeface="Open Sans" pitchFamily="34" charset="0"/>
              </a:rPr>
              <a:t>. </a:t>
            </a:r>
            <a:br>
              <a:rPr lang="en-GB" sz="1600" dirty="0">
                <a:solidFill>
                  <a:schemeClr val="tx1">
                    <a:lumMod val="85000"/>
                    <a:lumOff val="15000"/>
                  </a:schemeClr>
                </a:solidFill>
                <a:latin typeface="Open Sans" pitchFamily="34" charset="0"/>
                <a:ea typeface="Open Sans" pitchFamily="34" charset="0"/>
                <a:cs typeface="Open Sans" pitchFamily="34" charset="0"/>
              </a:rPr>
            </a:br>
            <a:r>
              <a:rPr lang="en-GB" sz="1600" dirty="0">
                <a:solidFill>
                  <a:schemeClr val="tx1">
                    <a:lumMod val="85000"/>
                    <a:lumOff val="15000"/>
                  </a:schemeClr>
                </a:solidFill>
                <a:latin typeface="Open Sans" pitchFamily="34" charset="0"/>
                <a:ea typeface="Open Sans" pitchFamily="34" charset="0"/>
                <a:cs typeface="Open Sans" pitchFamily="34" charset="0"/>
              </a:rPr>
              <a:t>If the report ends up being too long, then the less important information can be cut from the bottom of 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809" y="0"/>
            <a:ext cx="3773191"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288324" y="177302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b="1" dirty="0">
                <a:solidFill>
                  <a:srgbClr val="174C5F"/>
                </a:solidFill>
                <a:latin typeface="Open Sans" panose="020B0606030504020204" pitchFamily="34" charset="0"/>
                <a:ea typeface="Open Sans" panose="020B0606030504020204" pitchFamily="34" charset="0"/>
                <a:cs typeface="Open Sans" panose="020B0606030504020204" pitchFamily="34" charset="0"/>
              </a:rPr>
              <a:t>Filling Out Your Report</a:t>
            </a:r>
          </a:p>
        </p:txBody>
      </p:sp>
      <p:sp>
        <p:nvSpPr>
          <p:cNvPr id="8" name="Title 1"/>
          <p:cNvSpPr txBox="1">
            <a:spLocks/>
          </p:cNvSpPr>
          <p:nvPr/>
        </p:nvSpPr>
        <p:spPr>
          <a:xfrm>
            <a:off x="2005227" y="2393736"/>
            <a:ext cx="4922795" cy="2539157"/>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l" fontAlgn="auto">
              <a:spcAft>
                <a:spcPts val="600"/>
              </a:spcAft>
              <a:buFont typeface="Arial" panose="020B0604020202020204" pitchFamily="34" charset="0"/>
              <a:buChar char="•"/>
              <a:defRPr/>
            </a:pPr>
            <a:r>
              <a:rPr lang="en-GB" sz="1800" b="1" dirty="0">
                <a:solidFill>
                  <a:schemeClr val="tx1">
                    <a:lumMod val="85000"/>
                    <a:lumOff val="15000"/>
                  </a:schemeClr>
                </a:solidFill>
                <a:latin typeface="Open Sans" pitchFamily="34" charset="0"/>
                <a:ea typeface="Open Sans" pitchFamily="34" charset="0"/>
                <a:cs typeface="Open Sans" pitchFamily="34" charset="0"/>
              </a:rPr>
              <a:t>Who? What? When? Where? Why? How?</a:t>
            </a:r>
            <a:r>
              <a:rPr lang="en-GB" sz="1800" dirty="0">
                <a:solidFill>
                  <a:schemeClr val="tx1">
                    <a:lumMod val="85000"/>
                    <a:lumOff val="15000"/>
                  </a:schemeClr>
                </a:solidFill>
                <a:latin typeface="Open Sans" pitchFamily="34" charset="0"/>
                <a:ea typeface="Open Sans" pitchFamily="34" charset="0"/>
                <a:cs typeface="Open Sans" pitchFamily="34" charset="0"/>
              </a:rPr>
              <a:t/>
            </a:r>
            <a:br>
              <a:rPr lang="en-GB" sz="1800" dirty="0">
                <a:solidFill>
                  <a:schemeClr val="tx1">
                    <a:lumMod val="85000"/>
                    <a:lumOff val="15000"/>
                  </a:schemeClr>
                </a:solidFill>
                <a:latin typeface="Open Sans" pitchFamily="34" charset="0"/>
                <a:ea typeface="Open Sans" pitchFamily="34" charset="0"/>
                <a:cs typeface="Open Sans" pitchFamily="34" charset="0"/>
              </a:rPr>
            </a:br>
            <a:r>
              <a:rPr lang="en-GB" sz="1800" dirty="0">
                <a:solidFill>
                  <a:schemeClr val="tx1">
                    <a:lumMod val="85000"/>
                    <a:lumOff val="15000"/>
                  </a:schemeClr>
                </a:solidFill>
                <a:latin typeface="Open Sans" pitchFamily="34" charset="0"/>
                <a:ea typeface="Open Sans" pitchFamily="34" charset="0"/>
                <a:cs typeface="Open Sans" pitchFamily="34" charset="0"/>
              </a:rPr>
              <a:t>Make sure you answer these six questions!</a:t>
            </a:r>
          </a:p>
          <a:p>
            <a:pPr marL="285750" indent="-285750" algn="l" fontAlgn="auto">
              <a:spcAft>
                <a:spcPts val="600"/>
              </a:spcAft>
              <a:buFont typeface="Arial" panose="020B0604020202020204" pitchFamily="34" charset="0"/>
              <a:buChar char="•"/>
              <a:defRPr/>
            </a:pPr>
            <a:r>
              <a:rPr lang="en-GB" sz="1800" dirty="0">
                <a:solidFill>
                  <a:schemeClr val="tx1">
                    <a:lumMod val="85000"/>
                    <a:lumOff val="15000"/>
                  </a:schemeClr>
                </a:solidFill>
                <a:latin typeface="Open Sans" pitchFamily="34" charset="0"/>
                <a:ea typeface="Open Sans" pitchFamily="34" charset="0"/>
                <a:cs typeface="Open Sans" pitchFamily="34" charset="0"/>
              </a:rPr>
              <a:t>Keep your sentences short and punchy so that it doesn’t become boring.</a:t>
            </a:r>
          </a:p>
          <a:p>
            <a:pPr marL="285750" indent="-285750" algn="l" fontAlgn="auto">
              <a:spcAft>
                <a:spcPts val="600"/>
              </a:spcAft>
              <a:buFont typeface="Arial" panose="020B0604020202020204" pitchFamily="34" charset="0"/>
              <a:buChar char="•"/>
              <a:defRPr/>
            </a:pPr>
            <a:r>
              <a:rPr lang="en-GB" sz="1800" b="1" dirty="0">
                <a:solidFill>
                  <a:schemeClr val="tx1">
                    <a:lumMod val="85000"/>
                    <a:lumOff val="15000"/>
                  </a:schemeClr>
                </a:solidFill>
                <a:latin typeface="Open Sans" pitchFamily="34" charset="0"/>
                <a:ea typeface="Open Sans" pitchFamily="34" charset="0"/>
                <a:cs typeface="Open Sans" pitchFamily="34" charset="0"/>
              </a:rPr>
              <a:t>Check</a:t>
            </a:r>
            <a:r>
              <a:rPr lang="en-GB" sz="1800" dirty="0">
                <a:solidFill>
                  <a:schemeClr val="tx1">
                    <a:lumMod val="85000"/>
                    <a:lumOff val="15000"/>
                  </a:schemeClr>
                </a:solidFill>
                <a:latin typeface="Open Sans" pitchFamily="34" charset="0"/>
                <a:ea typeface="Open Sans" pitchFamily="34" charset="0"/>
                <a:cs typeface="Open Sans" pitchFamily="34" charset="0"/>
              </a:rPr>
              <a:t> your </a:t>
            </a:r>
            <a:r>
              <a:rPr lang="en-GB" sz="1800" b="1" dirty="0">
                <a:solidFill>
                  <a:schemeClr val="tx1">
                    <a:lumMod val="85000"/>
                    <a:lumOff val="15000"/>
                  </a:schemeClr>
                </a:solidFill>
                <a:latin typeface="Open Sans" pitchFamily="34" charset="0"/>
                <a:ea typeface="Open Sans" pitchFamily="34" charset="0"/>
                <a:cs typeface="Open Sans" pitchFamily="34" charset="0"/>
              </a:rPr>
              <a:t>spelling</a:t>
            </a:r>
            <a:r>
              <a:rPr lang="en-GB" sz="1800" dirty="0">
                <a:solidFill>
                  <a:schemeClr val="tx1">
                    <a:lumMod val="85000"/>
                    <a:lumOff val="15000"/>
                  </a:schemeClr>
                </a:solidFill>
                <a:latin typeface="Open Sans" pitchFamily="34" charset="0"/>
                <a:ea typeface="Open Sans" pitchFamily="34" charset="0"/>
                <a:cs typeface="Open Sans" pitchFamily="34" charset="0"/>
              </a:rPr>
              <a:t> and </a:t>
            </a:r>
            <a:r>
              <a:rPr lang="en-GB" sz="1800" b="1" dirty="0">
                <a:solidFill>
                  <a:schemeClr val="tx1">
                    <a:lumMod val="85000"/>
                    <a:lumOff val="15000"/>
                  </a:schemeClr>
                </a:solidFill>
                <a:latin typeface="Open Sans" pitchFamily="34" charset="0"/>
                <a:ea typeface="Open Sans" pitchFamily="34" charset="0"/>
                <a:cs typeface="Open Sans" pitchFamily="34" charset="0"/>
              </a:rPr>
              <a:t>facts</a:t>
            </a:r>
            <a:r>
              <a:rPr lang="en-GB" sz="1800" dirty="0">
                <a:solidFill>
                  <a:schemeClr val="tx1">
                    <a:lumMod val="85000"/>
                    <a:lumOff val="15000"/>
                  </a:schemeClr>
                </a:solidFill>
                <a:latin typeface="Open Sans" pitchFamily="34" charset="0"/>
                <a:ea typeface="Open Sans" pitchFamily="34" charset="0"/>
                <a:cs typeface="Open Sans" pitchFamily="34" charset="0"/>
              </a:rPr>
              <a:t>!</a:t>
            </a:r>
          </a:p>
          <a:p>
            <a:pPr marL="285750" indent="-285750" algn="l" fontAlgn="auto">
              <a:spcAft>
                <a:spcPts val="600"/>
              </a:spcAft>
              <a:buFont typeface="Arial" panose="020B0604020202020204" pitchFamily="34" charset="0"/>
              <a:buChar char="•"/>
              <a:defRPr/>
            </a:pPr>
            <a:r>
              <a:rPr lang="en-GB" sz="1800" dirty="0">
                <a:solidFill>
                  <a:schemeClr val="tx1">
                    <a:lumMod val="85000"/>
                    <a:lumOff val="15000"/>
                  </a:schemeClr>
                </a:solidFill>
                <a:latin typeface="Open Sans" pitchFamily="34" charset="0"/>
                <a:ea typeface="Open Sans" pitchFamily="34" charset="0"/>
                <a:cs typeface="Open Sans" pitchFamily="34" charset="0"/>
              </a:rPr>
              <a:t>Having quotes from sources will make your report more credible and interesting. Include an interview if you wish!</a:t>
            </a:r>
          </a:p>
        </p:txBody>
      </p:sp>
    </p:spTree>
    <p:extLst>
      <p:ext uri="{BB962C8B-B14F-4D97-AF65-F5344CB8AC3E}">
        <p14:creationId xmlns:p14="http://schemas.microsoft.com/office/powerpoint/2010/main" val="323580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833909"/>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b="1" dirty="0">
                <a:solidFill>
                  <a:srgbClr val="174C5F"/>
                </a:solidFill>
                <a:latin typeface="Open Sans" panose="020B0606030504020204" pitchFamily="34" charset="0"/>
                <a:ea typeface="Open Sans" panose="020B0606030504020204" pitchFamily="34" charset="0"/>
                <a:cs typeface="Open Sans" panose="020B0606030504020204" pitchFamily="34" charset="0"/>
              </a:rPr>
              <a:t>Language Features of a </a:t>
            </a:r>
            <a:br>
              <a:rPr lang="en-GB" altLang="en-US" sz="3600" b="1" dirty="0">
                <a:solidFill>
                  <a:srgbClr val="174C5F"/>
                </a:solidFill>
                <a:latin typeface="Open Sans" panose="020B0606030504020204" pitchFamily="34" charset="0"/>
                <a:ea typeface="Open Sans" panose="020B0606030504020204" pitchFamily="34" charset="0"/>
                <a:cs typeface="Open Sans" panose="020B0606030504020204" pitchFamily="34" charset="0"/>
              </a:rPr>
            </a:br>
            <a:r>
              <a:rPr lang="en-GB" altLang="en-US" sz="3600" b="1" dirty="0">
                <a:solidFill>
                  <a:srgbClr val="174C5F"/>
                </a:solidFill>
                <a:latin typeface="Open Sans" panose="020B0606030504020204" pitchFamily="34" charset="0"/>
                <a:ea typeface="Open Sans" panose="020B0606030504020204" pitchFamily="34" charset="0"/>
                <a:cs typeface="Open Sans" panose="020B0606030504020204" pitchFamily="34" charset="0"/>
              </a:rPr>
              <a:t>Newspaper Report</a:t>
            </a:r>
          </a:p>
        </p:txBody>
      </p:sp>
      <p:sp>
        <p:nvSpPr>
          <p:cNvPr id="8" name="Title 1"/>
          <p:cNvSpPr txBox="1">
            <a:spLocks/>
          </p:cNvSpPr>
          <p:nvPr/>
        </p:nvSpPr>
        <p:spPr>
          <a:xfrm>
            <a:off x="1524000" y="2081215"/>
            <a:ext cx="6096000" cy="3924151"/>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800" dirty="0">
                <a:solidFill>
                  <a:schemeClr val="tx1">
                    <a:lumMod val="85000"/>
                    <a:lumOff val="15000"/>
                  </a:schemeClr>
                </a:solidFill>
                <a:latin typeface="Open Sans" pitchFamily="34" charset="0"/>
                <a:ea typeface="Open Sans" pitchFamily="34" charset="0"/>
                <a:cs typeface="Open Sans" pitchFamily="34" charset="0"/>
              </a:rPr>
              <a:t>Make sure you include these language features in your newspaper report:</a:t>
            </a:r>
          </a:p>
          <a:p>
            <a:pPr marL="285750" indent="-285750" algn="l" fontAlgn="auto">
              <a:spcAft>
                <a:spcPts val="600"/>
              </a:spcAft>
              <a:buFont typeface="Arial" panose="020B0604020202020204" pitchFamily="34" charset="0"/>
              <a:buChar char="•"/>
              <a:defRPr/>
            </a:pPr>
            <a:r>
              <a:rPr lang="en-GB" sz="1800" b="1" dirty="0">
                <a:solidFill>
                  <a:schemeClr val="tx1">
                    <a:lumMod val="85000"/>
                    <a:lumOff val="15000"/>
                  </a:schemeClr>
                </a:solidFill>
                <a:latin typeface="Open Sans" pitchFamily="34" charset="0"/>
                <a:ea typeface="Open Sans" pitchFamily="34" charset="0"/>
                <a:cs typeface="Open Sans" pitchFamily="34" charset="0"/>
              </a:rPr>
              <a:t>Headline</a:t>
            </a:r>
            <a:r>
              <a:rPr lang="en-GB" sz="1800" dirty="0">
                <a:solidFill>
                  <a:schemeClr val="tx1">
                    <a:lumMod val="85000"/>
                    <a:lumOff val="15000"/>
                  </a:schemeClr>
                </a:solidFill>
                <a:latin typeface="Open Sans" pitchFamily="34" charset="0"/>
                <a:ea typeface="Open Sans" pitchFamily="34" charset="0"/>
                <a:cs typeface="Open Sans" pitchFamily="34" charset="0"/>
              </a:rPr>
              <a:t> </a:t>
            </a:r>
            <a:br>
              <a:rPr lang="en-GB" sz="1800" dirty="0">
                <a:solidFill>
                  <a:schemeClr val="tx1">
                    <a:lumMod val="85000"/>
                    <a:lumOff val="15000"/>
                  </a:schemeClr>
                </a:solidFill>
                <a:latin typeface="Open Sans" pitchFamily="34" charset="0"/>
                <a:ea typeface="Open Sans" pitchFamily="34" charset="0"/>
                <a:cs typeface="Open Sans" pitchFamily="34" charset="0"/>
              </a:rPr>
            </a:br>
            <a:r>
              <a:rPr lang="en-GB" sz="1800" dirty="0">
                <a:solidFill>
                  <a:schemeClr val="tx1">
                    <a:lumMod val="85000"/>
                    <a:lumOff val="15000"/>
                  </a:schemeClr>
                </a:solidFill>
                <a:latin typeface="Open Sans" pitchFamily="34" charset="0"/>
                <a:ea typeface="Open Sans" pitchFamily="34" charset="0"/>
                <a:cs typeface="Open Sans" pitchFamily="34" charset="0"/>
              </a:rPr>
              <a:t>The headline should grab the reader’s attention. A tabloid-style headline could use puns (a play on words) or alliteration.</a:t>
            </a:r>
          </a:p>
          <a:p>
            <a:pPr marL="285750" indent="-285750" algn="l" fontAlgn="auto">
              <a:spcAft>
                <a:spcPts val="600"/>
              </a:spcAft>
              <a:buFont typeface="Arial" panose="020B0604020202020204" pitchFamily="34" charset="0"/>
              <a:buChar char="•"/>
              <a:defRPr/>
            </a:pPr>
            <a:r>
              <a:rPr lang="en-GB" sz="1800" b="1" dirty="0">
                <a:solidFill>
                  <a:schemeClr val="tx1">
                    <a:lumMod val="85000"/>
                    <a:lumOff val="15000"/>
                  </a:schemeClr>
                </a:solidFill>
                <a:latin typeface="Open Sans" pitchFamily="34" charset="0"/>
                <a:ea typeface="Open Sans" pitchFamily="34" charset="0"/>
                <a:cs typeface="Open Sans" pitchFamily="34" charset="0"/>
              </a:rPr>
              <a:t>Third person</a:t>
            </a:r>
            <a:r>
              <a:rPr lang="en-GB" sz="1800" dirty="0">
                <a:solidFill>
                  <a:schemeClr val="tx1">
                    <a:lumMod val="85000"/>
                    <a:lumOff val="15000"/>
                  </a:schemeClr>
                </a:solidFill>
                <a:latin typeface="Open Sans" pitchFamily="34" charset="0"/>
                <a:ea typeface="Open Sans" pitchFamily="34" charset="0"/>
                <a:cs typeface="Open Sans" pitchFamily="34" charset="0"/>
              </a:rPr>
              <a:t/>
            </a:r>
            <a:br>
              <a:rPr lang="en-GB" sz="1800" dirty="0">
                <a:solidFill>
                  <a:schemeClr val="tx1">
                    <a:lumMod val="85000"/>
                    <a:lumOff val="15000"/>
                  </a:schemeClr>
                </a:solidFill>
                <a:latin typeface="Open Sans" pitchFamily="34" charset="0"/>
                <a:ea typeface="Open Sans" pitchFamily="34" charset="0"/>
                <a:cs typeface="Open Sans" pitchFamily="34" charset="0"/>
              </a:rPr>
            </a:br>
            <a:r>
              <a:rPr lang="en-GB" sz="1800" dirty="0">
                <a:solidFill>
                  <a:schemeClr val="tx1">
                    <a:lumMod val="85000"/>
                    <a:lumOff val="15000"/>
                  </a:schemeClr>
                </a:solidFill>
                <a:latin typeface="Open Sans" pitchFamily="34" charset="0"/>
                <a:ea typeface="Open Sans" pitchFamily="34" charset="0"/>
                <a:cs typeface="Open Sans" pitchFamily="34" charset="0"/>
              </a:rPr>
              <a:t>Write about what happened to others (e.g. he, she, they, them, it), not from your own perspective.</a:t>
            </a:r>
          </a:p>
          <a:p>
            <a:pPr marL="285750" indent="-285750" algn="l" fontAlgn="auto">
              <a:spcAft>
                <a:spcPts val="600"/>
              </a:spcAft>
              <a:buFont typeface="Arial" panose="020B0604020202020204" pitchFamily="34" charset="0"/>
              <a:buChar char="•"/>
              <a:defRPr/>
            </a:pPr>
            <a:r>
              <a:rPr lang="en-GB" sz="1800" b="1" dirty="0">
                <a:solidFill>
                  <a:schemeClr val="tx1">
                    <a:lumMod val="85000"/>
                    <a:lumOff val="15000"/>
                  </a:schemeClr>
                </a:solidFill>
                <a:latin typeface="Open Sans" pitchFamily="34" charset="0"/>
                <a:ea typeface="Open Sans" pitchFamily="34" charset="0"/>
                <a:cs typeface="Open Sans" pitchFamily="34" charset="0"/>
              </a:rPr>
              <a:t>Past tense</a:t>
            </a:r>
            <a:r>
              <a:rPr lang="en-GB" sz="1800" dirty="0">
                <a:solidFill>
                  <a:schemeClr val="tx1">
                    <a:lumMod val="85000"/>
                    <a:lumOff val="15000"/>
                  </a:schemeClr>
                </a:solidFill>
                <a:latin typeface="Open Sans" pitchFamily="34" charset="0"/>
                <a:ea typeface="Open Sans" pitchFamily="34" charset="0"/>
                <a:cs typeface="Open Sans" pitchFamily="34" charset="0"/>
              </a:rPr>
              <a:t/>
            </a:r>
            <a:br>
              <a:rPr lang="en-GB" sz="1800" dirty="0">
                <a:solidFill>
                  <a:schemeClr val="tx1">
                    <a:lumMod val="85000"/>
                    <a:lumOff val="15000"/>
                  </a:schemeClr>
                </a:solidFill>
                <a:latin typeface="Open Sans" pitchFamily="34" charset="0"/>
                <a:ea typeface="Open Sans" pitchFamily="34" charset="0"/>
                <a:cs typeface="Open Sans" pitchFamily="34" charset="0"/>
              </a:rPr>
            </a:br>
            <a:r>
              <a:rPr lang="en-GB" sz="1800" dirty="0">
                <a:solidFill>
                  <a:schemeClr val="tx1">
                    <a:lumMod val="85000"/>
                    <a:lumOff val="15000"/>
                  </a:schemeClr>
                </a:solidFill>
                <a:latin typeface="Open Sans" pitchFamily="34" charset="0"/>
                <a:ea typeface="Open Sans" pitchFamily="34" charset="0"/>
                <a:cs typeface="Open Sans" pitchFamily="34" charset="0"/>
              </a:rPr>
              <a:t>Newspaper articles are normally an example of a recount text. They are written in the past tense as the event has already taken place.</a:t>
            </a:r>
          </a:p>
        </p:txBody>
      </p:sp>
    </p:spTree>
    <p:extLst>
      <p:ext uri="{BB962C8B-B14F-4D97-AF65-F5344CB8AC3E}">
        <p14:creationId xmlns:p14="http://schemas.microsoft.com/office/powerpoint/2010/main" val="4117855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62796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a:solidFill>
                  <a:srgbClr val="174C5F"/>
                </a:solidFill>
                <a:latin typeface="Open Sans" panose="020B0606030504020204" pitchFamily="34" charset="0"/>
                <a:ea typeface="Open Sans" panose="020B0606030504020204" pitchFamily="34" charset="0"/>
                <a:cs typeface="Open Sans" panose="020B0606030504020204" pitchFamily="34" charset="0"/>
              </a:rPr>
              <a:t>Language Features of a </a:t>
            </a:r>
            <a:br>
              <a:rPr lang="en-GB" altLang="en-US" sz="3600" b="1">
                <a:solidFill>
                  <a:srgbClr val="174C5F"/>
                </a:solidFill>
                <a:latin typeface="Open Sans" panose="020B0606030504020204" pitchFamily="34" charset="0"/>
                <a:ea typeface="Open Sans" panose="020B0606030504020204" pitchFamily="34" charset="0"/>
                <a:cs typeface="Open Sans" panose="020B0606030504020204" pitchFamily="34" charset="0"/>
              </a:rPr>
            </a:br>
            <a:r>
              <a:rPr lang="en-GB" altLang="en-US" sz="3600" b="1">
                <a:solidFill>
                  <a:srgbClr val="174C5F"/>
                </a:solidFill>
                <a:latin typeface="Open Sans" panose="020B0606030504020204" pitchFamily="34" charset="0"/>
                <a:ea typeface="Open Sans" panose="020B0606030504020204" pitchFamily="34" charset="0"/>
                <a:cs typeface="Open Sans" panose="020B0606030504020204" pitchFamily="34" charset="0"/>
              </a:rPr>
              <a:t>Newspaper Report</a:t>
            </a:r>
            <a:endParaRPr lang="en-GB" altLang="en-US" sz="3600" b="1" dirty="0">
              <a:solidFill>
                <a:srgbClr val="174C5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1"/>
          <p:cNvSpPr txBox="1">
            <a:spLocks/>
          </p:cNvSpPr>
          <p:nvPr/>
        </p:nvSpPr>
        <p:spPr>
          <a:xfrm>
            <a:off x="1196546" y="1875269"/>
            <a:ext cx="6750908" cy="4201150"/>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l" fontAlgn="auto">
              <a:spcAft>
                <a:spcPts val="600"/>
              </a:spcAft>
              <a:buFont typeface="Arial" panose="020B0604020202020204" pitchFamily="34" charset="0"/>
              <a:buChar char="•"/>
              <a:defRPr/>
            </a:pPr>
            <a:r>
              <a:rPr lang="en-GB" sz="1800" b="1" dirty="0">
                <a:solidFill>
                  <a:schemeClr val="tx1">
                    <a:lumMod val="85000"/>
                    <a:lumOff val="15000"/>
                  </a:schemeClr>
                </a:solidFill>
                <a:latin typeface="Open Sans" pitchFamily="34" charset="0"/>
                <a:ea typeface="Open Sans" pitchFamily="34" charset="0"/>
                <a:cs typeface="Open Sans" pitchFamily="34" charset="0"/>
              </a:rPr>
              <a:t>Facts</a:t>
            </a:r>
            <a:r>
              <a:rPr lang="en-GB" sz="1800" dirty="0">
                <a:solidFill>
                  <a:schemeClr val="tx1">
                    <a:lumMod val="85000"/>
                    <a:lumOff val="15000"/>
                  </a:schemeClr>
                </a:solidFill>
                <a:latin typeface="Open Sans" pitchFamily="34" charset="0"/>
                <a:ea typeface="Open Sans" pitchFamily="34" charset="0"/>
                <a:cs typeface="Open Sans" pitchFamily="34" charset="0"/>
              </a:rPr>
              <a:t/>
            </a:r>
            <a:br>
              <a:rPr lang="en-GB" sz="1800" dirty="0">
                <a:solidFill>
                  <a:schemeClr val="tx1">
                    <a:lumMod val="85000"/>
                    <a:lumOff val="15000"/>
                  </a:schemeClr>
                </a:solidFill>
                <a:latin typeface="Open Sans" pitchFamily="34" charset="0"/>
                <a:ea typeface="Open Sans" pitchFamily="34" charset="0"/>
                <a:cs typeface="Open Sans" pitchFamily="34" charset="0"/>
              </a:rPr>
            </a:br>
            <a:r>
              <a:rPr lang="en-GB" sz="1800" dirty="0">
                <a:solidFill>
                  <a:schemeClr val="tx1">
                    <a:lumMod val="85000"/>
                    <a:lumOff val="15000"/>
                  </a:schemeClr>
                </a:solidFill>
                <a:latin typeface="Open Sans" pitchFamily="34" charset="0"/>
                <a:ea typeface="Open Sans" pitchFamily="34" charset="0"/>
                <a:cs typeface="Open Sans" pitchFamily="34" charset="0"/>
              </a:rPr>
              <a:t>Information should be presented as being factually accurate.</a:t>
            </a:r>
          </a:p>
          <a:p>
            <a:pPr marL="285750" indent="-285750" algn="l" fontAlgn="auto">
              <a:spcAft>
                <a:spcPts val="600"/>
              </a:spcAft>
              <a:buFont typeface="Arial" panose="020B0604020202020204" pitchFamily="34" charset="0"/>
              <a:buChar char="•"/>
              <a:defRPr/>
            </a:pPr>
            <a:r>
              <a:rPr lang="en-GB" sz="1800" b="1" dirty="0">
                <a:solidFill>
                  <a:schemeClr val="tx1">
                    <a:lumMod val="85000"/>
                    <a:lumOff val="15000"/>
                  </a:schemeClr>
                </a:solidFill>
                <a:latin typeface="Open Sans" pitchFamily="34" charset="0"/>
                <a:ea typeface="Open Sans" pitchFamily="34" charset="0"/>
                <a:cs typeface="Open Sans" pitchFamily="34" charset="0"/>
              </a:rPr>
              <a:t>Opinions</a:t>
            </a:r>
            <a:r>
              <a:rPr lang="en-GB" sz="1800" dirty="0">
                <a:solidFill>
                  <a:schemeClr val="tx1">
                    <a:lumMod val="85000"/>
                    <a:lumOff val="15000"/>
                  </a:schemeClr>
                </a:solidFill>
                <a:latin typeface="Open Sans" pitchFamily="34" charset="0"/>
                <a:ea typeface="Open Sans" pitchFamily="34" charset="0"/>
                <a:cs typeface="Open Sans" pitchFamily="34" charset="0"/>
              </a:rPr>
              <a:t/>
            </a:r>
            <a:br>
              <a:rPr lang="en-GB" sz="1800" dirty="0">
                <a:solidFill>
                  <a:schemeClr val="tx1">
                    <a:lumMod val="85000"/>
                    <a:lumOff val="15000"/>
                  </a:schemeClr>
                </a:solidFill>
                <a:latin typeface="Open Sans" pitchFamily="34" charset="0"/>
                <a:ea typeface="Open Sans" pitchFamily="34" charset="0"/>
                <a:cs typeface="Open Sans" pitchFamily="34" charset="0"/>
              </a:rPr>
            </a:br>
            <a:r>
              <a:rPr lang="en-GB" sz="1800" dirty="0">
                <a:solidFill>
                  <a:schemeClr val="tx1">
                    <a:lumMod val="85000"/>
                    <a:lumOff val="15000"/>
                  </a:schemeClr>
                </a:solidFill>
                <a:latin typeface="Open Sans" pitchFamily="34" charset="0"/>
                <a:ea typeface="Open Sans" pitchFamily="34" charset="0"/>
                <a:cs typeface="Open Sans" pitchFamily="34" charset="0"/>
              </a:rPr>
              <a:t>A newspaper report may express the views of individuals, especially through the use of quotes. It should not usually express the personal opinions of the person writing the newspaper report.</a:t>
            </a:r>
          </a:p>
          <a:p>
            <a:pPr marL="285750" indent="-285750" algn="l" fontAlgn="auto">
              <a:spcAft>
                <a:spcPts val="600"/>
              </a:spcAft>
              <a:buFont typeface="Arial" panose="020B0604020202020204" pitchFamily="34" charset="0"/>
              <a:buChar char="•"/>
              <a:defRPr/>
            </a:pPr>
            <a:r>
              <a:rPr lang="en-GB" sz="1800" b="1" dirty="0">
                <a:solidFill>
                  <a:schemeClr val="tx1">
                    <a:lumMod val="85000"/>
                    <a:lumOff val="15000"/>
                  </a:schemeClr>
                </a:solidFill>
                <a:latin typeface="Open Sans" pitchFamily="34" charset="0"/>
                <a:ea typeface="Open Sans" pitchFamily="34" charset="0"/>
                <a:cs typeface="Open Sans" pitchFamily="34" charset="0"/>
              </a:rPr>
              <a:t>Quotes</a:t>
            </a:r>
            <a:r>
              <a:rPr lang="en-GB" sz="1800" dirty="0">
                <a:solidFill>
                  <a:schemeClr val="tx1">
                    <a:lumMod val="85000"/>
                    <a:lumOff val="15000"/>
                  </a:schemeClr>
                </a:solidFill>
                <a:latin typeface="Open Sans" pitchFamily="34" charset="0"/>
                <a:ea typeface="Open Sans" pitchFamily="34" charset="0"/>
                <a:cs typeface="Open Sans" pitchFamily="34" charset="0"/>
              </a:rPr>
              <a:t/>
            </a:r>
            <a:br>
              <a:rPr lang="en-GB" sz="1800" dirty="0">
                <a:solidFill>
                  <a:schemeClr val="tx1">
                    <a:lumMod val="85000"/>
                    <a:lumOff val="15000"/>
                  </a:schemeClr>
                </a:solidFill>
                <a:latin typeface="Open Sans" pitchFamily="34" charset="0"/>
                <a:ea typeface="Open Sans" pitchFamily="34" charset="0"/>
                <a:cs typeface="Open Sans" pitchFamily="34" charset="0"/>
              </a:rPr>
            </a:br>
            <a:r>
              <a:rPr lang="en-GB" sz="1800" dirty="0">
                <a:solidFill>
                  <a:schemeClr val="tx1">
                    <a:lumMod val="85000"/>
                    <a:lumOff val="15000"/>
                  </a:schemeClr>
                </a:solidFill>
                <a:latin typeface="Open Sans" pitchFamily="34" charset="0"/>
                <a:ea typeface="Open Sans" pitchFamily="34" charset="0"/>
                <a:cs typeface="Open Sans" pitchFamily="34" charset="0"/>
              </a:rPr>
              <a:t>Victims, witnesses and experts may provide quotes for newspaper reports. These can be written as direct or </a:t>
            </a:r>
            <a:br>
              <a:rPr lang="en-GB" sz="1800" dirty="0">
                <a:solidFill>
                  <a:schemeClr val="tx1">
                    <a:lumMod val="85000"/>
                    <a:lumOff val="15000"/>
                  </a:schemeClr>
                </a:solidFill>
                <a:latin typeface="Open Sans" pitchFamily="34" charset="0"/>
                <a:ea typeface="Open Sans" pitchFamily="34" charset="0"/>
                <a:cs typeface="Open Sans" pitchFamily="34" charset="0"/>
              </a:rPr>
            </a:br>
            <a:r>
              <a:rPr lang="en-GB" sz="1800" dirty="0">
                <a:solidFill>
                  <a:schemeClr val="tx1">
                    <a:lumMod val="85000"/>
                    <a:lumOff val="15000"/>
                  </a:schemeClr>
                </a:solidFill>
                <a:latin typeface="Open Sans" pitchFamily="34" charset="0"/>
                <a:ea typeface="Open Sans" pitchFamily="34" charset="0"/>
                <a:cs typeface="Open Sans" pitchFamily="34" charset="0"/>
              </a:rPr>
              <a:t>indirect speech.</a:t>
            </a:r>
          </a:p>
          <a:p>
            <a:pPr marL="285750" indent="-285750" algn="l" fontAlgn="auto">
              <a:spcAft>
                <a:spcPts val="600"/>
              </a:spcAft>
              <a:buFont typeface="Arial" panose="020B0604020202020204" pitchFamily="34" charset="0"/>
              <a:buChar char="•"/>
              <a:defRPr/>
            </a:pPr>
            <a:r>
              <a:rPr lang="en-GB" sz="1800" b="1" dirty="0">
                <a:solidFill>
                  <a:schemeClr val="tx1">
                    <a:lumMod val="85000"/>
                    <a:lumOff val="15000"/>
                  </a:schemeClr>
                </a:solidFill>
                <a:latin typeface="Open Sans" pitchFamily="34" charset="0"/>
                <a:ea typeface="Open Sans" pitchFamily="34" charset="0"/>
                <a:cs typeface="Open Sans" pitchFamily="34" charset="0"/>
              </a:rPr>
              <a:t>Rhetorical Questions</a:t>
            </a:r>
            <a:r>
              <a:rPr lang="en-GB" sz="1800" dirty="0">
                <a:solidFill>
                  <a:schemeClr val="tx1">
                    <a:lumMod val="85000"/>
                    <a:lumOff val="15000"/>
                  </a:schemeClr>
                </a:solidFill>
                <a:latin typeface="Open Sans" pitchFamily="34" charset="0"/>
                <a:ea typeface="Open Sans" pitchFamily="34" charset="0"/>
                <a:cs typeface="Open Sans" pitchFamily="34" charset="0"/>
              </a:rPr>
              <a:t/>
            </a:r>
            <a:br>
              <a:rPr lang="en-GB" sz="1800" dirty="0">
                <a:solidFill>
                  <a:schemeClr val="tx1">
                    <a:lumMod val="85000"/>
                    <a:lumOff val="15000"/>
                  </a:schemeClr>
                </a:solidFill>
                <a:latin typeface="Open Sans" pitchFamily="34" charset="0"/>
                <a:ea typeface="Open Sans" pitchFamily="34" charset="0"/>
                <a:cs typeface="Open Sans" pitchFamily="34" charset="0"/>
              </a:rPr>
            </a:br>
            <a:r>
              <a:rPr lang="en-GB" sz="1800" dirty="0">
                <a:solidFill>
                  <a:schemeClr val="tx1">
                    <a:lumMod val="85000"/>
                    <a:lumOff val="15000"/>
                  </a:schemeClr>
                </a:solidFill>
                <a:latin typeface="Open Sans" pitchFamily="34" charset="0"/>
                <a:ea typeface="Open Sans" pitchFamily="34" charset="0"/>
                <a:cs typeface="Open Sans" pitchFamily="34" charset="0"/>
              </a:rPr>
              <a:t>Rhetorical questions can be used to engage the reader, e.g. How much longer can this go on for?</a:t>
            </a:r>
          </a:p>
        </p:txBody>
      </p:sp>
    </p:spTree>
    <p:extLst>
      <p:ext uri="{BB962C8B-B14F-4D97-AF65-F5344CB8AC3E}">
        <p14:creationId xmlns:p14="http://schemas.microsoft.com/office/powerpoint/2010/main" val="416202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768006"/>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174C5F"/>
                </a:solidFill>
                <a:latin typeface="Open Sans" panose="020B0606030504020204" pitchFamily="34" charset="0"/>
                <a:ea typeface="Open Sans" panose="020B0606030504020204" pitchFamily="34" charset="0"/>
                <a:cs typeface="Open Sans" panose="020B0606030504020204" pitchFamily="34" charset="0"/>
              </a:rPr>
              <a:t>Structural Features of a </a:t>
            </a:r>
            <a:br>
              <a:rPr lang="en-GB" altLang="en-US" sz="3600" b="1" dirty="0">
                <a:solidFill>
                  <a:srgbClr val="174C5F"/>
                </a:solidFill>
                <a:latin typeface="Open Sans" panose="020B0606030504020204" pitchFamily="34" charset="0"/>
                <a:ea typeface="Open Sans" panose="020B0606030504020204" pitchFamily="34" charset="0"/>
                <a:cs typeface="Open Sans" panose="020B0606030504020204" pitchFamily="34" charset="0"/>
              </a:rPr>
            </a:br>
            <a:r>
              <a:rPr lang="en-GB" altLang="en-US" sz="3600" b="1" dirty="0">
                <a:solidFill>
                  <a:srgbClr val="174C5F"/>
                </a:solidFill>
                <a:latin typeface="Open Sans" panose="020B0606030504020204" pitchFamily="34" charset="0"/>
                <a:ea typeface="Open Sans" panose="020B0606030504020204" pitchFamily="34" charset="0"/>
                <a:cs typeface="Open Sans" panose="020B0606030504020204" pitchFamily="34" charset="0"/>
              </a:rPr>
              <a:t>Newspaper Report</a:t>
            </a:r>
          </a:p>
        </p:txBody>
      </p:sp>
      <p:sp>
        <p:nvSpPr>
          <p:cNvPr id="5" name="Title 1"/>
          <p:cNvSpPr txBox="1">
            <a:spLocks/>
          </p:cNvSpPr>
          <p:nvPr/>
        </p:nvSpPr>
        <p:spPr>
          <a:xfrm>
            <a:off x="1322173" y="2015312"/>
            <a:ext cx="6499654" cy="3924151"/>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800" dirty="0">
                <a:solidFill>
                  <a:schemeClr val="tx1">
                    <a:lumMod val="85000"/>
                    <a:lumOff val="15000"/>
                  </a:schemeClr>
                </a:solidFill>
                <a:latin typeface="Open Sans" pitchFamily="34" charset="0"/>
                <a:ea typeface="Open Sans" pitchFamily="34" charset="0"/>
                <a:cs typeface="Open Sans" pitchFamily="34" charset="0"/>
              </a:rPr>
              <a:t>Make sure you include these structural features in your newspaper report:</a:t>
            </a:r>
          </a:p>
          <a:p>
            <a:pPr marL="285750" indent="-285750" algn="l" fontAlgn="auto">
              <a:spcAft>
                <a:spcPts val="600"/>
              </a:spcAft>
              <a:buFont typeface="Arial" panose="020B0604020202020204" pitchFamily="34" charset="0"/>
              <a:buChar char="•"/>
              <a:defRPr/>
            </a:pPr>
            <a:r>
              <a:rPr lang="en-GB" sz="1800" b="1" dirty="0">
                <a:solidFill>
                  <a:schemeClr val="tx1">
                    <a:lumMod val="85000"/>
                    <a:lumOff val="15000"/>
                  </a:schemeClr>
                </a:solidFill>
                <a:latin typeface="Open Sans" pitchFamily="34" charset="0"/>
                <a:ea typeface="Open Sans" pitchFamily="34" charset="0"/>
                <a:cs typeface="Open Sans" pitchFamily="34" charset="0"/>
              </a:rPr>
              <a:t>Headline</a:t>
            </a:r>
            <a:r>
              <a:rPr lang="en-GB" sz="1800" dirty="0">
                <a:solidFill>
                  <a:schemeClr val="tx1">
                    <a:lumMod val="85000"/>
                    <a:lumOff val="15000"/>
                  </a:schemeClr>
                </a:solidFill>
                <a:latin typeface="Open Sans" pitchFamily="34" charset="0"/>
                <a:ea typeface="Open Sans" pitchFamily="34" charset="0"/>
                <a:cs typeface="Open Sans" pitchFamily="34" charset="0"/>
              </a:rPr>
              <a:t/>
            </a:r>
            <a:br>
              <a:rPr lang="en-GB" sz="1800" dirty="0">
                <a:solidFill>
                  <a:schemeClr val="tx1">
                    <a:lumMod val="85000"/>
                    <a:lumOff val="15000"/>
                  </a:schemeClr>
                </a:solidFill>
                <a:latin typeface="Open Sans" pitchFamily="34" charset="0"/>
                <a:ea typeface="Open Sans" pitchFamily="34" charset="0"/>
                <a:cs typeface="Open Sans" pitchFamily="34" charset="0"/>
              </a:rPr>
            </a:br>
            <a:r>
              <a:rPr lang="en-GB" sz="1800" dirty="0">
                <a:solidFill>
                  <a:schemeClr val="tx1">
                    <a:lumMod val="85000"/>
                    <a:lumOff val="15000"/>
                  </a:schemeClr>
                </a:solidFill>
                <a:latin typeface="Open Sans" pitchFamily="34" charset="0"/>
                <a:ea typeface="Open Sans" pitchFamily="34" charset="0"/>
                <a:cs typeface="Open Sans" pitchFamily="34" charset="0"/>
              </a:rPr>
              <a:t>This should be larger and bolder than the rest of the newspaper report so that it grabs the reader’s attention.</a:t>
            </a:r>
          </a:p>
          <a:p>
            <a:pPr marL="285750" indent="-285750" algn="l" fontAlgn="auto">
              <a:spcAft>
                <a:spcPts val="600"/>
              </a:spcAft>
              <a:buFont typeface="Arial" panose="020B0604020202020204" pitchFamily="34" charset="0"/>
              <a:buChar char="•"/>
              <a:defRPr/>
            </a:pPr>
            <a:r>
              <a:rPr lang="en-GB" sz="1800" b="1" dirty="0">
                <a:solidFill>
                  <a:schemeClr val="tx1">
                    <a:lumMod val="85000"/>
                    <a:lumOff val="15000"/>
                  </a:schemeClr>
                </a:solidFill>
                <a:latin typeface="Open Sans" pitchFamily="34" charset="0"/>
                <a:ea typeface="Open Sans" pitchFamily="34" charset="0"/>
                <a:cs typeface="Open Sans" pitchFamily="34" charset="0"/>
              </a:rPr>
              <a:t>First Paragraph</a:t>
            </a:r>
            <a:r>
              <a:rPr lang="en-GB" sz="1800" dirty="0">
                <a:solidFill>
                  <a:schemeClr val="tx1">
                    <a:lumMod val="85000"/>
                    <a:lumOff val="15000"/>
                  </a:schemeClr>
                </a:solidFill>
                <a:latin typeface="Open Sans" pitchFamily="34" charset="0"/>
                <a:ea typeface="Open Sans" pitchFamily="34" charset="0"/>
                <a:cs typeface="Open Sans" pitchFamily="34" charset="0"/>
              </a:rPr>
              <a:t/>
            </a:r>
            <a:br>
              <a:rPr lang="en-GB" sz="1800" dirty="0">
                <a:solidFill>
                  <a:schemeClr val="tx1">
                    <a:lumMod val="85000"/>
                    <a:lumOff val="15000"/>
                  </a:schemeClr>
                </a:solidFill>
                <a:latin typeface="Open Sans" pitchFamily="34" charset="0"/>
                <a:ea typeface="Open Sans" pitchFamily="34" charset="0"/>
                <a:cs typeface="Open Sans" pitchFamily="34" charset="0"/>
              </a:rPr>
            </a:br>
            <a:r>
              <a:rPr lang="en-GB" sz="1800" dirty="0">
                <a:solidFill>
                  <a:schemeClr val="tx1">
                    <a:lumMod val="85000"/>
                    <a:lumOff val="15000"/>
                  </a:schemeClr>
                </a:solidFill>
                <a:latin typeface="Open Sans" pitchFamily="34" charset="0"/>
                <a:ea typeface="Open Sans" pitchFamily="34" charset="0"/>
                <a:cs typeface="Open Sans" pitchFamily="34" charset="0"/>
              </a:rPr>
              <a:t>This should clearly summarise the whole newspaper article. It should be larger and bolder than the main text of the newspaper report.</a:t>
            </a:r>
          </a:p>
          <a:p>
            <a:pPr marL="285750" indent="-285750" algn="l" fontAlgn="auto">
              <a:spcAft>
                <a:spcPts val="600"/>
              </a:spcAft>
              <a:buFont typeface="Arial" panose="020B0604020202020204" pitchFamily="34" charset="0"/>
              <a:buChar char="•"/>
              <a:defRPr/>
            </a:pPr>
            <a:r>
              <a:rPr lang="en-GB" sz="1800" b="1" dirty="0">
                <a:solidFill>
                  <a:schemeClr val="tx1">
                    <a:lumMod val="85000"/>
                    <a:lumOff val="15000"/>
                  </a:schemeClr>
                </a:solidFill>
                <a:latin typeface="Open Sans" pitchFamily="34" charset="0"/>
                <a:ea typeface="Open Sans" pitchFamily="34" charset="0"/>
                <a:cs typeface="Open Sans" pitchFamily="34" charset="0"/>
              </a:rPr>
              <a:t>Image and Caption</a:t>
            </a:r>
            <a:r>
              <a:rPr lang="en-GB" sz="1800" dirty="0">
                <a:solidFill>
                  <a:schemeClr val="tx1">
                    <a:lumMod val="85000"/>
                    <a:lumOff val="15000"/>
                  </a:schemeClr>
                </a:solidFill>
                <a:latin typeface="Open Sans" pitchFamily="34" charset="0"/>
                <a:ea typeface="Open Sans" pitchFamily="34" charset="0"/>
                <a:cs typeface="Open Sans" pitchFamily="34" charset="0"/>
              </a:rPr>
              <a:t/>
            </a:r>
            <a:br>
              <a:rPr lang="en-GB" sz="1800" dirty="0">
                <a:solidFill>
                  <a:schemeClr val="tx1">
                    <a:lumMod val="85000"/>
                    <a:lumOff val="15000"/>
                  </a:schemeClr>
                </a:solidFill>
                <a:latin typeface="Open Sans" pitchFamily="34" charset="0"/>
                <a:ea typeface="Open Sans" pitchFamily="34" charset="0"/>
                <a:cs typeface="Open Sans" pitchFamily="34" charset="0"/>
              </a:rPr>
            </a:br>
            <a:r>
              <a:rPr lang="en-GB" sz="1800" dirty="0">
                <a:solidFill>
                  <a:schemeClr val="tx1">
                    <a:lumMod val="85000"/>
                    <a:lumOff val="15000"/>
                  </a:schemeClr>
                </a:solidFill>
                <a:latin typeface="Open Sans" pitchFamily="34" charset="0"/>
                <a:ea typeface="Open Sans" pitchFamily="34" charset="0"/>
                <a:cs typeface="Open Sans" pitchFamily="34" charset="0"/>
              </a:rPr>
              <a:t>The image (e.g. a photograph or diagram) should be eye-catching. There should be a caption underneath to describe the image.</a:t>
            </a:r>
          </a:p>
        </p:txBody>
      </p:sp>
    </p:spTree>
    <p:extLst>
      <p:ext uri="{BB962C8B-B14F-4D97-AF65-F5344CB8AC3E}">
        <p14:creationId xmlns:p14="http://schemas.microsoft.com/office/powerpoint/2010/main" val="3085236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759768"/>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174C5F"/>
                </a:solidFill>
                <a:latin typeface="Open Sans" panose="020B0606030504020204" pitchFamily="34" charset="0"/>
                <a:ea typeface="Open Sans" panose="020B0606030504020204" pitchFamily="34" charset="0"/>
                <a:cs typeface="Open Sans" panose="020B0606030504020204" pitchFamily="34" charset="0"/>
              </a:rPr>
              <a:t>Structural Features of a </a:t>
            </a:r>
            <a:br>
              <a:rPr lang="en-GB" altLang="en-US" sz="3600" b="1" dirty="0">
                <a:solidFill>
                  <a:srgbClr val="174C5F"/>
                </a:solidFill>
                <a:latin typeface="Open Sans" panose="020B0606030504020204" pitchFamily="34" charset="0"/>
                <a:ea typeface="Open Sans" panose="020B0606030504020204" pitchFamily="34" charset="0"/>
                <a:cs typeface="Open Sans" panose="020B0606030504020204" pitchFamily="34" charset="0"/>
              </a:rPr>
            </a:br>
            <a:r>
              <a:rPr lang="en-GB" altLang="en-US" sz="3600" b="1" dirty="0">
                <a:solidFill>
                  <a:srgbClr val="174C5F"/>
                </a:solidFill>
                <a:latin typeface="Open Sans" panose="020B0606030504020204" pitchFamily="34" charset="0"/>
                <a:ea typeface="Open Sans" panose="020B0606030504020204" pitchFamily="34" charset="0"/>
                <a:cs typeface="Open Sans" panose="020B0606030504020204" pitchFamily="34" charset="0"/>
              </a:rPr>
              <a:t>Newspaper Report</a:t>
            </a:r>
          </a:p>
        </p:txBody>
      </p:sp>
      <p:sp>
        <p:nvSpPr>
          <p:cNvPr id="5" name="Title 1"/>
          <p:cNvSpPr txBox="1">
            <a:spLocks/>
          </p:cNvSpPr>
          <p:nvPr/>
        </p:nvSpPr>
        <p:spPr>
          <a:xfrm>
            <a:off x="1509584" y="1998836"/>
            <a:ext cx="6124832" cy="4001095"/>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800" dirty="0">
                <a:solidFill>
                  <a:schemeClr val="tx1">
                    <a:lumMod val="85000"/>
                    <a:lumOff val="15000"/>
                  </a:schemeClr>
                </a:solidFill>
                <a:latin typeface="Open Sans" pitchFamily="34" charset="0"/>
                <a:ea typeface="Open Sans" pitchFamily="34" charset="0"/>
                <a:cs typeface="Open Sans" pitchFamily="34" charset="0"/>
              </a:rPr>
              <a:t>Make sure you include these structural features in your newspaper report:</a:t>
            </a:r>
          </a:p>
          <a:p>
            <a:pPr marL="285750" indent="-285750" algn="l" fontAlgn="auto">
              <a:spcAft>
                <a:spcPts val="600"/>
              </a:spcAft>
              <a:buFont typeface="Arial" panose="020B0604020202020204" pitchFamily="34" charset="0"/>
              <a:buChar char="•"/>
              <a:defRPr/>
            </a:pPr>
            <a:r>
              <a:rPr lang="en-GB" sz="1800" b="1" dirty="0">
                <a:solidFill>
                  <a:schemeClr val="tx1">
                    <a:lumMod val="85000"/>
                    <a:lumOff val="15000"/>
                  </a:schemeClr>
                </a:solidFill>
                <a:latin typeface="Open Sans" pitchFamily="34" charset="0"/>
                <a:ea typeface="Open Sans" pitchFamily="34" charset="0"/>
                <a:cs typeface="Open Sans" pitchFamily="34" charset="0"/>
              </a:rPr>
              <a:t>Paragraphs</a:t>
            </a:r>
            <a:r>
              <a:rPr lang="en-GB" sz="1800" dirty="0">
                <a:solidFill>
                  <a:schemeClr val="tx1">
                    <a:lumMod val="85000"/>
                    <a:lumOff val="15000"/>
                  </a:schemeClr>
                </a:solidFill>
                <a:latin typeface="Open Sans" pitchFamily="34" charset="0"/>
                <a:ea typeface="Open Sans" pitchFamily="34" charset="0"/>
                <a:cs typeface="Open Sans" pitchFamily="34" charset="0"/>
              </a:rPr>
              <a:t/>
            </a:r>
            <a:br>
              <a:rPr lang="en-GB" sz="1800" dirty="0">
                <a:solidFill>
                  <a:schemeClr val="tx1">
                    <a:lumMod val="85000"/>
                    <a:lumOff val="15000"/>
                  </a:schemeClr>
                </a:solidFill>
                <a:latin typeface="Open Sans" pitchFamily="34" charset="0"/>
                <a:ea typeface="Open Sans" pitchFamily="34" charset="0"/>
                <a:cs typeface="Open Sans" pitchFamily="34" charset="0"/>
              </a:rPr>
            </a:br>
            <a:r>
              <a:rPr lang="en-GB" sz="1800" dirty="0">
                <a:solidFill>
                  <a:schemeClr val="tx1">
                    <a:lumMod val="85000"/>
                    <a:lumOff val="15000"/>
                  </a:schemeClr>
                </a:solidFill>
                <a:latin typeface="Open Sans" pitchFamily="34" charset="0"/>
                <a:ea typeface="Open Sans" pitchFamily="34" charset="0"/>
                <a:cs typeface="Open Sans" pitchFamily="34" charset="0"/>
              </a:rPr>
              <a:t>The newspaper report should be organised into paragraphs to help the reader make sense of the story.</a:t>
            </a:r>
          </a:p>
          <a:p>
            <a:pPr marL="285750" indent="-285750" algn="l" fontAlgn="auto">
              <a:spcAft>
                <a:spcPts val="600"/>
              </a:spcAft>
              <a:buFont typeface="Arial" panose="020B0604020202020204" pitchFamily="34" charset="0"/>
              <a:buChar char="•"/>
              <a:defRPr/>
            </a:pPr>
            <a:r>
              <a:rPr lang="en-GB" sz="1800" b="1" dirty="0">
                <a:solidFill>
                  <a:schemeClr val="tx1">
                    <a:lumMod val="85000"/>
                    <a:lumOff val="15000"/>
                  </a:schemeClr>
                </a:solidFill>
                <a:latin typeface="Open Sans" pitchFamily="34" charset="0"/>
                <a:ea typeface="Open Sans" pitchFamily="34" charset="0"/>
                <a:cs typeface="Open Sans" pitchFamily="34" charset="0"/>
              </a:rPr>
              <a:t>Sub-headings</a:t>
            </a:r>
            <a:r>
              <a:rPr lang="en-GB" sz="1800" dirty="0">
                <a:solidFill>
                  <a:schemeClr val="tx1">
                    <a:lumMod val="85000"/>
                    <a:lumOff val="15000"/>
                  </a:schemeClr>
                </a:solidFill>
                <a:latin typeface="Open Sans" pitchFamily="34" charset="0"/>
                <a:ea typeface="Open Sans" pitchFamily="34" charset="0"/>
                <a:cs typeface="Open Sans" pitchFamily="34" charset="0"/>
              </a:rPr>
              <a:t/>
            </a:r>
            <a:br>
              <a:rPr lang="en-GB" sz="1800" dirty="0">
                <a:solidFill>
                  <a:schemeClr val="tx1">
                    <a:lumMod val="85000"/>
                    <a:lumOff val="15000"/>
                  </a:schemeClr>
                </a:solidFill>
                <a:latin typeface="Open Sans" pitchFamily="34" charset="0"/>
                <a:ea typeface="Open Sans" pitchFamily="34" charset="0"/>
                <a:cs typeface="Open Sans" pitchFamily="34" charset="0"/>
              </a:rPr>
            </a:br>
            <a:r>
              <a:rPr lang="en-GB" sz="1800" dirty="0">
                <a:solidFill>
                  <a:schemeClr val="tx1">
                    <a:lumMod val="85000"/>
                    <a:lumOff val="15000"/>
                  </a:schemeClr>
                </a:solidFill>
                <a:latin typeface="Open Sans" pitchFamily="34" charset="0"/>
                <a:ea typeface="Open Sans" pitchFamily="34" charset="0"/>
                <a:cs typeface="Open Sans" pitchFamily="34" charset="0"/>
              </a:rPr>
              <a:t>Short titles will tell the reader what each paragraph or section of text will be about.</a:t>
            </a:r>
          </a:p>
          <a:p>
            <a:pPr marL="285750" indent="-285750" algn="l" fontAlgn="auto">
              <a:spcAft>
                <a:spcPts val="600"/>
              </a:spcAft>
              <a:buFont typeface="Arial" panose="020B0604020202020204" pitchFamily="34" charset="0"/>
              <a:buChar char="•"/>
              <a:defRPr/>
            </a:pPr>
            <a:r>
              <a:rPr lang="en-GB" sz="1800" b="1" dirty="0">
                <a:solidFill>
                  <a:schemeClr val="tx1">
                    <a:lumMod val="85000"/>
                    <a:lumOff val="15000"/>
                  </a:schemeClr>
                </a:solidFill>
                <a:latin typeface="Open Sans" pitchFamily="34" charset="0"/>
                <a:ea typeface="Open Sans" pitchFamily="34" charset="0"/>
                <a:cs typeface="Open Sans" pitchFamily="34" charset="0"/>
              </a:rPr>
              <a:t>Columns</a:t>
            </a:r>
            <a:r>
              <a:rPr lang="en-GB" sz="1800" dirty="0">
                <a:solidFill>
                  <a:schemeClr val="tx1">
                    <a:lumMod val="85000"/>
                    <a:lumOff val="15000"/>
                  </a:schemeClr>
                </a:solidFill>
                <a:latin typeface="Open Sans" pitchFamily="34" charset="0"/>
                <a:ea typeface="Open Sans" pitchFamily="34" charset="0"/>
                <a:cs typeface="Open Sans" pitchFamily="34" charset="0"/>
              </a:rPr>
              <a:t/>
            </a:r>
            <a:br>
              <a:rPr lang="en-GB" sz="1800" dirty="0">
                <a:solidFill>
                  <a:schemeClr val="tx1">
                    <a:lumMod val="85000"/>
                    <a:lumOff val="15000"/>
                  </a:schemeClr>
                </a:solidFill>
                <a:latin typeface="Open Sans" pitchFamily="34" charset="0"/>
                <a:ea typeface="Open Sans" pitchFamily="34" charset="0"/>
                <a:cs typeface="Open Sans" pitchFamily="34" charset="0"/>
              </a:rPr>
            </a:br>
            <a:r>
              <a:rPr lang="en-GB" sz="1800" dirty="0">
                <a:solidFill>
                  <a:schemeClr val="tx1">
                    <a:lumMod val="85000"/>
                    <a:lumOff val="15000"/>
                  </a:schemeClr>
                </a:solidFill>
                <a:latin typeface="Open Sans" pitchFamily="34" charset="0"/>
                <a:ea typeface="Open Sans" pitchFamily="34" charset="0"/>
                <a:cs typeface="Open Sans" pitchFamily="34" charset="0"/>
              </a:rPr>
              <a:t>Newspaper reports should be written in columns.</a:t>
            </a:r>
          </a:p>
          <a:p>
            <a:pPr marL="285750" indent="-285750" algn="l" fontAlgn="auto">
              <a:spcAft>
                <a:spcPts val="600"/>
              </a:spcAft>
              <a:buFont typeface="Arial" panose="020B0604020202020204" pitchFamily="34" charset="0"/>
              <a:buChar char="•"/>
              <a:defRPr/>
            </a:pPr>
            <a:r>
              <a:rPr lang="en-GB" sz="1800" b="1" dirty="0">
                <a:solidFill>
                  <a:schemeClr val="tx1">
                    <a:lumMod val="85000"/>
                    <a:lumOff val="15000"/>
                  </a:schemeClr>
                </a:solidFill>
                <a:latin typeface="Open Sans" pitchFamily="34" charset="0"/>
                <a:ea typeface="Open Sans" pitchFamily="34" charset="0"/>
                <a:cs typeface="Open Sans" pitchFamily="34" charset="0"/>
              </a:rPr>
              <a:t>Concluding Statement</a:t>
            </a:r>
            <a:r>
              <a:rPr lang="en-GB" sz="1800" dirty="0">
                <a:solidFill>
                  <a:schemeClr val="tx1">
                    <a:lumMod val="85000"/>
                    <a:lumOff val="15000"/>
                  </a:schemeClr>
                </a:solidFill>
                <a:latin typeface="Open Sans" pitchFamily="34" charset="0"/>
                <a:ea typeface="Open Sans" pitchFamily="34" charset="0"/>
                <a:cs typeface="Open Sans" pitchFamily="34" charset="0"/>
              </a:rPr>
              <a:t/>
            </a:r>
            <a:br>
              <a:rPr lang="en-GB" sz="1800" dirty="0">
                <a:solidFill>
                  <a:schemeClr val="tx1">
                    <a:lumMod val="85000"/>
                    <a:lumOff val="15000"/>
                  </a:schemeClr>
                </a:solidFill>
                <a:latin typeface="Open Sans" pitchFamily="34" charset="0"/>
                <a:ea typeface="Open Sans" pitchFamily="34" charset="0"/>
                <a:cs typeface="Open Sans" pitchFamily="34" charset="0"/>
              </a:rPr>
            </a:br>
            <a:r>
              <a:rPr lang="en-GB" sz="1800" dirty="0">
                <a:solidFill>
                  <a:schemeClr val="tx1">
                    <a:lumMod val="85000"/>
                    <a:lumOff val="15000"/>
                  </a:schemeClr>
                </a:solidFill>
                <a:latin typeface="Open Sans" pitchFamily="34" charset="0"/>
                <a:ea typeface="Open Sans" pitchFamily="34" charset="0"/>
                <a:cs typeface="Open Sans" pitchFamily="34" charset="0"/>
              </a:rPr>
              <a:t>A concluding statement can sum up the story and sometimes offer an overall opinion of the story.</a:t>
            </a:r>
          </a:p>
        </p:txBody>
      </p:sp>
    </p:spTree>
    <p:extLst>
      <p:ext uri="{BB962C8B-B14F-4D97-AF65-F5344CB8AC3E}">
        <p14:creationId xmlns:p14="http://schemas.microsoft.com/office/powerpoint/2010/main" val="3114740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710341"/>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174C5F"/>
                </a:solidFill>
                <a:latin typeface="Open Sans" panose="020B0606030504020204" pitchFamily="34" charset="0"/>
                <a:ea typeface="Open Sans" panose="020B0606030504020204" pitchFamily="34" charset="0"/>
                <a:cs typeface="Open Sans" panose="020B0606030504020204" pitchFamily="34" charset="0"/>
              </a:rPr>
              <a:t>And Finally…</a:t>
            </a:r>
          </a:p>
        </p:txBody>
      </p:sp>
      <p:sp>
        <p:nvSpPr>
          <p:cNvPr id="5" name="Title 1"/>
          <p:cNvSpPr txBox="1">
            <a:spLocks/>
          </p:cNvSpPr>
          <p:nvPr/>
        </p:nvSpPr>
        <p:spPr>
          <a:xfrm>
            <a:off x="1488989" y="4560804"/>
            <a:ext cx="6166022" cy="1554272"/>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600"/>
              </a:spcAft>
              <a:defRPr/>
            </a:pPr>
            <a:r>
              <a:rPr lang="en-GB" sz="1800" b="1" dirty="0">
                <a:solidFill>
                  <a:schemeClr val="tx1">
                    <a:lumMod val="85000"/>
                    <a:lumOff val="15000"/>
                  </a:schemeClr>
                </a:solidFill>
                <a:latin typeface="Open Sans" pitchFamily="34" charset="0"/>
                <a:ea typeface="Open Sans" pitchFamily="34" charset="0"/>
                <a:cs typeface="Open Sans" pitchFamily="34" charset="0"/>
              </a:rPr>
              <a:t>Make sure your headline grabs the reader’s attention.</a:t>
            </a:r>
          </a:p>
          <a:p>
            <a:pPr fontAlgn="auto">
              <a:spcAft>
                <a:spcPts val="600"/>
              </a:spcAft>
              <a:defRPr/>
            </a:pPr>
            <a:r>
              <a:rPr lang="en-GB" sz="1800" dirty="0">
                <a:solidFill>
                  <a:schemeClr val="tx1">
                    <a:lumMod val="85000"/>
                    <a:lumOff val="15000"/>
                  </a:schemeClr>
                </a:solidFill>
                <a:latin typeface="Open Sans" pitchFamily="34" charset="0"/>
                <a:ea typeface="Open Sans" pitchFamily="34" charset="0"/>
                <a:cs typeface="Open Sans" pitchFamily="34" charset="0"/>
              </a:rPr>
              <a:t>The headline is what makes people want to read your report. It should be designed to shock, excite or intrigue the reader while keeping to the true facts of the story. You could even include a pun or play on words.</a:t>
            </a:r>
          </a:p>
        </p:txBody>
      </p:sp>
      <p:grpSp>
        <p:nvGrpSpPr>
          <p:cNvPr id="2" name="Group 1"/>
          <p:cNvGrpSpPr/>
          <p:nvPr/>
        </p:nvGrpSpPr>
        <p:grpSpPr>
          <a:xfrm>
            <a:off x="1592648" y="1772423"/>
            <a:ext cx="5958704" cy="2491486"/>
            <a:chOff x="1506466" y="1887753"/>
            <a:chExt cx="5958704" cy="2491486"/>
          </a:xfrm>
        </p:grpSpPr>
        <p:sp>
          <p:nvSpPr>
            <p:cNvPr id="6" name="Rectangle 5">
              <a:extLst>
                <a:ext uri="{FF2B5EF4-FFF2-40B4-BE49-F238E27FC236}">
                  <a16:creationId xmlns:a16="http://schemas.microsoft.com/office/drawing/2014/main" xmlns="" id="{21775908-2B49-4334-A018-685A91CB2134}"/>
                </a:ext>
              </a:extLst>
            </p:cNvPr>
            <p:cNvSpPr/>
            <p:nvPr/>
          </p:nvSpPr>
          <p:spPr>
            <a:xfrm rot="21257714">
              <a:off x="1506466" y="1887753"/>
              <a:ext cx="5049838" cy="603250"/>
            </a:xfrm>
            <a:prstGeom prst="rect">
              <a:avLst/>
            </a:prstGeom>
            <a:solidFill>
              <a:schemeClr val="bg1">
                <a:lumMod val="85000"/>
              </a:schemeClr>
            </a:soli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schemeClr val="tx1"/>
                  </a:solidFill>
                  <a:latin typeface="Arial Black" panose="020B0A04020102020204" pitchFamily="34" charset="0"/>
                </a:rPr>
                <a:t>MAN PUNCHES CROCODILE!</a:t>
              </a:r>
            </a:p>
          </p:txBody>
        </p:sp>
        <p:sp>
          <p:nvSpPr>
            <p:cNvPr id="7" name="Flowchart: Process 6">
              <a:extLst>
                <a:ext uri="{FF2B5EF4-FFF2-40B4-BE49-F238E27FC236}">
                  <a16:creationId xmlns:a16="http://schemas.microsoft.com/office/drawing/2014/main" xmlns="" id="{547CCDD3-9D17-4AFD-A75B-64E2DA543476}"/>
                </a:ext>
              </a:extLst>
            </p:cNvPr>
            <p:cNvSpPr/>
            <p:nvPr/>
          </p:nvSpPr>
          <p:spPr>
            <a:xfrm rot="185511">
              <a:off x="3766295" y="2511609"/>
              <a:ext cx="3698875" cy="892175"/>
            </a:xfrm>
            <a:prstGeom prst="flowChartProcess">
              <a:avLst/>
            </a:prstGeom>
            <a:solidFill>
              <a:schemeClr val="bg1">
                <a:lumMod val="95000"/>
              </a:schemeClr>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spc="100" dirty="0">
                  <a:solidFill>
                    <a:schemeClr val="tx1"/>
                  </a:solidFill>
                  <a:latin typeface="Impact" panose="020B0806030902050204" pitchFamily="34" charset="0"/>
                </a:rPr>
                <a:t>SPACESHIP SEEN FLYING</a:t>
              </a:r>
              <a:br>
                <a:rPr lang="en-GB" sz="2400" spc="100" dirty="0">
                  <a:solidFill>
                    <a:schemeClr val="tx1"/>
                  </a:solidFill>
                  <a:latin typeface="Impact" panose="020B0806030902050204" pitchFamily="34" charset="0"/>
                </a:rPr>
              </a:br>
              <a:r>
                <a:rPr lang="en-GB" sz="2400" spc="100" dirty="0">
                  <a:solidFill>
                    <a:schemeClr val="tx1"/>
                  </a:solidFill>
                  <a:latin typeface="Impact" panose="020B0806030902050204" pitchFamily="34" charset="0"/>
                </a:rPr>
                <a:t>OVER BUCKINGHAM PALACE</a:t>
              </a:r>
            </a:p>
          </p:txBody>
        </p:sp>
        <p:sp>
          <p:nvSpPr>
            <p:cNvPr id="8" name="Flowchart: Process 7">
              <a:extLst>
                <a:ext uri="{FF2B5EF4-FFF2-40B4-BE49-F238E27FC236}">
                  <a16:creationId xmlns:a16="http://schemas.microsoft.com/office/drawing/2014/main" xmlns="" id="{97E613EB-AF40-42CA-925A-52423099EE00}"/>
                </a:ext>
              </a:extLst>
            </p:cNvPr>
            <p:cNvSpPr/>
            <p:nvPr/>
          </p:nvSpPr>
          <p:spPr bwMode="auto">
            <a:xfrm rot="21436164">
              <a:off x="2016449" y="3374351"/>
              <a:ext cx="3095134" cy="1004888"/>
            </a:xfrm>
            <a:prstGeom prst="flowChartProcess">
              <a:avLst/>
            </a:prstGeom>
            <a:solidFill>
              <a:schemeClr val="bg2"/>
            </a:solidFill>
            <a:ln w="63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defRPr/>
              </a:pPr>
              <a:r>
                <a:rPr lang="en-GB" sz="2800" cap="all" dirty="0">
                  <a:solidFill>
                    <a:schemeClr val="tx1"/>
                  </a:solidFill>
                  <a:latin typeface="Lucida Sans Unicode" panose="020B0602030504020204" pitchFamily="34" charset="0"/>
                  <a:cs typeface="Lucida Sans Unicode" panose="020B0602030504020204" pitchFamily="34" charset="0"/>
                </a:rPr>
                <a:t>“My NEIGHBOUR</a:t>
              </a:r>
            </a:p>
            <a:p>
              <a:pPr>
                <a:defRPr/>
              </a:pPr>
              <a:r>
                <a:rPr lang="en-GB" sz="2800" cap="all" dirty="0">
                  <a:solidFill>
                    <a:schemeClr val="tx1"/>
                  </a:solidFill>
                  <a:latin typeface="Lucida Sans Unicode" panose="020B0602030504020204" pitchFamily="34" charset="0"/>
                  <a:cs typeface="Lucida Sans Unicode" panose="020B0602030504020204" pitchFamily="34" charset="0"/>
                </a:rPr>
                <a:t> Ate My Rabbit”</a:t>
              </a:r>
            </a:p>
          </p:txBody>
        </p:sp>
      </p:grpSp>
    </p:spTree>
    <p:extLst>
      <p:ext uri="{BB962C8B-B14F-4D97-AF65-F5344CB8AC3E}">
        <p14:creationId xmlns:p14="http://schemas.microsoft.com/office/powerpoint/2010/main" val="2708100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yond - English PowerPoint Template.potx" id="{FE54805D-13C9-4B43-BFFF-83491E683A93}" vid="{F71EC388-4352-4966-894B-452FF032C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Beyond - English PowerPoint Template</Template>
  <TotalTime>27</TotalTime>
  <Words>204</Words>
  <Application>Microsoft Macintosh PowerPoint</Application>
  <PresentationFormat>On-screen Show (4:3)</PresentationFormat>
  <Paragraphs>46</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Twinkl Light</vt:lpstr>
      <vt:lpstr>Arial</vt:lpstr>
      <vt:lpstr>Lucida Sans Unicode</vt:lpstr>
      <vt:lpstr>Open Sans</vt:lpstr>
      <vt:lpstr>Impact</vt:lpstr>
      <vt:lpstr>Arial Black</vt:lpstr>
      <vt:lpstr>Calibri</vt:lpstr>
      <vt:lpstr>Office Theme</vt:lpstr>
      <vt:lpstr>PowerPoint Presentation</vt:lpstr>
      <vt:lpstr>PowerPoint Presentation</vt:lpstr>
      <vt:lpstr>Beginning</vt:lpstr>
      <vt:lpstr>Filling Out Your Report</vt:lpstr>
      <vt:lpstr>Language Features of a  Newspaper Report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Robertshaw</dc:creator>
  <cp:lastModifiedBy>Microsoft Office User</cp:lastModifiedBy>
  <cp:revision>5</cp:revision>
  <dcterms:created xsi:type="dcterms:W3CDTF">2019-05-13T11:20:22Z</dcterms:created>
  <dcterms:modified xsi:type="dcterms:W3CDTF">2021-01-28T10:24:24Z</dcterms:modified>
</cp:coreProperties>
</file>