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66" r:id="rId5"/>
    <p:sldId id="365" r:id="rId6"/>
    <p:sldId id="381" r:id="rId7"/>
    <p:sldId id="360" r:id="rId8"/>
    <p:sldId id="368" r:id="rId9"/>
    <p:sldId id="411" r:id="rId10"/>
    <p:sldId id="369" r:id="rId11"/>
    <p:sldId id="412" r:id="rId12"/>
    <p:sldId id="371" r:id="rId13"/>
    <p:sldId id="374" r:id="rId14"/>
    <p:sldId id="41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F2984F-15AB-406E-BACB-40070247ECE5}" v="42" dt="2020-01-13T14:12:12.7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61" autoAdjust="0"/>
    <p:restoredTop sz="94660"/>
  </p:normalViewPr>
  <p:slideViewPr>
    <p:cSldViewPr snapToGrid="0">
      <p:cViewPr varScale="1">
        <p:scale>
          <a:sx n="64" d="100"/>
          <a:sy n="64" d="100"/>
        </p:scale>
        <p:origin x="12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6 – Spring Block 1 – Decimals</a:t>
            </a: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9: Fractions to Decimals  2</a:t>
            </a:r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332354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fraction that can be converted to the decimal below. Use short division to help calculate your answer.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  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8ABBF2E-9190-49D4-928E-7E0D43F4BA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672652"/>
              </p:ext>
            </p:extLst>
          </p:nvPr>
        </p:nvGraphicFramePr>
        <p:xfrm>
          <a:off x="3139252" y="3495583"/>
          <a:ext cx="288000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83469623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58327425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8759388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31179429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2432769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1060148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95873406"/>
                  </a:ext>
                </a:extLst>
              </a:tr>
            </a:tbl>
          </a:graphicData>
        </a:graphic>
      </p:graphicFrame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8749768-7093-4342-8DCA-F2BB21447B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082933"/>
              </p:ext>
            </p:extLst>
          </p:nvPr>
        </p:nvGraphicFramePr>
        <p:xfrm>
          <a:off x="3048000" y="2106862"/>
          <a:ext cx="3048000" cy="696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216035197"/>
                    </a:ext>
                  </a:extLst>
                </a:gridCol>
              </a:tblGrid>
              <a:tr h="696496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0.75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932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5163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fraction that can be converted to the decimal below. Use short division to help calculate your answer.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  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8749768-7093-4342-8DCA-F2BB21447B7D}"/>
              </a:ext>
            </a:extLst>
          </p:cNvPr>
          <p:cNvGraphicFramePr>
            <a:graphicFrameLocks noGrp="1"/>
          </p:cNvGraphicFramePr>
          <p:nvPr/>
        </p:nvGraphicFramePr>
        <p:xfrm>
          <a:off x="3048000" y="2106862"/>
          <a:ext cx="3048000" cy="696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216035197"/>
                    </a:ext>
                  </a:extLst>
                </a:gridCol>
              </a:tblGrid>
              <a:tr h="696496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0.75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932026"/>
                  </a:ext>
                </a:extLst>
              </a:tr>
            </a:tbl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54F5F3DB-346B-481A-80F7-AE090B294D1A}"/>
              </a:ext>
            </a:extLst>
          </p:cNvPr>
          <p:cNvSpPr/>
          <p:nvPr/>
        </p:nvSpPr>
        <p:spPr>
          <a:xfrm>
            <a:off x="4379494" y="3495583"/>
            <a:ext cx="385011" cy="8534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1DA6609-A8C1-4DB7-B1C8-58681EA4A8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596862"/>
              </p:ext>
            </p:extLst>
          </p:nvPr>
        </p:nvGraphicFramePr>
        <p:xfrm>
          <a:off x="3139252" y="3495583"/>
          <a:ext cx="288000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83469623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58327425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8759388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31179429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2432769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1060148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95873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300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each fraction to the correct equivalent decimal. 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2BCADD4-8435-4582-8438-8251F7C47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302496"/>
              </p:ext>
            </p:extLst>
          </p:nvPr>
        </p:nvGraphicFramePr>
        <p:xfrm>
          <a:off x="2612356" y="2004191"/>
          <a:ext cx="432000" cy="3161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7665408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9603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503039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83008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68995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140985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03903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29100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90497117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A2F1FB5-2967-4088-B6DA-8DB0F5FE68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459902"/>
              </p:ext>
            </p:extLst>
          </p:nvPr>
        </p:nvGraphicFramePr>
        <p:xfrm>
          <a:off x="5271708" y="2126351"/>
          <a:ext cx="839154" cy="291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9154">
                  <a:extLst>
                    <a:ext uri="{9D8B030D-6E8A-4147-A177-3AD203B41FA5}">
                      <a16:colId xmlns:a16="http://schemas.microsoft.com/office/drawing/2014/main" val="34267769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0.45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78855330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5968773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0334538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97240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0.54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31068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721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each fraction to the correct equivalent decimal. 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2BCADD4-8435-4582-8438-8251F7C471AD}"/>
              </a:ext>
            </a:extLst>
          </p:cNvPr>
          <p:cNvGraphicFramePr>
            <a:graphicFrameLocks noGrp="1"/>
          </p:cNvGraphicFramePr>
          <p:nvPr/>
        </p:nvGraphicFramePr>
        <p:xfrm>
          <a:off x="2612356" y="2004191"/>
          <a:ext cx="432000" cy="3161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7665408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9603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503039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83008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68995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140985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03903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29100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90497117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A2F1FB5-2967-4088-B6DA-8DB0F5FE6836}"/>
              </a:ext>
            </a:extLst>
          </p:cNvPr>
          <p:cNvGraphicFramePr>
            <a:graphicFrameLocks noGrp="1"/>
          </p:cNvGraphicFramePr>
          <p:nvPr/>
        </p:nvGraphicFramePr>
        <p:xfrm>
          <a:off x="5271708" y="2126351"/>
          <a:ext cx="839154" cy="291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9154">
                  <a:extLst>
                    <a:ext uri="{9D8B030D-6E8A-4147-A177-3AD203B41FA5}">
                      <a16:colId xmlns:a16="http://schemas.microsoft.com/office/drawing/2014/main" val="34267769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0.45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78855330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5968773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0334538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97240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0.54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31068462"/>
                  </a:ext>
                </a:extLst>
              </a:tr>
            </a:tbl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B6B5873-A528-4517-B548-0AE3A044B9E0}"/>
              </a:ext>
            </a:extLst>
          </p:cNvPr>
          <p:cNvCxnSpPr>
            <a:cxnSpLocks/>
          </p:cNvCxnSpPr>
          <p:nvPr/>
        </p:nvCxnSpPr>
        <p:spPr>
          <a:xfrm>
            <a:off x="3190716" y="2360194"/>
            <a:ext cx="2114550" cy="2514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48927F1-AC54-49CB-9192-110DD132CA88}"/>
              </a:ext>
            </a:extLst>
          </p:cNvPr>
          <p:cNvCxnSpPr>
            <a:cxnSpLocks/>
          </p:cNvCxnSpPr>
          <p:nvPr/>
        </p:nvCxnSpPr>
        <p:spPr>
          <a:xfrm flipV="1">
            <a:off x="3190716" y="2360194"/>
            <a:ext cx="2114550" cy="125259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4030CEA-1C04-42B4-A2D6-48CD556B299B}"/>
              </a:ext>
            </a:extLst>
          </p:cNvPr>
          <p:cNvCxnSpPr>
            <a:cxnSpLocks/>
          </p:cNvCxnSpPr>
          <p:nvPr/>
        </p:nvCxnSpPr>
        <p:spPr>
          <a:xfrm flipV="1">
            <a:off x="3319660" y="3612784"/>
            <a:ext cx="2061748" cy="106346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9830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calculation to convert the fraction below to a decimal.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851DAEA-B3A6-43CD-8A29-EACAF00697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885561"/>
              </p:ext>
            </p:extLst>
          </p:nvPr>
        </p:nvGraphicFramePr>
        <p:xfrm>
          <a:off x="3363975" y="2628013"/>
          <a:ext cx="3600000" cy="14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199869322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84487207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15740299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026018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522801308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662587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059120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409748FD-3B7C-464F-9043-39B8CA6500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80156"/>
              </p:ext>
            </p:extLst>
          </p:nvPr>
        </p:nvGraphicFramePr>
        <p:xfrm>
          <a:off x="2068475" y="3046787"/>
          <a:ext cx="25200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4020682979"/>
                    </a:ext>
                  </a:extLst>
                </a:gridCol>
              </a:tblGrid>
              <a:tr h="36512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6570673"/>
                  </a:ext>
                </a:extLst>
              </a:tr>
              <a:tr h="36512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86044080"/>
                  </a:ext>
                </a:extLst>
              </a:tr>
            </a:tbl>
          </a:graphicData>
        </a:graphic>
      </p:graphicFrame>
      <p:sp>
        <p:nvSpPr>
          <p:cNvPr id="20" name="Oval 19">
            <a:extLst>
              <a:ext uri="{FF2B5EF4-FFF2-40B4-BE49-F238E27FC236}">
                <a16:creationId xmlns:a16="http://schemas.microsoft.com/office/drawing/2014/main" id="{F7D2F391-46E2-444F-89D0-F468D9CE7824}"/>
              </a:ext>
            </a:extLst>
          </p:cNvPr>
          <p:cNvSpPr/>
          <p:nvPr/>
        </p:nvSpPr>
        <p:spPr>
          <a:xfrm>
            <a:off x="4775302" y="3711784"/>
            <a:ext cx="59593" cy="5487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4C0CC7D-6412-47EF-A685-92FAC02EA737}"/>
              </a:ext>
            </a:extLst>
          </p:cNvPr>
          <p:cNvSpPr/>
          <p:nvPr/>
        </p:nvSpPr>
        <p:spPr>
          <a:xfrm>
            <a:off x="4775302" y="3019351"/>
            <a:ext cx="59593" cy="5487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9CC4CC5-DAFF-4041-AFC4-6BF932EF22DE}"/>
              </a:ext>
            </a:extLst>
          </p:cNvPr>
          <p:cNvSpPr txBox="1"/>
          <p:nvPr/>
        </p:nvSpPr>
        <p:spPr>
          <a:xfrm>
            <a:off x="4918750" y="3416046"/>
            <a:ext cx="258931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1010E7C-20F3-4B80-AE20-F49C2908C4E8}"/>
              </a:ext>
            </a:extLst>
          </p:cNvPr>
          <p:cNvSpPr txBox="1"/>
          <p:nvPr/>
        </p:nvSpPr>
        <p:spPr>
          <a:xfrm>
            <a:off x="5598576" y="3416046"/>
            <a:ext cx="258931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BCFF7E3-DAF8-4B33-8ABC-5C668DD772F7}"/>
              </a:ext>
            </a:extLst>
          </p:cNvPr>
          <p:cNvSpPr txBox="1"/>
          <p:nvPr/>
        </p:nvSpPr>
        <p:spPr>
          <a:xfrm>
            <a:off x="6299668" y="3416046"/>
            <a:ext cx="258931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calculation to convert the fraction below to a decimal.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ACF9AAB-D24D-4089-AF4A-421549F480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122819"/>
              </p:ext>
            </p:extLst>
          </p:nvPr>
        </p:nvGraphicFramePr>
        <p:xfrm>
          <a:off x="3363975" y="2628013"/>
          <a:ext cx="3600000" cy="14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199869322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84487207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15740299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026018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522801308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662587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059120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3E8687E-7F93-4676-B95A-17F396A00932}"/>
              </a:ext>
            </a:extLst>
          </p:cNvPr>
          <p:cNvSpPr txBox="1"/>
          <p:nvPr/>
        </p:nvSpPr>
        <p:spPr>
          <a:xfrm>
            <a:off x="4918750" y="3416046"/>
            <a:ext cx="258931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D6C346-0F98-4221-A5FD-56B488FF7570}"/>
              </a:ext>
            </a:extLst>
          </p:cNvPr>
          <p:cNvSpPr txBox="1"/>
          <p:nvPr/>
        </p:nvSpPr>
        <p:spPr>
          <a:xfrm>
            <a:off x="5598576" y="3416046"/>
            <a:ext cx="258931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9E688A-5BEE-40E0-B961-120F6E9A7F3F}"/>
              </a:ext>
            </a:extLst>
          </p:cNvPr>
          <p:cNvSpPr txBox="1"/>
          <p:nvPr/>
        </p:nvSpPr>
        <p:spPr>
          <a:xfrm>
            <a:off x="6299668" y="3416046"/>
            <a:ext cx="258931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74A893C-C44A-4555-9382-A3870BE68279}"/>
              </a:ext>
            </a:extLst>
          </p:cNvPr>
          <p:cNvSpPr/>
          <p:nvPr/>
        </p:nvSpPr>
        <p:spPr>
          <a:xfrm>
            <a:off x="4775302" y="3711784"/>
            <a:ext cx="59593" cy="5487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4291B1B-FBD8-40B4-8981-7F8A4896123F}"/>
              </a:ext>
            </a:extLst>
          </p:cNvPr>
          <p:cNvSpPr/>
          <p:nvPr/>
        </p:nvSpPr>
        <p:spPr>
          <a:xfrm>
            <a:off x="4775302" y="3019351"/>
            <a:ext cx="59593" cy="5487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CD88CD63-AC59-4F3A-A0D5-157A99B5F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649592"/>
              </p:ext>
            </p:extLst>
          </p:nvPr>
        </p:nvGraphicFramePr>
        <p:xfrm>
          <a:off x="2068475" y="3046787"/>
          <a:ext cx="25200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4020682979"/>
                    </a:ext>
                  </a:extLst>
                </a:gridCol>
              </a:tblGrid>
              <a:tr h="36512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6570673"/>
                  </a:ext>
                </a:extLst>
              </a:tr>
              <a:tr h="36512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86044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242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fraction to the correct decimal. 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C3AA3E1-1B87-48DB-B369-60550125134B}"/>
              </a:ext>
            </a:extLst>
          </p:cNvPr>
          <p:cNvGraphicFramePr>
            <a:graphicFrameLocks noGrp="1"/>
          </p:cNvGraphicFramePr>
          <p:nvPr/>
        </p:nvGraphicFramePr>
        <p:xfrm>
          <a:off x="777162" y="3067047"/>
          <a:ext cx="25200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4020682979"/>
                    </a:ext>
                  </a:extLst>
                </a:gridCol>
              </a:tblGrid>
              <a:tr h="36512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6570673"/>
                  </a:ext>
                </a:extLst>
              </a:tr>
              <a:tr h="36512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86044080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B182C3C-FA48-4870-B524-97DC1A7F2707}"/>
              </a:ext>
            </a:extLst>
          </p:cNvPr>
          <p:cNvGraphicFramePr>
            <a:graphicFrameLocks noGrp="1"/>
          </p:cNvGraphicFramePr>
          <p:nvPr/>
        </p:nvGraphicFramePr>
        <p:xfrm>
          <a:off x="6528584" y="1901919"/>
          <a:ext cx="2070034" cy="34801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0034">
                  <a:extLst>
                    <a:ext uri="{9D8B030D-6E8A-4147-A177-3AD203B41FA5}">
                      <a16:colId xmlns:a16="http://schemas.microsoft.com/office/drawing/2014/main" val="1302717985"/>
                    </a:ext>
                  </a:extLst>
                </a:gridCol>
              </a:tblGrid>
              <a:tr h="1160059">
                <a:tc>
                  <a:txBody>
                    <a:bodyPr/>
                    <a:lstStyle/>
                    <a:p>
                      <a:pPr algn="l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A) 0.375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61017475"/>
                  </a:ext>
                </a:extLst>
              </a:tr>
              <a:tr h="1160059">
                <a:tc>
                  <a:txBody>
                    <a:bodyPr/>
                    <a:lstStyle/>
                    <a:p>
                      <a:pPr algn="l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B) 0.357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79304816"/>
                  </a:ext>
                </a:extLst>
              </a:tr>
              <a:tr h="1160059">
                <a:tc>
                  <a:txBody>
                    <a:bodyPr/>
                    <a:lstStyle/>
                    <a:p>
                      <a:pPr algn="l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C) 3.75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9362911"/>
                  </a:ext>
                </a:extLst>
              </a:tr>
            </a:tbl>
          </a:graphicData>
        </a:graphic>
      </p:graphicFrame>
      <p:sp>
        <p:nvSpPr>
          <p:cNvPr id="11" name="Oval 10">
            <a:extLst>
              <a:ext uri="{FF2B5EF4-FFF2-40B4-BE49-F238E27FC236}">
                <a16:creationId xmlns:a16="http://schemas.microsoft.com/office/drawing/2014/main" id="{AFBBF99A-3AD1-448B-BB24-82D59084EE63}"/>
              </a:ext>
            </a:extLst>
          </p:cNvPr>
          <p:cNvSpPr/>
          <p:nvPr/>
        </p:nvSpPr>
        <p:spPr>
          <a:xfrm>
            <a:off x="2933669" y="3704608"/>
            <a:ext cx="59593" cy="5487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F408FF1-4EAB-412E-8F9C-1130E83224BD}"/>
              </a:ext>
            </a:extLst>
          </p:cNvPr>
          <p:cNvSpPr/>
          <p:nvPr/>
        </p:nvSpPr>
        <p:spPr>
          <a:xfrm>
            <a:off x="2933669" y="3012175"/>
            <a:ext cx="59593" cy="5487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92245A3-AA01-49FF-A629-C821F61D86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028194"/>
              </p:ext>
            </p:extLst>
          </p:nvPr>
        </p:nvGraphicFramePr>
        <p:xfrm>
          <a:off x="1522342" y="2620837"/>
          <a:ext cx="3600000" cy="14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199869322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84487207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15740299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026018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522801308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662587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059120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15BFF03B-78FC-4471-A84E-FC1963112515}"/>
              </a:ext>
            </a:extLst>
          </p:cNvPr>
          <p:cNvSpPr txBox="1"/>
          <p:nvPr/>
        </p:nvSpPr>
        <p:spPr>
          <a:xfrm>
            <a:off x="3063411" y="3383972"/>
            <a:ext cx="258931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D07C37A-E26D-4656-889B-8051ADFDD9DB}"/>
              </a:ext>
            </a:extLst>
          </p:cNvPr>
          <p:cNvSpPr txBox="1"/>
          <p:nvPr/>
        </p:nvSpPr>
        <p:spPr>
          <a:xfrm>
            <a:off x="3792880" y="3380132"/>
            <a:ext cx="258931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4B74B3A-8FA4-404E-BDEC-0721CDFC3CA0}"/>
              </a:ext>
            </a:extLst>
          </p:cNvPr>
          <p:cNvSpPr txBox="1"/>
          <p:nvPr/>
        </p:nvSpPr>
        <p:spPr>
          <a:xfrm>
            <a:off x="4496000" y="3389908"/>
            <a:ext cx="258931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57570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fraction to the correct decimal. 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C3AA3E1-1B87-48DB-B369-6055012513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737086"/>
              </p:ext>
            </p:extLst>
          </p:nvPr>
        </p:nvGraphicFramePr>
        <p:xfrm>
          <a:off x="777162" y="3067047"/>
          <a:ext cx="25200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4020682979"/>
                    </a:ext>
                  </a:extLst>
                </a:gridCol>
              </a:tblGrid>
              <a:tr h="36512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6570673"/>
                  </a:ext>
                </a:extLst>
              </a:tr>
              <a:tr h="36512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86044080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B182C3C-FA48-4870-B524-97DC1A7F27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394053"/>
              </p:ext>
            </p:extLst>
          </p:nvPr>
        </p:nvGraphicFramePr>
        <p:xfrm>
          <a:off x="6528584" y="1901919"/>
          <a:ext cx="2070034" cy="34801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0034">
                  <a:extLst>
                    <a:ext uri="{9D8B030D-6E8A-4147-A177-3AD203B41FA5}">
                      <a16:colId xmlns:a16="http://schemas.microsoft.com/office/drawing/2014/main" val="1302717985"/>
                    </a:ext>
                  </a:extLst>
                </a:gridCol>
              </a:tblGrid>
              <a:tr h="1160059">
                <a:tc>
                  <a:txBody>
                    <a:bodyPr/>
                    <a:lstStyle/>
                    <a:p>
                      <a:pPr algn="l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A) 0.375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61017475"/>
                  </a:ext>
                </a:extLst>
              </a:tr>
              <a:tr h="1160059">
                <a:tc>
                  <a:txBody>
                    <a:bodyPr/>
                    <a:lstStyle/>
                    <a:p>
                      <a:pPr algn="l"/>
                      <a:r>
                        <a:rPr lang="en-GB" sz="28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</a:rPr>
                        <a:t>B) 0.357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79304816"/>
                  </a:ext>
                </a:extLst>
              </a:tr>
              <a:tr h="1160059">
                <a:tc>
                  <a:txBody>
                    <a:bodyPr/>
                    <a:lstStyle/>
                    <a:p>
                      <a:pPr algn="l"/>
                      <a:r>
                        <a:rPr lang="en-GB" sz="28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</a:rPr>
                        <a:t>C) 3.75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9362911"/>
                  </a:ext>
                </a:extLst>
              </a:tr>
            </a:tbl>
          </a:graphicData>
        </a:graphic>
      </p:graphicFrame>
      <p:sp>
        <p:nvSpPr>
          <p:cNvPr id="11" name="Oval 10">
            <a:extLst>
              <a:ext uri="{FF2B5EF4-FFF2-40B4-BE49-F238E27FC236}">
                <a16:creationId xmlns:a16="http://schemas.microsoft.com/office/drawing/2014/main" id="{AFBBF99A-3AD1-448B-BB24-82D59084EE63}"/>
              </a:ext>
            </a:extLst>
          </p:cNvPr>
          <p:cNvSpPr/>
          <p:nvPr/>
        </p:nvSpPr>
        <p:spPr>
          <a:xfrm>
            <a:off x="2933669" y="3704608"/>
            <a:ext cx="59593" cy="5487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F408FF1-4EAB-412E-8F9C-1130E83224BD}"/>
              </a:ext>
            </a:extLst>
          </p:cNvPr>
          <p:cNvSpPr/>
          <p:nvPr/>
        </p:nvSpPr>
        <p:spPr>
          <a:xfrm>
            <a:off x="2933669" y="3012175"/>
            <a:ext cx="59593" cy="5487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92245A3-AA01-49FF-A629-C821F61D86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318230"/>
              </p:ext>
            </p:extLst>
          </p:nvPr>
        </p:nvGraphicFramePr>
        <p:xfrm>
          <a:off x="1522342" y="2620837"/>
          <a:ext cx="3600000" cy="14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199869322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84487207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15740299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026018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522801308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662587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059120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15BFF03B-78FC-4471-A84E-FC1963112515}"/>
              </a:ext>
            </a:extLst>
          </p:cNvPr>
          <p:cNvSpPr txBox="1"/>
          <p:nvPr/>
        </p:nvSpPr>
        <p:spPr>
          <a:xfrm>
            <a:off x="3063411" y="3383972"/>
            <a:ext cx="258931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D07C37A-E26D-4656-889B-8051ADFDD9DB}"/>
              </a:ext>
            </a:extLst>
          </p:cNvPr>
          <p:cNvSpPr txBox="1"/>
          <p:nvPr/>
        </p:nvSpPr>
        <p:spPr>
          <a:xfrm>
            <a:off x="3792880" y="3380132"/>
            <a:ext cx="258931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4B74B3A-8FA4-404E-BDEC-0721CDFC3CA0}"/>
              </a:ext>
            </a:extLst>
          </p:cNvPr>
          <p:cNvSpPr txBox="1"/>
          <p:nvPr/>
        </p:nvSpPr>
        <p:spPr>
          <a:xfrm>
            <a:off x="4496000" y="3389908"/>
            <a:ext cx="258931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85620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                            can be converted to 0.6.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51C3639-FBBA-441F-9624-849FE30A71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680328"/>
              </p:ext>
            </p:extLst>
          </p:nvPr>
        </p:nvGraphicFramePr>
        <p:xfrm>
          <a:off x="2889498" y="2712828"/>
          <a:ext cx="3600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020682979"/>
                    </a:ext>
                  </a:extLst>
                </a:gridCol>
              </a:tblGrid>
              <a:tr h="36512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6570673"/>
                  </a:ext>
                </a:extLst>
              </a:tr>
              <a:tr h="36512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86044080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3D81426F-9503-4A05-96EF-CFC81499D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898698"/>
              </p:ext>
            </p:extLst>
          </p:nvPr>
        </p:nvGraphicFramePr>
        <p:xfrm>
          <a:off x="3400068" y="4435902"/>
          <a:ext cx="2160000" cy="14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199869322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84487207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157402993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662587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059120"/>
                  </a:ext>
                </a:extLst>
              </a:tr>
            </a:tbl>
          </a:graphicData>
        </a:graphic>
      </p:graphicFrame>
      <p:sp>
        <p:nvSpPr>
          <p:cNvPr id="15" name="Oval 14">
            <a:extLst>
              <a:ext uri="{FF2B5EF4-FFF2-40B4-BE49-F238E27FC236}">
                <a16:creationId xmlns:a16="http://schemas.microsoft.com/office/drawing/2014/main" id="{1A93B0AC-7D46-47CD-A26E-5709AD5A3FE0}"/>
              </a:ext>
            </a:extLst>
          </p:cNvPr>
          <p:cNvSpPr/>
          <p:nvPr/>
        </p:nvSpPr>
        <p:spPr>
          <a:xfrm>
            <a:off x="4811395" y="5519673"/>
            <a:ext cx="59593" cy="5487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8718732-CCC7-4F25-8043-A933C327C08D}"/>
              </a:ext>
            </a:extLst>
          </p:cNvPr>
          <p:cNvSpPr/>
          <p:nvPr/>
        </p:nvSpPr>
        <p:spPr>
          <a:xfrm>
            <a:off x="4811395" y="4827240"/>
            <a:ext cx="59593" cy="5487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03B8CB2-4295-489A-8EBC-839D4DF06BDC}"/>
              </a:ext>
            </a:extLst>
          </p:cNvPr>
          <p:cNvSpPr txBox="1"/>
          <p:nvPr/>
        </p:nvSpPr>
        <p:spPr>
          <a:xfrm>
            <a:off x="4944564" y="5179966"/>
            <a:ext cx="258931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791711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                                   </a:t>
            </a:r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can be converted to 0.6.</a:t>
            </a:r>
          </a:p>
          <a:p>
            <a:pPr algn="ctr">
              <a:lnSpc>
                <a:spcPct val="200000"/>
              </a:lnSpc>
            </a:pPr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True</a:t>
            </a: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D1E05CA-A379-4FE5-91FA-051F903EF4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612626"/>
              </p:ext>
            </p:extLst>
          </p:nvPr>
        </p:nvGraphicFramePr>
        <p:xfrm>
          <a:off x="3400068" y="4435902"/>
          <a:ext cx="2160000" cy="14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199869322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84487207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157402993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662587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121706" marR="121706" marT="60853" marB="6085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059120"/>
                  </a:ext>
                </a:extLst>
              </a:tr>
            </a:tbl>
          </a:graphicData>
        </a:graphic>
      </p:graphicFrame>
      <p:sp>
        <p:nvSpPr>
          <p:cNvPr id="11" name="Oval 10">
            <a:extLst>
              <a:ext uri="{FF2B5EF4-FFF2-40B4-BE49-F238E27FC236}">
                <a16:creationId xmlns:a16="http://schemas.microsoft.com/office/drawing/2014/main" id="{0EFF4B07-B477-4542-BE1D-1FFABF40ADD6}"/>
              </a:ext>
            </a:extLst>
          </p:cNvPr>
          <p:cNvSpPr/>
          <p:nvPr/>
        </p:nvSpPr>
        <p:spPr>
          <a:xfrm>
            <a:off x="4811395" y="5519673"/>
            <a:ext cx="59593" cy="5487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6D778294-8108-43A5-B52F-1B1C1075B7E3}"/>
              </a:ext>
            </a:extLst>
          </p:cNvPr>
          <p:cNvSpPr/>
          <p:nvPr/>
        </p:nvSpPr>
        <p:spPr>
          <a:xfrm>
            <a:off x="4811395" y="4827240"/>
            <a:ext cx="59593" cy="5487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4D40BF0-18CC-4589-ADA9-F072B6466959}"/>
              </a:ext>
            </a:extLst>
          </p:cNvPr>
          <p:cNvSpPr txBox="1"/>
          <p:nvPr/>
        </p:nvSpPr>
        <p:spPr>
          <a:xfrm>
            <a:off x="4944564" y="5179966"/>
            <a:ext cx="258931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3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E12D80D4-8BE2-4B84-AD32-D423C4736C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687246"/>
              </p:ext>
            </p:extLst>
          </p:nvPr>
        </p:nvGraphicFramePr>
        <p:xfrm>
          <a:off x="2889498" y="2712828"/>
          <a:ext cx="3600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020682979"/>
                    </a:ext>
                  </a:extLst>
                </a:gridCol>
              </a:tblGrid>
              <a:tr h="36512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6570673"/>
                  </a:ext>
                </a:extLst>
              </a:tr>
              <a:tr h="36512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86044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7090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7" ma:contentTypeDescription="Create a new document." ma:contentTypeScope="" ma:versionID="571e11c5eb0f57803ce0a807acb8b90a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23555bd6f297cf4c0acd9aacdfd8cc7f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F8F11D-A449-4684-B8E0-461263A2E192}">
  <ds:schemaRefs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infopath/2007/PartnerControls"/>
    <ds:schemaRef ds:uri="86144f90-c7b6-48d0-aae5-f5e9e48cc3df"/>
    <ds:schemaRef ds:uri="0f0ae0ff-29c4-4766-b250-c1a9bee8d430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9C74F4-ECE2-446A-8D56-8EFC93555E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1516</TotalTime>
  <Words>334</Words>
  <Application>Microsoft Office PowerPoint</Application>
  <PresentationFormat>On-screen Show (4:3)</PresentationFormat>
  <Paragraphs>177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Rosanna Harries</cp:lastModifiedBy>
  <cp:revision>50</cp:revision>
  <dcterms:created xsi:type="dcterms:W3CDTF">2018-03-17T10:08:43Z</dcterms:created>
  <dcterms:modified xsi:type="dcterms:W3CDTF">2021-01-24T15:59:50Z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