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81" r:id="rId7"/>
    <p:sldId id="360" r:id="rId8"/>
    <p:sldId id="368" r:id="rId9"/>
    <p:sldId id="411" r:id="rId10"/>
    <p:sldId id="369" r:id="rId11"/>
    <p:sldId id="412" r:id="rId12"/>
    <p:sldId id="371" r:id="rId13"/>
    <p:sldId id="374" r:id="rId14"/>
    <p:sldId id="41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F2984F-15AB-406E-BACB-40070247ECE5}" v="42" dt="2020-01-13T14:12:12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1 –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9: Fractions to Decimals  2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fraction that can be converted to the decimal below. Use short division to help calculate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8ABBF2E-9190-49D4-928E-7E0D43F4BA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72652"/>
              </p:ext>
            </p:extLst>
          </p:nvPr>
        </p:nvGraphicFramePr>
        <p:xfrm>
          <a:off x="3139252" y="3495583"/>
          <a:ext cx="288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83469623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832742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875938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1179429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2432769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06014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7340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749768-7093-4342-8DCA-F2BB21447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82933"/>
              </p:ext>
            </p:extLst>
          </p:nvPr>
        </p:nvGraphicFramePr>
        <p:xfrm>
          <a:off x="3048000" y="2106862"/>
          <a:ext cx="3048000" cy="69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16035197"/>
                    </a:ext>
                  </a:extLst>
                </a:gridCol>
              </a:tblGrid>
              <a:tr h="6964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3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6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fraction that can be converted to the decimal below. Use short division to help calculate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749768-7093-4342-8DCA-F2BB21447B7D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2106862"/>
          <a:ext cx="3048000" cy="69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16035197"/>
                    </a:ext>
                  </a:extLst>
                </a:gridCol>
              </a:tblGrid>
              <a:tr h="69649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32026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4F5F3DB-346B-481A-80F7-AE090B294D1A}"/>
              </a:ext>
            </a:extLst>
          </p:cNvPr>
          <p:cNvSpPr/>
          <p:nvPr/>
        </p:nvSpPr>
        <p:spPr>
          <a:xfrm>
            <a:off x="4379494" y="3495583"/>
            <a:ext cx="385011" cy="8534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1DA6609-A8C1-4DB7-B1C8-58681EA4A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96862"/>
              </p:ext>
            </p:extLst>
          </p:nvPr>
        </p:nvGraphicFramePr>
        <p:xfrm>
          <a:off x="3139252" y="3495583"/>
          <a:ext cx="2880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83469623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832742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875938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1179429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2432769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06014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587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30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fraction to the correct equivalent decimal.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BCADD4-8435-4582-8438-8251F7C4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302496"/>
              </p:ext>
            </p:extLst>
          </p:nvPr>
        </p:nvGraphicFramePr>
        <p:xfrm>
          <a:off x="2612356" y="2004191"/>
          <a:ext cx="432000" cy="316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66540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603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0303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3008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8995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14098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390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10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04971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2F1FB5-2967-4088-B6DA-8DB0F5FE6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59902"/>
              </p:ext>
            </p:extLst>
          </p:nvPr>
        </p:nvGraphicFramePr>
        <p:xfrm>
          <a:off x="5271708" y="2126351"/>
          <a:ext cx="839154" cy="291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154">
                  <a:extLst>
                    <a:ext uri="{9D8B030D-6E8A-4147-A177-3AD203B41FA5}">
                      <a16:colId xmlns:a16="http://schemas.microsoft.com/office/drawing/2014/main" val="3426776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8855330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96877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0334538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24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1068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fraction to the correct equivalent decimal.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BCADD4-8435-4582-8438-8251F7C471AD}"/>
              </a:ext>
            </a:extLst>
          </p:cNvPr>
          <p:cNvGraphicFramePr>
            <a:graphicFrameLocks noGrp="1"/>
          </p:cNvGraphicFramePr>
          <p:nvPr/>
        </p:nvGraphicFramePr>
        <p:xfrm>
          <a:off x="2612356" y="2004191"/>
          <a:ext cx="432000" cy="316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766540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603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0303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3008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8995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140985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390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10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04971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2F1FB5-2967-4088-B6DA-8DB0F5FE6836}"/>
              </a:ext>
            </a:extLst>
          </p:cNvPr>
          <p:cNvGraphicFramePr>
            <a:graphicFrameLocks noGrp="1"/>
          </p:cNvGraphicFramePr>
          <p:nvPr/>
        </p:nvGraphicFramePr>
        <p:xfrm>
          <a:off x="5271708" y="2126351"/>
          <a:ext cx="839154" cy="291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154">
                  <a:extLst>
                    <a:ext uri="{9D8B030D-6E8A-4147-A177-3AD203B41FA5}">
                      <a16:colId xmlns:a16="http://schemas.microsoft.com/office/drawing/2014/main" val="3426776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8855330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96877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0334538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24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1068462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6B5873-A528-4517-B548-0AE3A044B9E0}"/>
              </a:ext>
            </a:extLst>
          </p:cNvPr>
          <p:cNvCxnSpPr>
            <a:cxnSpLocks/>
          </p:cNvCxnSpPr>
          <p:nvPr/>
        </p:nvCxnSpPr>
        <p:spPr>
          <a:xfrm>
            <a:off x="3190716" y="2360194"/>
            <a:ext cx="2114550" cy="2514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8927F1-AC54-49CB-9192-110DD132CA88}"/>
              </a:ext>
            </a:extLst>
          </p:cNvPr>
          <p:cNvCxnSpPr>
            <a:cxnSpLocks/>
          </p:cNvCxnSpPr>
          <p:nvPr/>
        </p:nvCxnSpPr>
        <p:spPr>
          <a:xfrm flipV="1">
            <a:off x="3190716" y="2360194"/>
            <a:ext cx="2114550" cy="12525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030CEA-1C04-42B4-A2D6-48CD556B299B}"/>
              </a:ext>
            </a:extLst>
          </p:cNvPr>
          <p:cNvCxnSpPr>
            <a:cxnSpLocks/>
          </p:cNvCxnSpPr>
          <p:nvPr/>
        </p:nvCxnSpPr>
        <p:spPr>
          <a:xfrm flipV="1">
            <a:off x="3319660" y="3612784"/>
            <a:ext cx="2061748" cy="10634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83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 to convert the fraction below to a decimal.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851DAEA-B3A6-43CD-8A29-EACAF0069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85561"/>
              </p:ext>
            </p:extLst>
          </p:nvPr>
        </p:nvGraphicFramePr>
        <p:xfrm>
          <a:off x="3363975" y="2628013"/>
          <a:ext cx="36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9986932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48720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5740299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260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2280130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6258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05912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09748FD-3B7C-464F-9043-39B8CA650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0156"/>
              </p:ext>
            </p:extLst>
          </p:nvPr>
        </p:nvGraphicFramePr>
        <p:xfrm>
          <a:off x="2068475" y="3046787"/>
          <a:ext cx="252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4020682979"/>
                    </a:ext>
                  </a:extLst>
                </a:gridCol>
              </a:tblGrid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570673"/>
                  </a:ext>
                </a:extLst>
              </a:tr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044080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F7D2F391-46E2-444F-89D0-F468D9CE7824}"/>
              </a:ext>
            </a:extLst>
          </p:cNvPr>
          <p:cNvSpPr/>
          <p:nvPr/>
        </p:nvSpPr>
        <p:spPr>
          <a:xfrm>
            <a:off x="4775302" y="3711784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C0CC7D-6412-47EF-A685-92FAC02EA737}"/>
              </a:ext>
            </a:extLst>
          </p:cNvPr>
          <p:cNvSpPr/>
          <p:nvPr/>
        </p:nvSpPr>
        <p:spPr>
          <a:xfrm>
            <a:off x="4775302" y="3019351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CC4CC5-DAFF-4041-AFC4-6BF932EF22DE}"/>
              </a:ext>
            </a:extLst>
          </p:cNvPr>
          <p:cNvSpPr txBox="1"/>
          <p:nvPr/>
        </p:nvSpPr>
        <p:spPr>
          <a:xfrm>
            <a:off x="4918750" y="341604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010E7C-20F3-4B80-AE20-F49C2908C4E8}"/>
              </a:ext>
            </a:extLst>
          </p:cNvPr>
          <p:cNvSpPr txBox="1"/>
          <p:nvPr/>
        </p:nvSpPr>
        <p:spPr>
          <a:xfrm>
            <a:off x="5598576" y="341604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CFF7E3-DAF8-4B33-8ABC-5C668DD772F7}"/>
              </a:ext>
            </a:extLst>
          </p:cNvPr>
          <p:cNvSpPr txBox="1"/>
          <p:nvPr/>
        </p:nvSpPr>
        <p:spPr>
          <a:xfrm>
            <a:off x="6299668" y="341604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 to convert the fraction below to a decimal.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ACF9AAB-D24D-4089-AF4A-421549F48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22819"/>
              </p:ext>
            </p:extLst>
          </p:nvPr>
        </p:nvGraphicFramePr>
        <p:xfrm>
          <a:off x="3363975" y="2628013"/>
          <a:ext cx="36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9986932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48720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5740299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260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2280130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6258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05912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3E8687E-7F93-4676-B95A-17F396A00932}"/>
              </a:ext>
            </a:extLst>
          </p:cNvPr>
          <p:cNvSpPr txBox="1"/>
          <p:nvPr/>
        </p:nvSpPr>
        <p:spPr>
          <a:xfrm>
            <a:off x="4918750" y="341604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D6C346-0F98-4221-A5FD-56B488FF7570}"/>
              </a:ext>
            </a:extLst>
          </p:cNvPr>
          <p:cNvSpPr txBox="1"/>
          <p:nvPr/>
        </p:nvSpPr>
        <p:spPr>
          <a:xfrm>
            <a:off x="5598576" y="341604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9E688A-5BEE-40E0-B961-120F6E9A7F3F}"/>
              </a:ext>
            </a:extLst>
          </p:cNvPr>
          <p:cNvSpPr txBox="1"/>
          <p:nvPr/>
        </p:nvSpPr>
        <p:spPr>
          <a:xfrm>
            <a:off x="6299668" y="341604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74A893C-C44A-4555-9382-A3870BE68279}"/>
              </a:ext>
            </a:extLst>
          </p:cNvPr>
          <p:cNvSpPr/>
          <p:nvPr/>
        </p:nvSpPr>
        <p:spPr>
          <a:xfrm>
            <a:off x="4775302" y="3711784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291B1B-FBD8-40B4-8981-7F8A4896123F}"/>
              </a:ext>
            </a:extLst>
          </p:cNvPr>
          <p:cNvSpPr/>
          <p:nvPr/>
        </p:nvSpPr>
        <p:spPr>
          <a:xfrm>
            <a:off x="4775302" y="3019351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D88CD63-AC59-4F3A-A0D5-157A99B5F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49592"/>
              </p:ext>
            </p:extLst>
          </p:nvPr>
        </p:nvGraphicFramePr>
        <p:xfrm>
          <a:off x="2068475" y="3046787"/>
          <a:ext cx="252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4020682979"/>
                    </a:ext>
                  </a:extLst>
                </a:gridCol>
              </a:tblGrid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570673"/>
                  </a:ext>
                </a:extLst>
              </a:tr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04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4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to the correct decimal.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3AA3E1-1B87-48DB-B369-60550125134B}"/>
              </a:ext>
            </a:extLst>
          </p:cNvPr>
          <p:cNvGraphicFramePr>
            <a:graphicFrameLocks noGrp="1"/>
          </p:cNvGraphicFramePr>
          <p:nvPr/>
        </p:nvGraphicFramePr>
        <p:xfrm>
          <a:off x="777162" y="3067047"/>
          <a:ext cx="252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4020682979"/>
                    </a:ext>
                  </a:extLst>
                </a:gridCol>
              </a:tblGrid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570673"/>
                  </a:ext>
                </a:extLst>
              </a:tr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04408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182C3C-FA48-4870-B524-97DC1A7F2707}"/>
              </a:ext>
            </a:extLst>
          </p:cNvPr>
          <p:cNvGraphicFramePr>
            <a:graphicFrameLocks noGrp="1"/>
          </p:cNvGraphicFramePr>
          <p:nvPr/>
        </p:nvGraphicFramePr>
        <p:xfrm>
          <a:off x="6528584" y="1901919"/>
          <a:ext cx="2070034" cy="3480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034">
                  <a:extLst>
                    <a:ext uri="{9D8B030D-6E8A-4147-A177-3AD203B41FA5}">
                      <a16:colId xmlns:a16="http://schemas.microsoft.com/office/drawing/2014/main" val="1302717985"/>
                    </a:ext>
                  </a:extLst>
                </a:gridCol>
              </a:tblGrid>
              <a:tr h="1160059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A) 0.375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1017475"/>
                  </a:ext>
                </a:extLst>
              </a:tr>
              <a:tr h="1160059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B) 0.357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9304816"/>
                  </a:ext>
                </a:extLst>
              </a:tr>
              <a:tr h="1160059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C) 3.75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362911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AFBBF99A-3AD1-448B-BB24-82D59084EE63}"/>
              </a:ext>
            </a:extLst>
          </p:cNvPr>
          <p:cNvSpPr/>
          <p:nvPr/>
        </p:nvSpPr>
        <p:spPr>
          <a:xfrm>
            <a:off x="2933669" y="3704608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408FF1-4EAB-412E-8F9C-1130E83224BD}"/>
              </a:ext>
            </a:extLst>
          </p:cNvPr>
          <p:cNvSpPr/>
          <p:nvPr/>
        </p:nvSpPr>
        <p:spPr>
          <a:xfrm>
            <a:off x="2933669" y="3012175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92245A3-AA01-49FF-A629-C821F61D8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028194"/>
              </p:ext>
            </p:extLst>
          </p:nvPr>
        </p:nvGraphicFramePr>
        <p:xfrm>
          <a:off x="1522342" y="2620837"/>
          <a:ext cx="36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9986932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48720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5740299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260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2280130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6258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0591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5BFF03B-78FC-4471-A84E-FC1963112515}"/>
              </a:ext>
            </a:extLst>
          </p:cNvPr>
          <p:cNvSpPr txBox="1"/>
          <p:nvPr/>
        </p:nvSpPr>
        <p:spPr>
          <a:xfrm>
            <a:off x="3063411" y="3383972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07C37A-E26D-4656-889B-8051ADFDD9DB}"/>
              </a:ext>
            </a:extLst>
          </p:cNvPr>
          <p:cNvSpPr txBox="1"/>
          <p:nvPr/>
        </p:nvSpPr>
        <p:spPr>
          <a:xfrm>
            <a:off x="3792880" y="3380132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74B3A-8FA4-404E-BDEC-0721CDFC3CA0}"/>
              </a:ext>
            </a:extLst>
          </p:cNvPr>
          <p:cNvSpPr txBox="1"/>
          <p:nvPr/>
        </p:nvSpPr>
        <p:spPr>
          <a:xfrm>
            <a:off x="4496000" y="3389908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5757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to the correct decimal.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3AA3E1-1B87-48DB-B369-605501251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37086"/>
              </p:ext>
            </p:extLst>
          </p:nvPr>
        </p:nvGraphicFramePr>
        <p:xfrm>
          <a:off x="777162" y="3067047"/>
          <a:ext cx="252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4020682979"/>
                    </a:ext>
                  </a:extLst>
                </a:gridCol>
              </a:tblGrid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570673"/>
                  </a:ext>
                </a:extLst>
              </a:tr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04408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B182C3C-FA48-4870-B524-97DC1A7F2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94053"/>
              </p:ext>
            </p:extLst>
          </p:nvPr>
        </p:nvGraphicFramePr>
        <p:xfrm>
          <a:off x="6528584" y="1901919"/>
          <a:ext cx="2070034" cy="3480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034">
                  <a:extLst>
                    <a:ext uri="{9D8B030D-6E8A-4147-A177-3AD203B41FA5}">
                      <a16:colId xmlns:a16="http://schemas.microsoft.com/office/drawing/2014/main" val="1302717985"/>
                    </a:ext>
                  </a:extLst>
                </a:gridCol>
              </a:tblGrid>
              <a:tr h="1160059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A) 0.375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1017475"/>
                  </a:ext>
                </a:extLst>
              </a:tr>
              <a:tr h="1160059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B) 0.357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9304816"/>
                  </a:ext>
                </a:extLst>
              </a:tr>
              <a:tr h="1160059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C) 3.75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362911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AFBBF99A-3AD1-448B-BB24-82D59084EE63}"/>
              </a:ext>
            </a:extLst>
          </p:cNvPr>
          <p:cNvSpPr/>
          <p:nvPr/>
        </p:nvSpPr>
        <p:spPr>
          <a:xfrm>
            <a:off x="2933669" y="3704608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408FF1-4EAB-412E-8F9C-1130E83224BD}"/>
              </a:ext>
            </a:extLst>
          </p:cNvPr>
          <p:cNvSpPr/>
          <p:nvPr/>
        </p:nvSpPr>
        <p:spPr>
          <a:xfrm>
            <a:off x="2933669" y="3012175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92245A3-AA01-49FF-A629-C821F61D8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18230"/>
              </p:ext>
            </p:extLst>
          </p:nvPr>
        </p:nvGraphicFramePr>
        <p:xfrm>
          <a:off x="1522342" y="2620837"/>
          <a:ext cx="36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9986932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48720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5740299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2601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2280130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6258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0591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5BFF03B-78FC-4471-A84E-FC1963112515}"/>
              </a:ext>
            </a:extLst>
          </p:cNvPr>
          <p:cNvSpPr txBox="1"/>
          <p:nvPr/>
        </p:nvSpPr>
        <p:spPr>
          <a:xfrm>
            <a:off x="3063411" y="3383972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07C37A-E26D-4656-889B-8051ADFDD9DB}"/>
              </a:ext>
            </a:extLst>
          </p:cNvPr>
          <p:cNvSpPr txBox="1"/>
          <p:nvPr/>
        </p:nvSpPr>
        <p:spPr>
          <a:xfrm>
            <a:off x="3792880" y="3380132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74B3A-8FA4-404E-BDEC-0721CDFC3CA0}"/>
              </a:ext>
            </a:extLst>
          </p:cNvPr>
          <p:cNvSpPr txBox="1"/>
          <p:nvPr/>
        </p:nvSpPr>
        <p:spPr>
          <a:xfrm>
            <a:off x="4496000" y="3389908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562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 can be converted to 0.6.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51C3639-FBBA-441F-9624-849FE30A7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80328"/>
              </p:ext>
            </p:extLst>
          </p:nvPr>
        </p:nvGraphicFramePr>
        <p:xfrm>
          <a:off x="2889498" y="2712828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020682979"/>
                    </a:ext>
                  </a:extLst>
                </a:gridCol>
              </a:tblGrid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570673"/>
                  </a:ext>
                </a:extLst>
              </a:tr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04408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D81426F-9503-4A05-96EF-CFC81499D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98698"/>
              </p:ext>
            </p:extLst>
          </p:nvPr>
        </p:nvGraphicFramePr>
        <p:xfrm>
          <a:off x="3400068" y="4435902"/>
          <a:ext cx="216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9986932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48720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5740299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6258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059120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1A93B0AC-7D46-47CD-A26E-5709AD5A3FE0}"/>
              </a:ext>
            </a:extLst>
          </p:cNvPr>
          <p:cNvSpPr/>
          <p:nvPr/>
        </p:nvSpPr>
        <p:spPr>
          <a:xfrm>
            <a:off x="4811395" y="5519673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8718732-CCC7-4F25-8043-A933C327C08D}"/>
              </a:ext>
            </a:extLst>
          </p:cNvPr>
          <p:cNvSpPr/>
          <p:nvPr/>
        </p:nvSpPr>
        <p:spPr>
          <a:xfrm>
            <a:off x="4811395" y="4827240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3B8CB2-4295-489A-8EBC-839D4DF06BDC}"/>
              </a:ext>
            </a:extLst>
          </p:cNvPr>
          <p:cNvSpPr txBox="1"/>
          <p:nvPr/>
        </p:nvSpPr>
        <p:spPr>
          <a:xfrm>
            <a:off x="4944564" y="517996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9171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       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can be converted to 0.6.</a:t>
            </a:r>
          </a:p>
          <a:p>
            <a:pPr algn="ctr">
              <a:lnSpc>
                <a:spcPct val="20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1E05CA-A379-4FE5-91FA-051F903EF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12626"/>
              </p:ext>
            </p:extLst>
          </p:nvPr>
        </p:nvGraphicFramePr>
        <p:xfrm>
          <a:off x="3400068" y="4435902"/>
          <a:ext cx="216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99869322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48720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5740299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6258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059120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EFF4B07-B477-4542-BE1D-1FFABF40ADD6}"/>
              </a:ext>
            </a:extLst>
          </p:cNvPr>
          <p:cNvSpPr/>
          <p:nvPr/>
        </p:nvSpPr>
        <p:spPr>
          <a:xfrm>
            <a:off x="4811395" y="5519673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D778294-8108-43A5-B52F-1B1C1075B7E3}"/>
              </a:ext>
            </a:extLst>
          </p:cNvPr>
          <p:cNvSpPr/>
          <p:nvPr/>
        </p:nvSpPr>
        <p:spPr>
          <a:xfrm>
            <a:off x="4811395" y="4827240"/>
            <a:ext cx="59593" cy="548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D40BF0-18CC-4589-ADA9-F072B6466959}"/>
              </a:ext>
            </a:extLst>
          </p:cNvPr>
          <p:cNvSpPr txBox="1"/>
          <p:nvPr/>
        </p:nvSpPr>
        <p:spPr>
          <a:xfrm>
            <a:off x="4944564" y="5179966"/>
            <a:ext cx="2589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3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12D80D4-8BE2-4B84-AD32-D423C4736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87246"/>
              </p:ext>
            </p:extLst>
          </p:nvPr>
        </p:nvGraphicFramePr>
        <p:xfrm>
          <a:off x="2889498" y="2712828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020682979"/>
                    </a:ext>
                  </a:extLst>
                </a:gridCol>
              </a:tblGrid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570673"/>
                  </a:ext>
                </a:extLst>
              </a:tr>
              <a:tr h="3651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04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9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C74F4-ECE2-446A-8D56-8EFC93555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1516</TotalTime>
  <Words>334</Words>
  <Application>Microsoft Office PowerPoint</Application>
  <PresentationFormat>On-screen Show 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50</cp:revision>
  <dcterms:created xsi:type="dcterms:W3CDTF">2018-03-17T10:08:43Z</dcterms:created>
  <dcterms:modified xsi:type="dcterms:W3CDTF">2021-01-24T15:59:50Z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