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81" r:id="rId5"/>
    <p:sldId id="365" r:id="rId6"/>
    <p:sldId id="412" r:id="rId7"/>
    <p:sldId id="360" r:id="rId8"/>
    <p:sldId id="413" r:id="rId9"/>
    <p:sldId id="369" r:id="rId10"/>
    <p:sldId id="414" r:id="rId11"/>
    <p:sldId id="371" r:id="rId12"/>
    <p:sldId id="415" r:id="rId13"/>
    <p:sldId id="373" r:id="rId14"/>
    <p:sldId id="425" r:id="rId15"/>
    <p:sldId id="417" r:id="rId16"/>
    <p:sldId id="427" r:id="rId17"/>
    <p:sldId id="42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33CC33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25E530-44EA-4197-8E2F-ACFE0E5849DA}" v="33" dt="2020-02-11T09:08:32.2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CFC89FA-C96C-4AD4-A619-AAE8C88B601D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3 – Algebra</a:t>
            </a:r>
            <a:endParaRPr lang="en-GB" sz="16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  <a:t>Step 7: One-Step Equations</a:t>
            </a:r>
            <a:endParaRPr lang="en-GB" sz="4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84F1750-044B-4271-9B43-F1EF255320F8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3001BEF-604F-4F44-96E4-4D56BD35580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965B079-7DD2-4C22-A14F-87BEDA2A92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126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numbers would balance these equations?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511E36-6884-4527-9363-823E86E9E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974912"/>
              </p:ext>
            </p:extLst>
          </p:nvPr>
        </p:nvGraphicFramePr>
        <p:xfrm>
          <a:off x="2848783" y="1504945"/>
          <a:ext cx="3446435" cy="3592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493">
                  <a:extLst>
                    <a:ext uri="{9D8B030D-6E8A-4147-A177-3AD203B41FA5}">
                      <a16:colId xmlns:a16="http://schemas.microsoft.com/office/drawing/2014/main" val="2293167191"/>
                    </a:ext>
                  </a:extLst>
                </a:gridCol>
                <a:gridCol w="3065942">
                  <a:extLst>
                    <a:ext uri="{9D8B030D-6E8A-4147-A177-3AD203B41FA5}">
                      <a16:colId xmlns:a16="http://schemas.microsoft.com/office/drawing/2014/main" val="506825225"/>
                    </a:ext>
                  </a:extLst>
                </a:gridCol>
              </a:tblGrid>
              <a:tr h="1197376"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   x 6 = 36</a:t>
                      </a:r>
                      <a:endParaRPr lang="en-GB" sz="250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9416372"/>
                  </a:ext>
                </a:extLst>
              </a:tr>
              <a:tr h="1197376"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12.5 –    = 3.5</a:t>
                      </a:r>
                      <a:endParaRPr lang="en-GB" sz="250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1196107"/>
                  </a:ext>
                </a:extLst>
              </a:tr>
              <a:tr h="1197376"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11   +     = 19 </a:t>
                      </a:r>
                      <a:endParaRPr lang="en-GB" sz="250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8580878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4437B3ED-9D77-4499-A437-A178AF97AF1D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6741687-F25E-4375-BB1A-7A2436F47B2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5C2173E-478E-4668-8D48-9ED65F570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3DD2F1F-5C08-4DE0-BBA1-C24856FCD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925240"/>
              </p:ext>
            </p:extLst>
          </p:nvPr>
        </p:nvGraphicFramePr>
        <p:xfrm>
          <a:off x="5246908" y="4206942"/>
          <a:ext cx="216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387911017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16857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49856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76E88EE-EAD5-4BF1-A53E-E55699735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447105"/>
              </p:ext>
            </p:extLst>
          </p:nvPr>
        </p:nvGraphicFramePr>
        <p:xfrm>
          <a:off x="3678586" y="4206942"/>
          <a:ext cx="216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387911017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16857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49856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74979DF-9291-4094-8CC4-A904FD8318E4}"/>
              </a:ext>
            </a:extLst>
          </p:cNvPr>
          <p:cNvSpPr/>
          <p:nvPr/>
        </p:nvSpPr>
        <p:spPr>
          <a:xfrm>
            <a:off x="3275965" y="183278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800" b="1" dirty="0">
                <a:latin typeface="Century Gothic" panose="020B0502020202020204" pitchFamily="34" charset="0"/>
              </a:rPr>
              <a:t> </a:t>
            </a:r>
            <a:endParaRPr lang="en-GB" sz="2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55426E6-0001-40AD-8846-AAD861CADE69}"/>
              </a:ext>
            </a:extLst>
          </p:cNvPr>
          <p:cNvSpPr/>
          <p:nvPr/>
        </p:nvSpPr>
        <p:spPr>
          <a:xfrm>
            <a:off x="4181490" y="3012765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latin typeface="Century Gothic" panose="020B0502020202020204" pitchFamily="34" charset="0"/>
              </a:rPr>
              <a:t> </a:t>
            </a:r>
            <a:endParaRPr lang="en-GB" sz="2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205B1C-0429-4469-A3E7-2A3271E22022}"/>
              </a:ext>
            </a:extLst>
          </p:cNvPr>
          <p:cNvSpPr/>
          <p:nvPr/>
        </p:nvSpPr>
        <p:spPr>
          <a:xfrm>
            <a:off x="4185457" y="4206942"/>
            <a:ext cx="486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800" b="1" dirty="0">
                <a:latin typeface="Century Gothic" panose="020B0502020202020204" pitchFamily="34" charset="0"/>
              </a:rPr>
              <a:t>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46148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numbers would balance these equations?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511E36-6884-4527-9363-823E86E9E1AE}"/>
              </a:ext>
            </a:extLst>
          </p:cNvPr>
          <p:cNvGraphicFramePr>
            <a:graphicFrameLocks noGrp="1"/>
          </p:cNvGraphicFramePr>
          <p:nvPr/>
        </p:nvGraphicFramePr>
        <p:xfrm>
          <a:off x="2848783" y="1504945"/>
          <a:ext cx="3446435" cy="3592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493">
                  <a:extLst>
                    <a:ext uri="{9D8B030D-6E8A-4147-A177-3AD203B41FA5}">
                      <a16:colId xmlns:a16="http://schemas.microsoft.com/office/drawing/2014/main" val="2293167191"/>
                    </a:ext>
                  </a:extLst>
                </a:gridCol>
                <a:gridCol w="3065942">
                  <a:extLst>
                    <a:ext uri="{9D8B030D-6E8A-4147-A177-3AD203B41FA5}">
                      <a16:colId xmlns:a16="http://schemas.microsoft.com/office/drawing/2014/main" val="506825225"/>
                    </a:ext>
                  </a:extLst>
                </a:gridCol>
              </a:tblGrid>
              <a:tr h="1197376"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   x 6 = 36</a:t>
                      </a:r>
                      <a:endParaRPr lang="en-GB" sz="250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9416372"/>
                  </a:ext>
                </a:extLst>
              </a:tr>
              <a:tr h="1197376"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12.5 –    = 3.5</a:t>
                      </a:r>
                      <a:endParaRPr lang="en-GB" sz="250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1196107"/>
                  </a:ext>
                </a:extLst>
              </a:tr>
              <a:tr h="1197376"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11   +     = 19 </a:t>
                      </a:r>
                      <a:endParaRPr lang="en-GB" sz="250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8580878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4437B3ED-9D77-4499-A437-A178AF97AF1D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6741687-F25E-4375-BB1A-7A2436F47B2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5C2173E-478E-4668-8D48-9ED65F570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3DD2F1F-5C08-4DE0-BBA1-C24856FCD221}"/>
              </a:ext>
            </a:extLst>
          </p:cNvPr>
          <p:cNvGraphicFramePr>
            <a:graphicFrameLocks noGrp="1"/>
          </p:cNvGraphicFramePr>
          <p:nvPr/>
        </p:nvGraphicFramePr>
        <p:xfrm>
          <a:off x="5246908" y="4206942"/>
          <a:ext cx="216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387911017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16857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49856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76E88EE-EAD5-4BF1-A53E-E556997351D6}"/>
              </a:ext>
            </a:extLst>
          </p:cNvPr>
          <p:cNvGraphicFramePr>
            <a:graphicFrameLocks noGrp="1"/>
          </p:cNvGraphicFramePr>
          <p:nvPr/>
        </p:nvGraphicFramePr>
        <p:xfrm>
          <a:off x="3678586" y="4206942"/>
          <a:ext cx="216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387911017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16857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49856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74979DF-9291-4094-8CC4-A904FD8318E4}"/>
              </a:ext>
            </a:extLst>
          </p:cNvPr>
          <p:cNvSpPr/>
          <p:nvPr/>
        </p:nvSpPr>
        <p:spPr>
          <a:xfrm>
            <a:off x="3240453" y="1832784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500" b="1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6</a:t>
            </a:r>
            <a:r>
              <a:rPr lang="en-GB" sz="2800" b="1" dirty="0">
                <a:latin typeface="Century Gothic" panose="020B0502020202020204" pitchFamily="34" charset="0"/>
              </a:rPr>
              <a:t> </a:t>
            </a:r>
            <a:endParaRPr lang="en-GB" sz="28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013122B-51E7-4768-999C-E70DA7D8802B}"/>
              </a:ext>
            </a:extLst>
          </p:cNvPr>
          <p:cNvSpPr/>
          <p:nvPr/>
        </p:nvSpPr>
        <p:spPr>
          <a:xfrm>
            <a:off x="4181490" y="3012765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500" b="1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9</a:t>
            </a:r>
            <a:r>
              <a:rPr lang="en-GB" sz="2800" b="1" dirty="0">
                <a:latin typeface="Century Gothic" panose="020B0502020202020204" pitchFamily="34" charset="0"/>
              </a:rPr>
              <a:t> </a:t>
            </a:r>
            <a:endParaRPr lang="en-GB" sz="28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66DA00-ACA7-435A-8B32-AC96588F92E6}"/>
              </a:ext>
            </a:extLst>
          </p:cNvPr>
          <p:cNvSpPr/>
          <p:nvPr/>
        </p:nvSpPr>
        <p:spPr>
          <a:xfrm>
            <a:off x="4208123" y="4206942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500" b="1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8</a:t>
            </a:r>
            <a:r>
              <a:rPr lang="en-GB" sz="2800" b="1" dirty="0">
                <a:latin typeface="Century Gothic" panose="020B0502020202020204" pitchFamily="34" charset="0"/>
              </a:rPr>
              <a:t>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62642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437B3ED-9D77-4499-A437-A178AF97AF1D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6741687-F25E-4375-BB1A-7A2436F47B2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5C2173E-478E-4668-8D48-9ED65F570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647CC6A6-E951-4244-A1B8-619D47663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B75F48B-6744-4A23-A0DD-5D35ADE0454D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Saif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is solving the equation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+ 14 = 29.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Saif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says,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ounded Rectangular Callout 2">
            <a:extLst>
              <a:ext uri="{FF2B5EF4-FFF2-40B4-BE49-F238E27FC236}">
                <a16:creationId xmlns:a16="http://schemas.microsoft.com/office/drawing/2014/main" id="{026B9AC6-219A-470B-8A28-481AA64092B1}"/>
              </a:ext>
            </a:extLst>
          </p:cNvPr>
          <p:cNvSpPr/>
          <p:nvPr/>
        </p:nvSpPr>
        <p:spPr>
          <a:xfrm>
            <a:off x="3926346" y="2185423"/>
            <a:ext cx="3466071" cy="1011110"/>
          </a:xfrm>
          <a:prstGeom prst="wedgeRoundRectCallout">
            <a:avLst>
              <a:gd name="adj1" fmla="val -61399"/>
              <a:gd name="adj2" fmla="val 5842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43 because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29 + 14 = 43.</a:t>
            </a:r>
          </a:p>
        </p:txBody>
      </p:sp>
    </p:spTree>
    <p:extLst>
      <p:ext uri="{BB962C8B-B14F-4D97-AF65-F5344CB8AC3E}">
        <p14:creationId xmlns:p14="http://schemas.microsoft.com/office/powerpoint/2010/main" val="74791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437B3ED-9D77-4499-A437-A178AF97AF1D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6741687-F25E-4375-BB1A-7A2436F47B2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5C2173E-478E-4668-8D48-9ED65F570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647CC6A6-E951-4244-A1B8-619D47663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B75F48B-6744-4A23-A0DD-5D35ADE0454D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Saif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is solving the equation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+ 14 = 29.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Saif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says,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Saif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is incorrect because…</a:t>
            </a:r>
            <a:r>
              <a:rPr lang="en-GB" sz="2400" b="1" i="1" dirty="0">
                <a:solidFill>
                  <a:srgbClr val="EFEFE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ounded Rectangular Callout 2">
            <a:extLst>
              <a:ext uri="{FF2B5EF4-FFF2-40B4-BE49-F238E27FC236}">
                <a16:creationId xmlns:a16="http://schemas.microsoft.com/office/drawing/2014/main" id="{026B9AC6-219A-470B-8A28-481AA64092B1}"/>
              </a:ext>
            </a:extLst>
          </p:cNvPr>
          <p:cNvSpPr/>
          <p:nvPr/>
        </p:nvSpPr>
        <p:spPr>
          <a:xfrm>
            <a:off x="3926346" y="2185423"/>
            <a:ext cx="3466071" cy="1011110"/>
          </a:xfrm>
          <a:prstGeom prst="wedgeRoundRectCallout">
            <a:avLst>
              <a:gd name="adj1" fmla="val -61399"/>
              <a:gd name="adj2" fmla="val 5842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43 because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29 + 14 = 43.</a:t>
            </a:r>
          </a:p>
        </p:txBody>
      </p:sp>
    </p:spTree>
    <p:extLst>
      <p:ext uri="{BB962C8B-B14F-4D97-AF65-F5344CB8AC3E}">
        <p14:creationId xmlns:p14="http://schemas.microsoft.com/office/powerpoint/2010/main" val="1726351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437B3ED-9D77-4499-A437-A178AF97AF1D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6741687-F25E-4375-BB1A-7A2436F47B2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5C2173E-478E-4668-8D48-9ED65F570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647CC6A6-E951-4244-A1B8-619D47663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B75F48B-6744-4A23-A0DD-5D35ADE0454D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Saif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is solving the equation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+ 14 = 29.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Saif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says,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Saif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is incorrect because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15, not 43; he needs to balance the equation by taking away 14 from 29 (rather than adding it), in order to find the value of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ounded Rectangular Callout 2">
            <a:extLst>
              <a:ext uri="{FF2B5EF4-FFF2-40B4-BE49-F238E27FC236}">
                <a16:creationId xmlns:a16="http://schemas.microsoft.com/office/drawing/2014/main" id="{026B9AC6-219A-470B-8A28-481AA64092B1}"/>
              </a:ext>
            </a:extLst>
          </p:cNvPr>
          <p:cNvSpPr/>
          <p:nvPr/>
        </p:nvSpPr>
        <p:spPr>
          <a:xfrm>
            <a:off x="3926346" y="2185423"/>
            <a:ext cx="3466071" cy="1011110"/>
          </a:xfrm>
          <a:prstGeom prst="wedgeRoundRectCallout">
            <a:avLst>
              <a:gd name="adj1" fmla="val -61399"/>
              <a:gd name="adj2" fmla="val 5842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43 because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29 + 14 = 43.</a:t>
            </a:r>
          </a:p>
        </p:txBody>
      </p:sp>
    </p:spTree>
    <p:extLst>
      <p:ext uri="{BB962C8B-B14F-4D97-AF65-F5344CB8AC3E}">
        <p14:creationId xmlns:p14="http://schemas.microsoft.com/office/powerpoint/2010/main" val="188372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word problems to the correct representation.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Can you work out the missing values?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0A7399E-B779-4C72-970E-AC7983BAF17C}"/>
              </a:ext>
            </a:extLst>
          </p:cNvPr>
          <p:cNvGrpSpPr/>
          <p:nvPr/>
        </p:nvGrpSpPr>
        <p:grpSpPr>
          <a:xfrm>
            <a:off x="601823" y="1561525"/>
            <a:ext cx="7940354" cy="3149182"/>
            <a:chOff x="643482" y="1607758"/>
            <a:chExt cx="7940354" cy="3149182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2D68C365-B7AF-40A1-A11C-D84D6A20C946}"/>
                </a:ext>
              </a:extLst>
            </p:cNvPr>
            <p:cNvSpPr/>
            <p:nvPr/>
          </p:nvSpPr>
          <p:spPr>
            <a:xfrm>
              <a:off x="643482" y="1607758"/>
              <a:ext cx="3872010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 think of a number and double it. The answer is 10.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9B1B8DD0-5FA1-4A6D-86FF-14B85F8F9D09}"/>
                </a:ext>
              </a:extLst>
            </p:cNvPr>
            <p:cNvSpPr/>
            <p:nvPr/>
          </p:nvSpPr>
          <p:spPr>
            <a:xfrm>
              <a:off x="643482" y="2730127"/>
              <a:ext cx="3872010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 think of a number. I divide it by 4 and the answer is 4.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FF7A8CD-B1B5-4F3A-8F6F-6025A4BEB85A}"/>
                </a:ext>
              </a:extLst>
            </p:cNvPr>
            <p:cNvSpPr/>
            <p:nvPr/>
          </p:nvSpPr>
          <p:spPr>
            <a:xfrm>
              <a:off x="643482" y="3852497"/>
              <a:ext cx="3872010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 think of a number. I subtract 12 and the answer is 6.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CF0295D-6DF5-458B-8109-7A8196FA93E0}"/>
                </a:ext>
              </a:extLst>
            </p:cNvPr>
            <p:cNvSpPr/>
            <p:nvPr/>
          </p:nvSpPr>
          <p:spPr>
            <a:xfrm>
              <a:off x="6477857" y="1607758"/>
              <a:ext cx="2105979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6 = </a:t>
              </a:r>
              <a:r>
                <a:rPr lang="en-GB" sz="32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2800" b="1" i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– </a:t>
              </a:r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12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EC51D4D6-3737-415E-9074-B6F60F5CEAAA}"/>
                </a:ext>
              </a:extLst>
            </p:cNvPr>
            <p:cNvSpPr/>
            <p:nvPr/>
          </p:nvSpPr>
          <p:spPr>
            <a:xfrm>
              <a:off x="6477857" y="2730127"/>
              <a:ext cx="2105979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  <a:r>
                <a:rPr lang="en-GB" sz="32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= 10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EC4A5673-B9BE-42B6-A9FA-C0B324B363FF}"/>
                </a:ext>
              </a:extLst>
            </p:cNvPr>
            <p:cNvSpPr/>
            <p:nvPr/>
          </p:nvSpPr>
          <p:spPr>
            <a:xfrm>
              <a:off x="6477857" y="3852497"/>
              <a:ext cx="2105979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</a:t>
              </a:r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÷ 4 = 4</a:t>
              </a:r>
              <a:endParaRPr lang="en-GB" sz="240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D32E17-4159-426B-B227-F704A080CD10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71C26E2-AE59-4682-A853-A5091CFF9FE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040B70E-ADFB-4893-B641-C9F76C5C9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word problems to the correct representation.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Can you work out the missing values?</a:t>
            </a:r>
          </a:p>
          <a:p>
            <a:pPr algn="ctr"/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18;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16;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5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0A7399E-B779-4C72-970E-AC7983BAF17C}"/>
              </a:ext>
            </a:extLst>
          </p:cNvPr>
          <p:cNvGrpSpPr/>
          <p:nvPr/>
        </p:nvGrpSpPr>
        <p:grpSpPr>
          <a:xfrm>
            <a:off x="601823" y="1561525"/>
            <a:ext cx="7940354" cy="3149182"/>
            <a:chOff x="643482" y="1607758"/>
            <a:chExt cx="7940354" cy="3149182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2D68C365-B7AF-40A1-A11C-D84D6A20C946}"/>
                </a:ext>
              </a:extLst>
            </p:cNvPr>
            <p:cNvSpPr/>
            <p:nvPr/>
          </p:nvSpPr>
          <p:spPr>
            <a:xfrm>
              <a:off x="643482" y="1607758"/>
              <a:ext cx="3872010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 think of a number and double it. The answer is 10.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9B1B8DD0-5FA1-4A6D-86FF-14B85F8F9D09}"/>
                </a:ext>
              </a:extLst>
            </p:cNvPr>
            <p:cNvSpPr/>
            <p:nvPr/>
          </p:nvSpPr>
          <p:spPr>
            <a:xfrm>
              <a:off x="643482" y="2730127"/>
              <a:ext cx="3872010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 think of a number. I divide it by 4 and the answer is 4.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FF7A8CD-B1B5-4F3A-8F6F-6025A4BEB85A}"/>
                </a:ext>
              </a:extLst>
            </p:cNvPr>
            <p:cNvSpPr/>
            <p:nvPr/>
          </p:nvSpPr>
          <p:spPr>
            <a:xfrm>
              <a:off x="643482" y="3852497"/>
              <a:ext cx="3872010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 think of a number. I subtract 12 and the answer is 6.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CF0295D-6DF5-458B-8109-7A8196FA93E0}"/>
                </a:ext>
              </a:extLst>
            </p:cNvPr>
            <p:cNvSpPr/>
            <p:nvPr/>
          </p:nvSpPr>
          <p:spPr>
            <a:xfrm>
              <a:off x="6477857" y="1607758"/>
              <a:ext cx="2105979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6 = </a:t>
              </a:r>
              <a:r>
                <a:rPr lang="en-GB" sz="32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2800" b="1" i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– </a:t>
              </a:r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12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EC51D4D6-3737-415E-9074-B6F60F5CEAAA}"/>
                </a:ext>
              </a:extLst>
            </p:cNvPr>
            <p:cNvSpPr/>
            <p:nvPr/>
          </p:nvSpPr>
          <p:spPr>
            <a:xfrm>
              <a:off x="6477857" y="2730127"/>
              <a:ext cx="2105979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  <a:r>
                <a:rPr lang="en-GB" sz="32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= 10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EC4A5673-B9BE-42B6-A9FA-C0B324B363FF}"/>
                </a:ext>
              </a:extLst>
            </p:cNvPr>
            <p:cNvSpPr/>
            <p:nvPr/>
          </p:nvSpPr>
          <p:spPr>
            <a:xfrm>
              <a:off x="6477857" y="3852497"/>
              <a:ext cx="2105979" cy="90444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</a:t>
              </a:r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÷ 4 = 4</a:t>
              </a:r>
              <a:endParaRPr lang="en-GB" sz="240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D32E17-4159-426B-B227-F704A080CD10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71C26E2-AE59-4682-A853-A5091CFF9FE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040B70E-ADFB-4893-B641-C9F76C5C9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F79A9E0-83AC-472C-A8A9-2C6F1527CC40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4473833" y="2013747"/>
            <a:ext cx="1962365" cy="115171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8029B9E-9B92-4753-AFC5-E2FCFD60EA19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4473833" y="3136116"/>
            <a:ext cx="1962365" cy="11223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7884BA6-BEBD-4ACB-A831-F21589DFD9FF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4473833" y="2013747"/>
            <a:ext cx="1962365" cy="224473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478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equation that is the odd one out.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60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120 ÷ 10 =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algn="ctr"/>
            <a:endParaRPr lang="en-GB" sz="20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25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12</a:t>
            </a:r>
            <a:endParaRPr lang="en-GB" sz="20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212523B-C30F-450E-A393-0E64D96E21F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E87CBA0-D6CF-4ECB-85BA-D708FA42579F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BF8F760-7B32-4A2E-BEAC-7F1F4D08CC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equation that is the odd one out.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5</a:t>
            </a:r>
            <a:r>
              <a:rPr lang="en-GB" sz="24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= 60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120 ÷ 10 = </a:t>
            </a:r>
            <a:r>
              <a:rPr lang="en-GB" sz="24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algn="ctr"/>
            <a:endParaRPr lang="en-GB" sz="20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25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12</a:t>
            </a:r>
            <a:endParaRPr lang="en-GB" sz="20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212523B-C30F-450E-A393-0E64D96E21F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E87CBA0-D6CF-4ECB-85BA-D708FA42579F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BF8F760-7B32-4A2E-BEAC-7F1F4D08CC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7C27E9BA-9A46-4FFC-8052-DBF192C02677}"/>
              </a:ext>
            </a:extLst>
          </p:cNvPr>
          <p:cNvSpPr/>
          <p:nvPr/>
        </p:nvSpPr>
        <p:spPr>
          <a:xfrm>
            <a:off x="3385335" y="3621487"/>
            <a:ext cx="2373331" cy="69350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representation matches the expression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+ 5?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D794E9F-B209-44E3-A38C-66053A0E7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416588"/>
              </p:ext>
            </p:extLst>
          </p:nvPr>
        </p:nvGraphicFramePr>
        <p:xfrm>
          <a:off x="944179" y="1349743"/>
          <a:ext cx="615970" cy="3361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970">
                  <a:extLst>
                    <a:ext uri="{9D8B030D-6E8A-4147-A177-3AD203B41FA5}">
                      <a16:colId xmlns:a16="http://schemas.microsoft.com/office/drawing/2014/main" val="2179339848"/>
                    </a:ext>
                  </a:extLst>
                </a:gridCol>
              </a:tblGrid>
              <a:tr h="112049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marL="89095" marR="89095" marT="118587" marB="118587" anchor="ctr"/>
                </a:tc>
                <a:extLst>
                  <a:ext uri="{0D108BD9-81ED-4DB2-BD59-A6C34878D82A}">
                    <a16:rowId xmlns:a16="http://schemas.microsoft.com/office/drawing/2014/main" val="1937481712"/>
                  </a:ext>
                </a:extLst>
              </a:tr>
              <a:tr h="112049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89095" marR="89095" marT="118587" marB="118587" anchor="ctr"/>
                </a:tc>
                <a:extLst>
                  <a:ext uri="{0D108BD9-81ED-4DB2-BD59-A6C34878D82A}">
                    <a16:rowId xmlns:a16="http://schemas.microsoft.com/office/drawing/2014/main" val="2290313529"/>
                  </a:ext>
                </a:extLst>
              </a:tr>
              <a:tr h="112049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 marL="89095" marR="89095" marT="118587" marB="118587" anchor="ctr"/>
                </a:tc>
                <a:extLst>
                  <a:ext uri="{0D108BD9-81ED-4DB2-BD59-A6C34878D82A}">
                    <a16:rowId xmlns:a16="http://schemas.microsoft.com/office/drawing/2014/main" val="434873898"/>
                  </a:ext>
                </a:extLst>
              </a:tr>
            </a:tbl>
          </a:graphicData>
        </a:graphic>
      </p:graphicFrame>
      <p:grpSp>
        <p:nvGrpSpPr>
          <p:cNvPr id="26" name="Group 25">
            <a:extLst>
              <a:ext uri="{FF2B5EF4-FFF2-40B4-BE49-F238E27FC236}">
                <a16:creationId xmlns:a16="http://schemas.microsoft.com/office/drawing/2014/main" id="{D18BCB1D-352A-440C-B173-CCB6C84F629D}"/>
              </a:ext>
            </a:extLst>
          </p:cNvPr>
          <p:cNvGrpSpPr/>
          <p:nvPr/>
        </p:nvGrpSpPr>
        <p:grpSpPr>
          <a:xfrm>
            <a:off x="2322532" y="2775828"/>
            <a:ext cx="3834714" cy="509318"/>
            <a:chOff x="794797" y="3644987"/>
            <a:chExt cx="1626293" cy="216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0C63E8D-954C-4312-8328-DBDA5FBA6A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4797" y="3644987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5C1E798-C17A-4C97-8673-12C10EF8D0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76856" y="3644987"/>
              <a:ext cx="216000" cy="216000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8A99D70-25D2-40C4-91DA-3021F63178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05090" y="3644987"/>
              <a:ext cx="216000" cy="216000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A65A578-40C5-49FA-902F-E782612545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58915" y="3644987"/>
              <a:ext cx="216000" cy="216000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5A0323E-D4DB-4977-B70C-3E2A6D6784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40974" y="3644987"/>
              <a:ext cx="216000" cy="216000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823A72E-8A63-47CC-86BA-699497DA8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3033" y="3644987"/>
              <a:ext cx="216000" cy="216000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47B1180-D7BF-42C2-9084-CB76A05D2324}"/>
              </a:ext>
            </a:extLst>
          </p:cNvPr>
          <p:cNvGrpSpPr/>
          <p:nvPr/>
        </p:nvGrpSpPr>
        <p:grpSpPr>
          <a:xfrm>
            <a:off x="2322532" y="3861093"/>
            <a:ext cx="3468633" cy="509318"/>
            <a:chOff x="786160" y="4070872"/>
            <a:chExt cx="1471039" cy="216000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43D8003-8455-4A30-96E4-893D36BBF0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6160" y="4070872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B0A1948-BAF6-480D-B7EB-52DD167245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99920" y="4070872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4DDAF11-6163-465B-816F-FFDC0043D4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13680" y="4070872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FA99D94-1D9D-4A46-B8B9-386265C9D4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27440" y="4070872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F782FAA-95E8-4F39-AF98-A7CE63F12C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1199" y="4070872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4767DB9-51C3-4E85-B9E9-F9CB42CFBEDB}"/>
              </a:ext>
            </a:extLst>
          </p:cNvPr>
          <p:cNvGrpSpPr/>
          <p:nvPr/>
        </p:nvGrpSpPr>
        <p:grpSpPr>
          <a:xfrm>
            <a:off x="2322532" y="1690563"/>
            <a:ext cx="1893625" cy="509318"/>
            <a:chOff x="2322532" y="1690563"/>
            <a:chExt cx="1893625" cy="509318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05D8E295-43C9-4C45-AB33-F48789961E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22532" y="1690563"/>
              <a:ext cx="509317" cy="5093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82EF609-1E5E-4866-84D6-40C0AF5D55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14686" y="1690563"/>
              <a:ext cx="509317" cy="5093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B27A683-87ED-4BF9-BFFD-E38198BB42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06840" y="1690563"/>
              <a:ext cx="509317" cy="509318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E177E6C-F481-4C6D-8D0F-E4EC9BCAC300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14B3B68-3C1E-4C4D-984B-42FC97F490C8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34" name="Picture 33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AC85E06-81C0-40DE-98E5-A76CFAD0C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5124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representation matches the expression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+ 5?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D794E9F-B209-44E3-A38C-66053A0E7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2676"/>
              </p:ext>
            </p:extLst>
          </p:nvPr>
        </p:nvGraphicFramePr>
        <p:xfrm>
          <a:off x="944179" y="1349743"/>
          <a:ext cx="615970" cy="3361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970">
                  <a:extLst>
                    <a:ext uri="{9D8B030D-6E8A-4147-A177-3AD203B41FA5}">
                      <a16:colId xmlns:a16="http://schemas.microsoft.com/office/drawing/2014/main" val="2179339848"/>
                    </a:ext>
                  </a:extLst>
                </a:gridCol>
              </a:tblGrid>
              <a:tr h="112049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marL="89095" marR="89095" marT="118587" marB="118587" anchor="ctr"/>
                </a:tc>
                <a:extLst>
                  <a:ext uri="{0D108BD9-81ED-4DB2-BD59-A6C34878D82A}">
                    <a16:rowId xmlns:a16="http://schemas.microsoft.com/office/drawing/2014/main" val="1937481712"/>
                  </a:ext>
                </a:extLst>
              </a:tr>
              <a:tr h="112049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89095" marR="89095" marT="118587" marB="118587" anchor="ctr"/>
                </a:tc>
                <a:extLst>
                  <a:ext uri="{0D108BD9-81ED-4DB2-BD59-A6C34878D82A}">
                    <a16:rowId xmlns:a16="http://schemas.microsoft.com/office/drawing/2014/main" val="2290313529"/>
                  </a:ext>
                </a:extLst>
              </a:tr>
              <a:tr h="1120496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 marL="89095" marR="89095" marT="118587" marB="118587" anchor="ctr"/>
                </a:tc>
                <a:extLst>
                  <a:ext uri="{0D108BD9-81ED-4DB2-BD59-A6C34878D82A}">
                    <a16:rowId xmlns:a16="http://schemas.microsoft.com/office/drawing/2014/main" val="434873898"/>
                  </a:ext>
                </a:extLst>
              </a:tr>
            </a:tbl>
          </a:graphicData>
        </a:graphic>
      </p:graphicFrame>
      <p:grpSp>
        <p:nvGrpSpPr>
          <p:cNvPr id="26" name="Group 25">
            <a:extLst>
              <a:ext uri="{FF2B5EF4-FFF2-40B4-BE49-F238E27FC236}">
                <a16:creationId xmlns:a16="http://schemas.microsoft.com/office/drawing/2014/main" id="{D18BCB1D-352A-440C-B173-CCB6C84F629D}"/>
              </a:ext>
            </a:extLst>
          </p:cNvPr>
          <p:cNvGrpSpPr/>
          <p:nvPr/>
        </p:nvGrpSpPr>
        <p:grpSpPr>
          <a:xfrm>
            <a:off x="2322532" y="2775828"/>
            <a:ext cx="3834714" cy="509318"/>
            <a:chOff x="794797" y="3644987"/>
            <a:chExt cx="1626293" cy="216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0C63E8D-954C-4312-8328-DBDA5FBA6A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4797" y="3644987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5C1E798-C17A-4C97-8673-12C10EF8D0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76856" y="3644987"/>
              <a:ext cx="216000" cy="216000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8A99D70-25D2-40C4-91DA-3021F63178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05090" y="3644987"/>
              <a:ext cx="216000" cy="216000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A65A578-40C5-49FA-902F-E782612545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58915" y="3644987"/>
              <a:ext cx="216000" cy="216000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5A0323E-D4DB-4977-B70C-3E2A6D6784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40974" y="3644987"/>
              <a:ext cx="216000" cy="216000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823A72E-8A63-47CC-86BA-699497DA8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3033" y="3644987"/>
              <a:ext cx="216000" cy="216000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47B1180-D7BF-42C2-9084-CB76A05D2324}"/>
              </a:ext>
            </a:extLst>
          </p:cNvPr>
          <p:cNvGrpSpPr/>
          <p:nvPr/>
        </p:nvGrpSpPr>
        <p:grpSpPr>
          <a:xfrm>
            <a:off x="2322532" y="3861093"/>
            <a:ext cx="3468633" cy="509318"/>
            <a:chOff x="786160" y="4070872"/>
            <a:chExt cx="1471039" cy="216000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43D8003-8455-4A30-96E4-893D36BBF0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6160" y="4070872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B0A1948-BAF6-480D-B7EB-52DD167245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99920" y="4070872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4DDAF11-6163-465B-816F-FFDC0043D4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13680" y="4070872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FA99D94-1D9D-4A46-B8B9-386265C9D4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27440" y="4070872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F782FAA-95E8-4F39-AF98-A7CE63F12C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1199" y="4070872"/>
              <a:ext cx="216000" cy="216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4767DB9-51C3-4E85-B9E9-F9CB42CFBEDB}"/>
              </a:ext>
            </a:extLst>
          </p:cNvPr>
          <p:cNvGrpSpPr/>
          <p:nvPr/>
        </p:nvGrpSpPr>
        <p:grpSpPr>
          <a:xfrm>
            <a:off x="2322532" y="1690563"/>
            <a:ext cx="1893625" cy="509318"/>
            <a:chOff x="2322532" y="1690563"/>
            <a:chExt cx="1893625" cy="509318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05D8E295-43C9-4C45-AB33-F48789961E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22532" y="1690563"/>
              <a:ext cx="509317" cy="5093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82EF609-1E5E-4866-84D6-40C0AF5D55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14686" y="1690563"/>
              <a:ext cx="509317" cy="5093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B27A683-87ED-4BF9-BFFD-E38198BB42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06840" y="1690563"/>
              <a:ext cx="509317" cy="509318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E177E6C-F481-4C6D-8D0F-E4EC9BCAC300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14B3B68-3C1E-4C4D-984B-42FC97F490C8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34" name="Picture 33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AC85E06-81C0-40DE-98E5-A76CFAD0C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24A47BC8-D567-4A3C-A5D5-A1D751FEA187}"/>
              </a:ext>
            </a:extLst>
          </p:cNvPr>
          <p:cNvSpPr/>
          <p:nvPr/>
        </p:nvSpPr>
        <p:spPr>
          <a:xfrm>
            <a:off x="1517707" y="2407599"/>
            <a:ext cx="5447120" cy="123933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448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Compare the value of the letters in each equation using &lt;, &gt; or =.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D209DF54-7DAF-4C75-9746-CC0D1A86E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451530"/>
              </p:ext>
            </p:extLst>
          </p:nvPr>
        </p:nvGraphicFramePr>
        <p:xfrm>
          <a:off x="412156" y="2841079"/>
          <a:ext cx="8319687" cy="77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09">
                  <a:extLst>
                    <a:ext uri="{9D8B030D-6E8A-4147-A177-3AD203B41FA5}">
                      <a16:colId xmlns:a16="http://schemas.microsoft.com/office/drawing/2014/main" val="2973220304"/>
                    </a:ext>
                  </a:extLst>
                </a:gridCol>
                <a:gridCol w="1027122">
                  <a:extLst>
                    <a:ext uri="{9D8B030D-6E8A-4147-A177-3AD203B41FA5}">
                      <a16:colId xmlns:a16="http://schemas.microsoft.com/office/drawing/2014/main" val="1468466841"/>
                    </a:ext>
                  </a:extLst>
                </a:gridCol>
                <a:gridCol w="2259667">
                  <a:extLst>
                    <a:ext uri="{9D8B030D-6E8A-4147-A177-3AD203B41FA5}">
                      <a16:colId xmlns:a16="http://schemas.microsoft.com/office/drawing/2014/main" val="3985453371"/>
                    </a:ext>
                  </a:extLst>
                </a:gridCol>
                <a:gridCol w="1027122">
                  <a:extLst>
                    <a:ext uri="{9D8B030D-6E8A-4147-A177-3AD203B41FA5}">
                      <a16:colId xmlns:a16="http://schemas.microsoft.com/office/drawing/2014/main" val="3549064425"/>
                    </a:ext>
                  </a:extLst>
                </a:gridCol>
                <a:gridCol w="2259667">
                  <a:extLst>
                    <a:ext uri="{9D8B030D-6E8A-4147-A177-3AD203B41FA5}">
                      <a16:colId xmlns:a16="http://schemas.microsoft.com/office/drawing/2014/main" val="498182564"/>
                    </a:ext>
                  </a:extLst>
                </a:gridCol>
              </a:tblGrid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GB" sz="25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5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30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5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25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– 11 = 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5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 + </a:t>
                      </a:r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25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40181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1519CEE0-F251-46D3-B407-5EB7DFCFEF3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BCEB11C-8F2B-4EF2-9915-9156FB91E46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21AECB4-1CF7-440A-B95C-AE336B4CD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30156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Compare the value of the letters in each equation using &lt;, &gt; or =.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D209DF54-7DAF-4C75-9746-CC0D1A86E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308170"/>
              </p:ext>
            </p:extLst>
          </p:nvPr>
        </p:nvGraphicFramePr>
        <p:xfrm>
          <a:off x="412156" y="2841079"/>
          <a:ext cx="8319687" cy="77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09">
                  <a:extLst>
                    <a:ext uri="{9D8B030D-6E8A-4147-A177-3AD203B41FA5}">
                      <a16:colId xmlns:a16="http://schemas.microsoft.com/office/drawing/2014/main" val="2973220304"/>
                    </a:ext>
                  </a:extLst>
                </a:gridCol>
                <a:gridCol w="1027122">
                  <a:extLst>
                    <a:ext uri="{9D8B030D-6E8A-4147-A177-3AD203B41FA5}">
                      <a16:colId xmlns:a16="http://schemas.microsoft.com/office/drawing/2014/main" val="1468466841"/>
                    </a:ext>
                  </a:extLst>
                </a:gridCol>
                <a:gridCol w="2259667">
                  <a:extLst>
                    <a:ext uri="{9D8B030D-6E8A-4147-A177-3AD203B41FA5}">
                      <a16:colId xmlns:a16="http://schemas.microsoft.com/office/drawing/2014/main" val="3985453371"/>
                    </a:ext>
                  </a:extLst>
                </a:gridCol>
                <a:gridCol w="1027122">
                  <a:extLst>
                    <a:ext uri="{9D8B030D-6E8A-4147-A177-3AD203B41FA5}">
                      <a16:colId xmlns:a16="http://schemas.microsoft.com/office/drawing/2014/main" val="3549064425"/>
                    </a:ext>
                  </a:extLst>
                </a:gridCol>
                <a:gridCol w="2259667">
                  <a:extLst>
                    <a:ext uri="{9D8B030D-6E8A-4147-A177-3AD203B41FA5}">
                      <a16:colId xmlns:a16="http://schemas.microsoft.com/office/drawing/2014/main" val="498182564"/>
                    </a:ext>
                  </a:extLst>
                </a:gridCol>
              </a:tblGrid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GB" sz="25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5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30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5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25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– 11 = 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5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 + </a:t>
                      </a:r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25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540181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1519CEE0-F251-46D3-B407-5EB7DFCFEF3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BCEB11C-8F2B-4EF2-9915-9156FB91E46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21AECB4-1CF7-440A-B95C-AE336B4CD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2131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9" ma:contentTypeDescription="Create a new document." ma:contentTypeScope="" ma:versionID="3d29b775ef167967bd9c847bebe9d0ad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ae44e3ff1b865bfb29d0dffb97d6c4e1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6144f90-c7b6-48d0-aae5-f5e9e48cc3df"/>
    <ds:schemaRef ds:uri="0f0ae0ff-29c4-4766-b250-c1a9bee8d430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EF08C5-62AD-4F30-A06A-F98A21231D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1355</TotalTime>
  <Words>622</Words>
  <Application>Microsoft Office PowerPoint</Application>
  <PresentationFormat>On-screen Show (4:3)</PresentationFormat>
  <Paragraphs>253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61</cp:revision>
  <dcterms:created xsi:type="dcterms:W3CDTF">2018-03-17T10:08:43Z</dcterms:created>
  <dcterms:modified xsi:type="dcterms:W3CDTF">2021-02-04T11:32:14Z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