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5" r:id="rId2"/>
    <p:sldId id="276" r:id="rId3"/>
    <p:sldId id="278" r:id="rId4"/>
    <p:sldId id="279" r:id="rId5"/>
    <p:sldId id="289" r:id="rId6"/>
    <p:sldId id="290" r:id="rId7"/>
    <p:sldId id="282" r:id="rId8"/>
    <p:sldId id="292" r:id="rId9"/>
    <p:sldId id="284" r:id="rId10"/>
    <p:sldId id="288" r:id="rId11"/>
    <p:sldId id="277" r:id="rId12"/>
    <p:sldId id="286" r:id="rId13"/>
  </p:sldIdLst>
  <p:sldSz cx="9144000" cy="6858000" type="screen4x3"/>
  <p:notesSz cx="6858000" cy="9144000"/>
  <p:embeddedFontLst>
    <p:embeddedFont>
      <p:font typeface="Tuffy-TTF" panose="020B0603060100000000" pitchFamily="34" charset="0"/>
      <p:regular r:id="rId16"/>
      <p:bold r:id="rId17"/>
      <p:italic r:id="rId18"/>
      <p:boldItalic r:id="rId19"/>
    </p:embeddedFont>
    <p:embeddedFont>
      <p:font typeface="Twinkl" pitchFamily="2" charset="0"/>
      <p:regular r:id="rId20"/>
      <p:bold r:id="rId21"/>
    </p:embeddedFont>
    <p:embeddedFont>
      <p:font typeface="Calibri" panose="020F0502020204030204" pitchFamily="34" charset="0"/>
      <p:regular r:id="rId22"/>
      <p:bold r:id="rId23"/>
      <p:italic r:id="rId24"/>
      <p:boldItalic r:id="rId25"/>
    </p:embeddedFont>
    <p:embeddedFont>
      <p:font typeface="Tuffy" panose="020B0603060100000000"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7E6"/>
    <a:srgbClr val="87BD31"/>
    <a:srgbClr val="AFDEF8"/>
    <a:srgbClr val="0079C3"/>
    <a:srgbClr val="FFE76D"/>
    <a:srgbClr val="072F54"/>
    <a:srgbClr val="003464"/>
    <a:srgbClr val="004382"/>
    <a:srgbClr val="00529C"/>
    <a:srgbClr val="007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30" autoAdjust="0"/>
    <p:restoredTop sz="94660"/>
  </p:normalViewPr>
  <p:slideViewPr>
    <p:cSldViewPr snapToGrid="0" showGuides="1">
      <p:cViewPr varScale="1">
        <p:scale>
          <a:sx n="114" d="100"/>
          <a:sy n="114" d="100"/>
        </p:scale>
        <p:origin x="324" y="10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2-area-year-4-white-rose-maths-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winkl.co.uk/resources/planit-maths-primary-teaching-resources-year-4/planit-maths-primary-teaching-resources-year-4-measurement/planit-maths-primary-teaching-resources-year-4-measurement-find-the-area-of-rectilinear-shapes-by-counting-squares" TargetMode="Externa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2-area-year-4-white-rose-maths-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p:cNvPr>
          <p:cNvSpPr/>
          <p:nvPr/>
        </p:nvSpPr>
        <p:spPr>
          <a:xfrm>
            <a:off x="478172" y="5813571"/>
            <a:ext cx="880845" cy="562062"/>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674"/>
            <a:ext cx="2722090" cy="384888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934"/>
          <a:stretch/>
        </p:blipFill>
        <p:spPr>
          <a:xfrm rot="1560000">
            <a:off x="2558471" y="2915306"/>
            <a:ext cx="745368" cy="2147958"/>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22386"/>
          <a:stretch/>
        </p:blipFill>
        <p:spPr>
          <a:xfrm rot="1585791">
            <a:off x="985408" y="2272829"/>
            <a:ext cx="1612126" cy="1769192"/>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674"/>
            <a:ext cx="2722090" cy="384888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674"/>
            <a:ext cx="2722090" cy="3848888"/>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176774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Making Shapes</a:t>
            </a:r>
          </a:p>
        </p:txBody>
      </p:sp>
    </p:spTree>
    <p:extLst>
      <p:ext uri="{BB962C8B-B14F-4D97-AF65-F5344CB8AC3E}">
        <p14:creationId xmlns:p14="http://schemas.microsoft.com/office/powerpoint/2010/main" val="177127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404085"/>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Find the area of rectilinear shapes by counting squares.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450" y="3226660"/>
            <a:ext cx="370607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764" y="3225825"/>
            <a:ext cx="3721238" cy="186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p:cNvPr>
          <p:cNvSpPr/>
          <p:nvPr/>
        </p:nvSpPr>
        <p:spPr>
          <a:xfrm>
            <a:off x="4131577" y="3147969"/>
            <a:ext cx="880845" cy="562062"/>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Find the area of rectilinear shapes by counting squares.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1603"/>
          <a:stretch/>
        </p:blipFill>
        <p:spPr>
          <a:xfrm>
            <a:off x="539750" y="1232955"/>
            <a:ext cx="8064500" cy="5040845"/>
          </a:xfrm>
          <a:prstGeom prst="rect">
            <a:avLst/>
          </a:prstGeom>
        </p:spPr>
      </p:pic>
      <p:pic>
        <p:nvPicPr>
          <p:cNvPr id="12" name="Picture 41"/>
          <p:cNvPicPr>
            <a:picLocks noChangeAspect="1"/>
          </p:cNvPicPr>
          <p:nvPr/>
        </p:nvPicPr>
        <p:blipFill rotWithShape="1">
          <a:blip r:embed="rId3">
            <a:extLst>
              <a:ext uri="{28A0092B-C50C-407E-A947-70E740481C1C}">
                <a14:useLocalDpi xmlns:a14="http://schemas.microsoft.com/office/drawing/2010/main" val="0"/>
              </a:ext>
            </a:extLst>
          </a:blip>
          <a:srcRect l="-3" t="-2" r="-639" b="-415"/>
          <a:stretch/>
        </p:blipFill>
        <p:spPr bwMode="auto">
          <a:xfrm rot="5400000" flipH="1">
            <a:off x="2928059" y="1056514"/>
            <a:ext cx="3473450" cy="6599169"/>
          </a:xfrm>
          <a:prstGeom prst="rect">
            <a:avLst/>
          </a:prstGeom>
          <a:noFill/>
          <a:ln>
            <a:noFill/>
          </a:ln>
          <a:effectLst>
            <a:outerShdw blurRad="12700" dist="63500" dir="18360000" algn="ctr" rotWithShape="0">
              <a:srgbClr val="000000">
                <a:alpha val="1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ctangle 96"/>
          <p:cNvSpPr/>
          <p:nvPr/>
        </p:nvSpPr>
        <p:spPr>
          <a:xfrm>
            <a:off x="290446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Making Shapes</a:t>
            </a:r>
          </a:p>
        </p:txBody>
      </p:sp>
      <p:cxnSp>
        <p:nvCxnSpPr>
          <p:cNvPr id="103" name="Straight Connector 102"/>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419896027"/>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solidFill>
                      <a:srgbClr val="00A7E6"/>
                    </a:solidFill>
                  </a:tcPr>
                </a:tc>
                <a:tc>
                  <a:txBody>
                    <a:bodyPr/>
                    <a:lstStyle/>
                    <a:p>
                      <a:endParaRPr lang="en-GB"/>
                    </a:p>
                  </a:txBody>
                  <a:tcPr>
                    <a:solidFill>
                      <a:srgbClr val="00A7E6"/>
                    </a:solidFill>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solidFill>
                      <a:srgbClr val="00A7E6"/>
                    </a:solidFill>
                  </a:tcPr>
                </a:tc>
                <a:tc>
                  <a:txBody>
                    <a:bodyPr/>
                    <a:lstStyle/>
                    <a:p>
                      <a:endParaRPr lang="en-GB" dirty="0"/>
                    </a:p>
                  </a:txBody>
                  <a:tcPr>
                    <a:solidFill>
                      <a:srgbClr val="00A7E6"/>
                    </a:solid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solidFill>
                      <a:srgbClr val="00A7E6"/>
                    </a:solidFill>
                  </a:tcPr>
                </a:tc>
                <a:tc>
                  <a:txBody>
                    <a:bodyPr/>
                    <a:lstStyle/>
                    <a:p>
                      <a:endParaRPr lang="en-GB" dirty="0"/>
                    </a:p>
                  </a:txBody>
                  <a:tcPr>
                    <a:solidFill>
                      <a:srgbClr val="00A7E6"/>
                    </a:solidFill>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sp>
        <p:nvSpPr>
          <p:cNvPr id="7" name="Pentagon 6"/>
          <p:cNvSpPr/>
          <p:nvPr/>
        </p:nvSpPr>
        <p:spPr>
          <a:xfrm rot="5400000">
            <a:off x="3993089" y="-2220383"/>
            <a:ext cx="1157822" cy="8064500"/>
          </a:xfrm>
          <a:prstGeom prst="homePlate">
            <a:avLst>
              <a:gd name="adj" fmla="val 20007"/>
            </a:avLst>
          </a:prstGeom>
          <a:solidFill>
            <a:srgbClr val="00A7E6"/>
          </a:solidFill>
          <a:ln>
            <a:noFill/>
          </a:ln>
          <a:effectLst>
            <a:outerShdw blurRad="25400" dist="381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91993" y="1284937"/>
            <a:ext cx="7561431" cy="923330"/>
          </a:xfrm>
          <a:prstGeom prst="rect">
            <a:avLst/>
          </a:prstGeom>
        </p:spPr>
        <p:txBody>
          <a:bodyPr wrap="square">
            <a:spAutoFit/>
          </a:bodyPr>
          <a:lstStyle/>
          <a:p>
            <a:pPr algn="ctr"/>
            <a:r>
              <a:rPr lang="en-GB" dirty="0">
                <a:solidFill>
                  <a:schemeClr val="bg1"/>
                </a:solidFill>
              </a:rPr>
              <a:t>Jed is exploring making rectilinear shapes using 6 squares. He is trying to work systematically, only moving 1 square at a time. Identify 3 more shapes that he could make by moving the same square. </a:t>
            </a:r>
          </a:p>
        </p:txBody>
      </p:sp>
      <p:graphicFrame>
        <p:nvGraphicFramePr>
          <p:cNvPr id="19" name="Table 18"/>
          <p:cNvGraphicFramePr>
            <a:graphicFrameLocks noGrp="1"/>
          </p:cNvGraphicFramePr>
          <p:nvPr>
            <p:extLst>
              <p:ext uri="{D42A27DB-BD31-4B8C-83A1-F6EECF244321}">
                <p14:modId xmlns:p14="http://schemas.microsoft.com/office/powerpoint/2010/main" val="47047316"/>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noFill/>
                  </a:tcPr>
                </a:tc>
                <a:tc>
                  <a:txBody>
                    <a:bodyPr/>
                    <a:lstStyle/>
                    <a:p>
                      <a:endParaRPr lang="en-GB"/>
                    </a:p>
                  </a:txBody>
                  <a:tcPr>
                    <a:noFill/>
                  </a:tcPr>
                </a:tc>
                <a:tc>
                  <a:txBody>
                    <a:bodyPr/>
                    <a:lstStyle/>
                    <a:p>
                      <a:endParaRPr lang="en-GB" dirty="0"/>
                    </a:p>
                  </a:txBody>
                  <a:tcPr/>
                </a:tc>
                <a:tc>
                  <a:txBody>
                    <a:bodyPr/>
                    <a:lstStyle/>
                    <a:p>
                      <a:endParaRPr lang="en-GB" dirty="0"/>
                    </a:p>
                  </a:txBody>
                  <a:tcPr>
                    <a:solidFill>
                      <a:srgbClr val="00A7E6"/>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solidFill>
                      <a:srgbClr val="00A7E6"/>
                    </a:solidFill>
                  </a:tcPr>
                </a:tc>
                <a:tc>
                  <a:txBody>
                    <a:bodyPr/>
                    <a:lstStyle/>
                    <a:p>
                      <a:endParaRPr lang="en-GB"/>
                    </a:p>
                  </a:txBody>
                  <a:tcPr>
                    <a:solidFill>
                      <a:srgbClr val="00A7E6"/>
                    </a:solidFill>
                  </a:tcPr>
                </a:tc>
                <a:tc>
                  <a:txBody>
                    <a:bodyPr/>
                    <a:lstStyle/>
                    <a:p>
                      <a:endParaRPr lang="en-GB" dirty="0"/>
                    </a:p>
                  </a:txBody>
                  <a:tcPr>
                    <a:solidFill>
                      <a:srgbClr val="00A7E6"/>
                    </a:solidFill>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solidFill>
                      <a:srgbClr val="00A7E6"/>
                    </a:solidFill>
                  </a:tcPr>
                </a:tc>
                <a:tc>
                  <a:txBody>
                    <a:bodyPr/>
                    <a:lstStyle/>
                    <a:p>
                      <a:endParaRPr lang="en-GB" dirty="0"/>
                    </a:p>
                  </a:txBody>
                  <a:tcPr>
                    <a:solidFill>
                      <a:srgbClr val="00A7E6"/>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grpSp>
        <p:nvGrpSpPr>
          <p:cNvPr id="14" name="Group 13"/>
          <p:cNvGrpSpPr/>
          <p:nvPr/>
        </p:nvGrpSpPr>
        <p:grpSpPr>
          <a:xfrm>
            <a:off x="4189160" y="4557256"/>
            <a:ext cx="3164057" cy="1086145"/>
            <a:chOff x="4189160" y="4557256"/>
            <a:chExt cx="3164057" cy="1086145"/>
          </a:xfrm>
        </p:grpSpPr>
        <p:pic>
          <p:nvPicPr>
            <p:cNvPr id="17" name="Picture 41"/>
            <p:cNvPicPr>
              <a:picLocks noChangeAspect="1"/>
            </p:cNvPicPr>
            <p:nvPr/>
          </p:nvPicPr>
          <p:blipFill rotWithShape="1">
            <a:blip r:embed="rId3">
              <a:extLst>
                <a:ext uri="{28A0092B-C50C-407E-A947-70E740481C1C}">
                  <a14:useLocalDpi xmlns:a14="http://schemas.microsoft.com/office/drawing/2010/main" val="0"/>
                </a:ext>
              </a:extLst>
            </a:blip>
            <a:srcRect l="12868" t="15094" r="55661" b="41269"/>
            <a:stretch/>
          </p:blipFill>
          <p:spPr bwMode="auto">
            <a:xfrm rot="5400000" flipH="1">
              <a:off x="5107952" y="3666498"/>
              <a:ext cx="1086145" cy="2867662"/>
            </a:xfrm>
            <a:prstGeom prst="rect">
              <a:avLst/>
            </a:prstGeom>
            <a:noFill/>
            <a:ln>
              <a:noFill/>
            </a:ln>
            <a:effectLst>
              <a:outerShdw blurRad="12700" dist="63500" dir="1836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189160" y="4642532"/>
              <a:ext cx="3164057" cy="923330"/>
            </a:xfrm>
            <a:prstGeom prst="rect">
              <a:avLst/>
            </a:prstGeom>
          </p:spPr>
          <p:txBody>
            <a:bodyPr wrap="square">
              <a:spAutoFit/>
            </a:bodyPr>
            <a:lstStyle/>
            <a:p>
              <a:r>
                <a:rPr lang="en-GB" dirty="0"/>
                <a:t>Compare your rectilinear shapes with your partner’s. What did you notice?</a:t>
              </a:r>
            </a:p>
          </p:txBody>
        </p:sp>
      </p:grpSp>
      <p:sp>
        <p:nvSpPr>
          <p:cNvPr id="16" name="Arc 15"/>
          <p:cNvSpPr/>
          <p:nvPr/>
        </p:nvSpPr>
        <p:spPr>
          <a:xfrm rot="4636509" flipH="1">
            <a:off x="2401384" y="3021499"/>
            <a:ext cx="1479198" cy="2605422"/>
          </a:xfrm>
          <a:prstGeom prst="arc">
            <a:avLst/>
          </a:prstGeom>
          <a:ln w="57150" cap="rnd">
            <a:solidFill>
              <a:srgbClr val="87BD3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7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1603"/>
          <a:stretch/>
        </p:blipFill>
        <p:spPr>
          <a:xfrm>
            <a:off x="539750" y="1232955"/>
            <a:ext cx="8064500" cy="5040845"/>
          </a:xfrm>
          <a:prstGeom prst="rect">
            <a:avLst/>
          </a:prstGeom>
        </p:spPr>
      </p:pic>
      <p:pic>
        <p:nvPicPr>
          <p:cNvPr id="12" name="Picture 41"/>
          <p:cNvPicPr>
            <a:picLocks noChangeAspect="1"/>
          </p:cNvPicPr>
          <p:nvPr/>
        </p:nvPicPr>
        <p:blipFill rotWithShape="1">
          <a:blip r:embed="rId3">
            <a:extLst>
              <a:ext uri="{28A0092B-C50C-407E-A947-70E740481C1C}">
                <a14:useLocalDpi xmlns:a14="http://schemas.microsoft.com/office/drawing/2010/main" val="0"/>
              </a:ext>
            </a:extLst>
          </a:blip>
          <a:srcRect l="-3" t="-2" r="-639" b="-415"/>
          <a:stretch/>
        </p:blipFill>
        <p:spPr bwMode="auto">
          <a:xfrm rot="5400000" flipH="1">
            <a:off x="2928059" y="1056514"/>
            <a:ext cx="3473450" cy="6599169"/>
          </a:xfrm>
          <a:prstGeom prst="rect">
            <a:avLst/>
          </a:prstGeom>
          <a:noFill/>
          <a:ln>
            <a:noFill/>
          </a:ln>
          <a:effectLst>
            <a:outerShdw blurRad="12700" dist="63500" dir="18360000" algn="ctr" rotWithShape="0">
              <a:srgbClr val="000000">
                <a:alpha val="1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ctangle 96"/>
          <p:cNvSpPr/>
          <p:nvPr/>
        </p:nvSpPr>
        <p:spPr>
          <a:xfrm>
            <a:off x="290446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Making Shapes</a:t>
            </a:r>
          </a:p>
        </p:txBody>
      </p:sp>
      <p:cxnSp>
        <p:nvCxnSpPr>
          <p:cNvPr id="103" name="Straight Connector 102"/>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561123724"/>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no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sp>
        <p:nvSpPr>
          <p:cNvPr id="7" name="Pentagon 6"/>
          <p:cNvSpPr/>
          <p:nvPr/>
        </p:nvSpPr>
        <p:spPr>
          <a:xfrm rot="5400000">
            <a:off x="4143448" y="-2370741"/>
            <a:ext cx="857103" cy="8064500"/>
          </a:xfrm>
          <a:prstGeom prst="homePlate">
            <a:avLst>
              <a:gd name="adj" fmla="val 20007"/>
            </a:avLst>
          </a:prstGeom>
          <a:solidFill>
            <a:srgbClr val="87BD31"/>
          </a:solidFill>
          <a:ln>
            <a:noFill/>
          </a:ln>
          <a:effectLst>
            <a:outerShdw blurRad="25400" dist="381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91993" y="1379939"/>
            <a:ext cx="7561431" cy="369332"/>
          </a:xfrm>
          <a:prstGeom prst="rect">
            <a:avLst/>
          </a:prstGeom>
        </p:spPr>
        <p:txBody>
          <a:bodyPr wrap="square">
            <a:spAutoFit/>
          </a:bodyPr>
          <a:lstStyle/>
          <a:p>
            <a:pPr algn="ctr"/>
            <a:r>
              <a:rPr lang="en-GB" dirty="0">
                <a:solidFill>
                  <a:schemeClr val="bg1"/>
                </a:solidFill>
              </a:rPr>
              <a:t>Here are some possible answers, but you may have found others.</a:t>
            </a:r>
          </a:p>
        </p:txBody>
      </p:sp>
      <p:graphicFrame>
        <p:nvGraphicFramePr>
          <p:cNvPr id="13" name="Table 12"/>
          <p:cNvGraphicFramePr>
            <a:graphicFrameLocks noGrp="1"/>
          </p:cNvGraphicFramePr>
          <p:nvPr>
            <p:extLst>
              <p:ext uri="{D42A27DB-BD31-4B8C-83A1-F6EECF244321}">
                <p14:modId xmlns:p14="http://schemas.microsoft.com/office/powerpoint/2010/main" val="3291630805"/>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tc>
                <a:tc>
                  <a:txBody>
                    <a:bodyPr/>
                    <a:lstStyle/>
                    <a:p>
                      <a:endParaRPr lang="en-GB"/>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193193436"/>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tc>
                <a:tc>
                  <a:txBody>
                    <a:bodyPr/>
                    <a:lstStyle/>
                    <a:p>
                      <a:endParaRPr lang="en-GB"/>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653989694"/>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tc>
                <a:tc>
                  <a:txBody>
                    <a:bodyPr/>
                    <a:lstStyle/>
                    <a:p>
                      <a:endParaRPr lang="en-GB"/>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560539556"/>
              </p:ext>
            </p:extLst>
          </p:nvPr>
        </p:nvGraphicFramePr>
        <p:xfrm>
          <a:off x="2052000" y="3085463"/>
          <a:ext cx="5040000" cy="256032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tc>
                <a:tc>
                  <a:txBody>
                    <a:bodyPr/>
                    <a:lstStyle/>
                    <a:p>
                      <a:endParaRPr lang="en-GB"/>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spTree>
    <p:extLst>
      <p:ext uri="{BB962C8B-B14F-4D97-AF65-F5344CB8AC3E}">
        <p14:creationId xmlns:p14="http://schemas.microsoft.com/office/powerpoint/2010/main" val="1965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1603"/>
          <a:stretch/>
        </p:blipFill>
        <p:spPr>
          <a:xfrm>
            <a:off x="539750" y="1232955"/>
            <a:ext cx="8064500" cy="5040845"/>
          </a:xfrm>
          <a:prstGeom prst="rect">
            <a:avLst/>
          </a:prstGeom>
        </p:spPr>
      </p:pic>
      <p:pic>
        <p:nvPicPr>
          <p:cNvPr id="12" name="Picture 41"/>
          <p:cNvPicPr>
            <a:picLocks noChangeAspect="1"/>
          </p:cNvPicPr>
          <p:nvPr/>
        </p:nvPicPr>
        <p:blipFill rotWithShape="1">
          <a:blip r:embed="rId3">
            <a:extLst>
              <a:ext uri="{28A0092B-C50C-407E-A947-70E740481C1C}">
                <a14:useLocalDpi xmlns:a14="http://schemas.microsoft.com/office/drawing/2010/main" val="0"/>
              </a:ext>
            </a:extLst>
          </a:blip>
          <a:srcRect l="-3" t="-2" r="-639" b="-415"/>
          <a:stretch/>
        </p:blipFill>
        <p:spPr bwMode="auto">
          <a:xfrm rot="5400000" flipH="1">
            <a:off x="2651524" y="791855"/>
            <a:ext cx="4026518" cy="6599169"/>
          </a:xfrm>
          <a:prstGeom prst="rect">
            <a:avLst/>
          </a:prstGeom>
          <a:noFill/>
          <a:ln>
            <a:noFill/>
          </a:ln>
          <a:effectLst>
            <a:outerShdw blurRad="12700" dist="63500" dir="18360000" algn="ctr" rotWithShape="0">
              <a:srgbClr val="000000">
                <a:alpha val="1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39750" y="1220855"/>
            <a:ext cx="8064500" cy="631696"/>
            <a:chOff x="539750" y="1232956"/>
            <a:chExt cx="8064500" cy="631696"/>
          </a:xfrm>
        </p:grpSpPr>
        <p:sp>
          <p:nvSpPr>
            <p:cNvPr id="7" name="Pentagon 6"/>
            <p:cNvSpPr/>
            <p:nvPr/>
          </p:nvSpPr>
          <p:spPr>
            <a:xfrm rot="5400000">
              <a:off x="4256152" y="-2483446"/>
              <a:ext cx="631696" cy="8064500"/>
            </a:xfrm>
            <a:prstGeom prst="homePlate">
              <a:avLst>
                <a:gd name="adj" fmla="val 20007"/>
              </a:avLst>
            </a:prstGeom>
            <a:solidFill>
              <a:srgbClr val="00A7E6"/>
            </a:solidFill>
            <a:ln>
              <a:noFill/>
            </a:ln>
            <a:effectLst>
              <a:outerShdw blurRad="25400" dist="381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91993" y="1308687"/>
              <a:ext cx="7561431" cy="369332"/>
            </a:xfrm>
            <a:prstGeom prst="rect">
              <a:avLst/>
            </a:prstGeom>
          </p:spPr>
          <p:txBody>
            <a:bodyPr wrap="square">
              <a:spAutoFit/>
            </a:bodyPr>
            <a:lstStyle/>
            <a:p>
              <a:pPr algn="ctr"/>
              <a:r>
                <a:rPr lang="en-GB" dirty="0">
                  <a:solidFill>
                    <a:schemeClr val="bg1"/>
                  </a:solidFill>
                </a:rPr>
                <a:t>Draw 3 rectilinear shapes with an area of 8 squares. </a:t>
              </a:r>
            </a:p>
          </p:txBody>
        </p:sp>
      </p:grpSp>
      <p:graphicFrame>
        <p:nvGraphicFramePr>
          <p:cNvPr id="20" name="Table 19"/>
          <p:cNvGraphicFramePr>
            <a:graphicFrameLocks noGrp="1"/>
          </p:cNvGraphicFramePr>
          <p:nvPr>
            <p:extLst>
              <p:ext uri="{D42A27DB-BD31-4B8C-83A1-F6EECF244321}">
                <p14:modId xmlns:p14="http://schemas.microsoft.com/office/powerpoint/2010/main" val="985577718"/>
              </p:ext>
            </p:extLst>
          </p:nvPr>
        </p:nvGraphicFramePr>
        <p:xfrm>
          <a:off x="1897621" y="2262639"/>
          <a:ext cx="5040000" cy="36576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4363515"/>
                  </a:ext>
                </a:extLst>
              </a:tr>
              <a:tr h="360000">
                <a:tc>
                  <a:txBody>
                    <a:bodyPr/>
                    <a:lstStyle/>
                    <a:p>
                      <a:endParaRPr lang="en-GB" dirty="0"/>
                    </a:p>
                  </a:txBody>
                  <a:tcPr/>
                </a:tc>
                <a:tc>
                  <a:txBody>
                    <a:bodyPr/>
                    <a:lstStyle/>
                    <a:p>
                      <a:endParaRPr lang="en-GB" dirty="0"/>
                    </a:p>
                  </a:txBody>
                  <a:tcPr>
                    <a:noFill/>
                  </a:tcPr>
                </a:tc>
                <a:tc>
                  <a:txBody>
                    <a:bodyPr/>
                    <a:lstStyle/>
                    <a:p>
                      <a:endParaRPr lang="en-GB"/>
                    </a:p>
                  </a:txBody>
                  <a:tcPr/>
                </a:tc>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05981055"/>
                  </a:ext>
                </a:extLst>
              </a:tr>
              <a:tr h="360000">
                <a:tc>
                  <a:txBody>
                    <a:bodyPr/>
                    <a:lstStyle/>
                    <a:p>
                      <a:endParaRPr lang="en-GB" dirty="0"/>
                    </a:p>
                  </a:txBody>
                  <a:tcPr/>
                </a:tc>
                <a:tc>
                  <a:txBody>
                    <a:bodyPr/>
                    <a:lstStyle/>
                    <a:p>
                      <a:endParaRPr lang="en-GB" dirty="0"/>
                    </a:p>
                  </a:txBody>
                  <a:tcPr>
                    <a:noFill/>
                  </a:tcPr>
                </a:tc>
                <a:tc>
                  <a:txBody>
                    <a:bodyPr/>
                    <a:lstStyle/>
                    <a:p>
                      <a:endParaRPr lang="en-GB"/>
                    </a:p>
                  </a:txBody>
                  <a:tcPr/>
                </a:tc>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extLst>
                  <a:ext uri="{0D108BD9-81ED-4DB2-BD59-A6C34878D82A}">
                    <a16:rowId xmlns:a16="http://schemas.microsoft.com/office/drawing/2014/main" val="631805529"/>
                  </a:ext>
                </a:extLst>
              </a:tr>
              <a:tr h="360000">
                <a:tc>
                  <a:txBody>
                    <a:bodyPr/>
                    <a:lstStyle/>
                    <a:p>
                      <a:endParaRPr lang="en-GB" dirty="0"/>
                    </a:p>
                  </a:txBody>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a:p>
                  </a:txBody>
                  <a:tcPr>
                    <a:noFill/>
                  </a:tcPr>
                </a:tc>
                <a:tc>
                  <a:txBody>
                    <a:bodyPr/>
                    <a:lstStyle/>
                    <a:p>
                      <a:endParaRPr lang="en-GB" dirty="0"/>
                    </a:p>
                  </a:txBody>
                  <a:tcPr>
                    <a:no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no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dirty="0"/>
                    </a:p>
                  </a:txBody>
                  <a:tcPr>
                    <a:noFill/>
                  </a:tcPr>
                </a:tc>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a:p>
                  </a:txBody>
                  <a:tcPr/>
                </a:tc>
                <a:tc>
                  <a:txBody>
                    <a:bodyPr/>
                    <a:lstStyle/>
                    <a:p>
                      <a:endParaRPr lang="en-GB"/>
                    </a:p>
                  </a:txBody>
                  <a:tcPr/>
                </a:tc>
                <a:tc>
                  <a:txBody>
                    <a:bodyPr/>
                    <a:lstStyle/>
                    <a:p>
                      <a:endParaRPr lang="en-GB"/>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dirty="0"/>
                    </a:p>
                  </a:txBody>
                  <a:tcPr>
                    <a:noFill/>
                  </a:tcPr>
                </a:tc>
                <a:tc>
                  <a:txBody>
                    <a:bodyPr/>
                    <a:lstStyle/>
                    <a:p>
                      <a:endParaRPr lang="en-GB"/>
                    </a:p>
                  </a:txBody>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tc>
                <a:tc>
                  <a:txBody>
                    <a:bodyPr/>
                    <a:lstStyle/>
                    <a:p>
                      <a:endParaRPr lang="en-GB" dirty="0"/>
                    </a:p>
                  </a:txBody>
                  <a:tcPr>
                    <a:noFill/>
                  </a:tcPr>
                </a:tc>
                <a:tc>
                  <a:txBody>
                    <a:bodyPr/>
                    <a:lstStyle/>
                    <a:p>
                      <a:endParaRPr lang="en-GB"/>
                    </a:p>
                  </a:txBody>
                  <a:tcPr>
                    <a:noFill/>
                  </a:tcPr>
                </a:tc>
                <a:tc>
                  <a:txBody>
                    <a:bodyPr/>
                    <a:lstStyle/>
                    <a:p>
                      <a:endParaRPr lang="en-GB" dirty="0"/>
                    </a:p>
                  </a:txBody>
                  <a:tcPr>
                    <a:no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074346678"/>
              </p:ext>
            </p:extLst>
          </p:nvPr>
        </p:nvGraphicFramePr>
        <p:xfrm>
          <a:off x="1897621" y="2262639"/>
          <a:ext cx="5040000" cy="36576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tblGrid>
              <a:tr h="36000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4363515"/>
                  </a:ext>
                </a:extLst>
              </a:tr>
              <a:tr h="360000">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noFill/>
                  </a:tcPr>
                </a:tc>
                <a:tc>
                  <a:txBody>
                    <a:bodyPr/>
                    <a:lstStyle/>
                    <a:p>
                      <a:endParaRPr lang="en-GB"/>
                    </a:p>
                  </a:txBody>
                  <a:tcPr>
                    <a:solidFill>
                      <a:srgbClr val="87BD31"/>
                    </a:solidFill>
                  </a:tcPr>
                </a:tc>
                <a:tc>
                  <a:txBody>
                    <a:bodyPr/>
                    <a:lstStyle/>
                    <a:p>
                      <a:endParaRPr lang="en-GB"/>
                    </a:p>
                  </a:txBody>
                  <a:tcPr>
                    <a:solidFill>
                      <a:srgbClr val="87BD31"/>
                    </a:solidFill>
                  </a:tcPr>
                </a:tc>
                <a:tc>
                  <a:txBody>
                    <a:bodyPr/>
                    <a:lstStyle/>
                    <a:p>
                      <a:endParaRPr lang="en-GB"/>
                    </a:p>
                  </a:txBody>
                  <a:tcPr>
                    <a:solidFill>
                      <a:srgbClr val="87BD31"/>
                    </a:solidFill>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05981055"/>
                  </a:ext>
                </a:extLst>
              </a:tr>
              <a:tr h="360000">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noFill/>
                  </a:tcPr>
                </a:tc>
                <a:tc>
                  <a:txBody>
                    <a:bodyPr/>
                    <a:lstStyle/>
                    <a:p>
                      <a:endParaRPr lang="en-GB"/>
                    </a:p>
                  </a:txBody>
                  <a:tcPr>
                    <a:solidFill>
                      <a:srgbClr val="87BD31"/>
                    </a:solidFill>
                  </a:tcPr>
                </a:tc>
                <a:tc>
                  <a:txBody>
                    <a:bodyPr/>
                    <a:lstStyle/>
                    <a:p>
                      <a:endParaRPr lang="en-GB"/>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extLst>
                  <a:ext uri="{0D108BD9-81ED-4DB2-BD59-A6C34878D82A}">
                    <a16:rowId xmlns:a16="http://schemas.microsoft.com/office/drawing/2014/main" val="631805529"/>
                  </a:ext>
                </a:extLst>
              </a:tr>
              <a:tr h="360000">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noFill/>
                  </a:tcPr>
                </a:tc>
                <a:tc>
                  <a:txBody>
                    <a:bodyPr/>
                    <a:lstStyle/>
                    <a:p>
                      <a:endParaRPr lang="en-GB"/>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278930233"/>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a:p>
                  </a:txBody>
                  <a:tcPr>
                    <a:noFill/>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86850538"/>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tc>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solidFill>
                      <a:srgbClr val="87BD31"/>
                    </a:solidFill>
                  </a:tcPr>
                </a:tc>
                <a:tc>
                  <a:txBody>
                    <a:bodyPr/>
                    <a:lstStyle/>
                    <a:p>
                      <a:endParaRPr lang="en-GB"/>
                    </a:p>
                  </a:txBody>
                  <a:tcPr>
                    <a:solidFill>
                      <a:srgbClr val="87BD31"/>
                    </a:solidFill>
                  </a:tcPr>
                </a:tc>
                <a:tc>
                  <a:txBody>
                    <a:bodyPr/>
                    <a:lstStyle/>
                    <a:p>
                      <a:endParaRPr lang="en-GB"/>
                    </a:p>
                  </a:txBody>
                  <a:tcPr>
                    <a:solidFill>
                      <a:srgbClr val="87BD31"/>
                    </a:solidFill>
                  </a:tcPr>
                </a:tc>
                <a:tc>
                  <a:txBody>
                    <a:bodyPr/>
                    <a:lstStyle/>
                    <a:p>
                      <a:endParaRPr lang="en-GB"/>
                    </a:p>
                  </a:txBody>
                  <a:tcPr/>
                </a:tc>
                <a:tc>
                  <a:txBody>
                    <a:bodyPr/>
                    <a:lstStyle/>
                    <a:p>
                      <a:endParaRPr lang="en-GB"/>
                    </a:p>
                  </a:txBody>
                  <a:tcPr/>
                </a:tc>
                <a:tc>
                  <a:txBody>
                    <a:bodyPr/>
                    <a:lstStyle/>
                    <a:p>
                      <a:endParaRPr lang="en-GB"/>
                    </a:p>
                  </a:txBody>
                  <a:tcPr>
                    <a:solidFill>
                      <a:srgbClr val="87BD31"/>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1366452445"/>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a:p>
                  </a:txBody>
                  <a:tcPr/>
                </a:tc>
                <a:extLst>
                  <a:ext uri="{0D108BD9-81ED-4DB2-BD59-A6C34878D82A}">
                    <a16:rowId xmlns:a16="http://schemas.microsoft.com/office/drawing/2014/main" val="4072593212"/>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no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3998657192"/>
                  </a:ext>
                </a:extLst>
              </a:tr>
              <a:tr h="360000">
                <a:tc>
                  <a:txBody>
                    <a:bodyPr/>
                    <a:lstStyle/>
                    <a:p>
                      <a:endParaRPr lang="en-GB"/>
                    </a:p>
                  </a:txBody>
                  <a:tcPr/>
                </a:tc>
                <a:tc>
                  <a:txBody>
                    <a:bodyPr/>
                    <a:lstStyle/>
                    <a:p>
                      <a:endParaRPr lang="en-GB" dirty="0"/>
                    </a:p>
                  </a:txBody>
                  <a:tcPr>
                    <a:solidFill>
                      <a:srgbClr val="87BD31"/>
                    </a:solidFill>
                  </a:tcPr>
                </a:tc>
                <a:tc>
                  <a:txBody>
                    <a:bodyPr/>
                    <a:lstStyle/>
                    <a:p>
                      <a:endParaRPr lang="en-GB"/>
                    </a:p>
                  </a:txBody>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solidFill>
                      <a:srgbClr val="87BD31"/>
                    </a:solidFill>
                  </a:tcPr>
                </a:tc>
                <a:tc>
                  <a:txBody>
                    <a:bodyPr/>
                    <a:lstStyle/>
                    <a:p>
                      <a:endParaRPr lang="en-GB" dirty="0"/>
                    </a:p>
                  </a:txBody>
                  <a:tcPr/>
                </a:tc>
                <a:tc>
                  <a:txBody>
                    <a:bodyPr/>
                    <a:lstStyle/>
                    <a:p>
                      <a:endParaRPr lang="en-GB" dirty="0"/>
                    </a:p>
                  </a:txBody>
                  <a:tcPr>
                    <a:solidFill>
                      <a:srgbClr val="87BD31"/>
                    </a:solidFill>
                  </a:tcPr>
                </a:tc>
                <a:tc>
                  <a:txBody>
                    <a:bodyPr/>
                    <a:lstStyle/>
                    <a:p>
                      <a:endParaRPr lang="en-GB"/>
                    </a:p>
                  </a:txBody>
                  <a:tcPr>
                    <a:solidFill>
                      <a:srgbClr val="87BD31"/>
                    </a:solidFill>
                  </a:tcPr>
                </a:tc>
                <a:tc>
                  <a:txBody>
                    <a:bodyPr/>
                    <a:lstStyle/>
                    <a:p>
                      <a:endParaRPr lang="en-GB" dirty="0"/>
                    </a:p>
                  </a:txBody>
                  <a:tcPr>
                    <a:solidFill>
                      <a:srgbClr val="87BD31"/>
                    </a:solidFill>
                  </a:tcPr>
                </a:tc>
                <a:tc>
                  <a:txBody>
                    <a:bodyPr/>
                    <a:lstStyle/>
                    <a:p>
                      <a:endParaRPr lang="en-GB"/>
                    </a:p>
                  </a:txBody>
                  <a:tcPr/>
                </a:tc>
                <a:extLst>
                  <a:ext uri="{0D108BD9-81ED-4DB2-BD59-A6C34878D82A}">
                    <a16:rowId xmlns:a16="http://schemas.microsoft.com/office/drawing/2014/main" val="3142043008"/>
                  </a:ext>
                </a:extLst>
              </a:tr>
              <a:tr h="36000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92089625"/>
                  </a:ext>
                </a:extLst>
              </a:tr>
            </a:tbl>
          </a:graphicData>
        </a:graphic>
      </p:graphicFrame>
      <p:grpSp>
        <p:nvGrpSpPr>
          <p:cNvPr id="3" name="Group 2"/>
          <p:cNvGrpSpPr/>
          <p:nvPr/>
        </p:nvGrpSpPr>
        <p:grpSpPr>
          <a:xfrm>
            <a:off x="539750" y="1221084"/>
            <a:ext cx="8064500" cy="762095"/>
            <a:chOff x="539750" y="1221084"/>
            <a:chExt cx="8064500" cy="762095"/>
          </a:xfrm>
        </p:grpSpPr>
        <p:sp>
          <p:nvSpPr>
            <p:cNvPr id="21" name="Pentagon 20"/>
            <p:cNvSpPr/>
            <p:nvPr/>
          </p:nvSpPr>
          <p:spPr>
            <a:xfrm rot="5400000">
              <a:off x="4190952" y="-2430118"/>
              <a:ext cx="762095" cy="8064500"/>
            </a:xfrm>
            <a:prstGeom prst="homePlate">
              <a:avLst>
                <a:gd name="adj" fmla="val 20007"/>
              </a:avLst>
            </a:prstGeom>
            <a:solidFill>
              <a:srgbClr val="87BD31"/>
            </a:solidFill>
            <a:ln>
              <a:noFill/>
            </a:ln>
            <a:effectLst>
              <a:outerShdw blurRad="25400" dist="381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219505" y="1237439"/>
              <a:ext cx="6713212" cy="646331"/>
            </a:xfrm>
            <a:prstGeom prst="rect">
              <a:avLst/>
            </a:prstGeom>
          </p:spPr>
          <p:txBody>
            <a:bodyPr wrap="square">
              <a:spAutoFit/>
            </a:bodyPr>
            <a:lstStyle/>
            <a:p>
              <a:pPr algn="ctr"/>
              <a:r>
                <a:rPr lang="en-GB" dirty="0">
                  <a:solidFill>
                    <a:schemeClr val="bg1"/>
                  </a:solidFill>
                </a:rPr>
                <a:t>Here are some possible answers, but you may have found different rectilinear shapes.</a:t>
              </a:r>
            </a:p>
          </p:txBody>
        </p:sp>
      </p:grpSp>
      <p:sp>
        <p:nvSpPr>
          <p:cNvPr id="6" name="Rectangle 5"/>
          <p:cNvSpPr/>
          <p:nvPr/>
        </p:nvSpPr>
        <p:spPr>
          <a:xfrm>
            <a:off x="539749" y="532798"/>
            <a:ext cx="8064501" cy="68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7" name="Rectangle 96"/>
          <p:cNvSpPr/>
          <p:nvPr/>
        </p:nvSpPr>
        <p:spPr>
          <a:xfrm>
            <a:off x="290446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96" name="Rectangle 95"/>
          <p:cNvSpPr/>
          <p:nvPr/>
        </p:nvSpPr>
        <p:spPr>
          <a:xfrm>
            <a:off x="447429" y="670981"/>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Making Shapes</a:t>
            </a:r>
          </a:p>
        </p:txBody>
      </p:sp>
      <p:cxnSp>
        <p:nvCxnSpPr>
          <p:cNvPr id="103" name="Straight Connector 102"/>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14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p:tgtEl>
                                          <p:spTgt spid="3"/>
                                        </p:tgtEl>
                                        <p:attrNameLst>
                                          <p:attrName>ppt_y</p:attrName>
                                        </p:attrNameLst>
                                      </p:cBhvr>
                                      <p:tavLst>
                                        <p:tav tm="0">
                                          <p:val>
                                            <p:strVal val="#ppt_y-#ppt_h*1.125000"/>
                                          </p:val>
                                        </p:tav>
                                        <p:tav tm="100000">
                                          <p:val>
                                            <p:strVal val="#ppt_y"/>
                                          </p:val>
                                        </p:tav>
                                      </p:tavLst>
                                    </p:anim>
                                    <p:animEffect transition="in" filter="wipe(down)">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Making Shapes</a:t>
            </a:r>
          </a:p>
        </p:txBody>
      </p:sp>
      <p:sp>
        <p:nvSpPr>
          <p:cNvPr id="10" name="Rectangle 9"/>
          <p:cNvSpPr/>
          <p:nvPr/>
        </p:nvSpPr>
        <p:spPr>
          <a:xfrm>
            <a:off x="2904466"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1603"/>
          <a:stretch/>
        </p:blipFill>
        <p:spPr>
          <a:xfrm>
            <a:off x="539750" y="1232955"/>
            <a:ext cx="8064500" cy="504084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25409" y="214355"/>
            <a:ext cx="4464286" cy="7146601"/>
          </a:xfrm>
          <a:prstGeom prst="rect">
            <a:avLst/>
          </a:prstGeom>
          <a:effectLst>
            <a:outerShdw blurRad="25400" dist="63500" dir="19800000" algn="ctr" rotWithShape="0">
              <a:srgbClr val="000000">
                <a:alpha val="17000"/>
              </a:srgbClr>
            </a:outerShdw>
          </a:effectLst>
        </p:spPr>
      </p:pic>
      <p:grpSp>
        <p:nvGrpSpPr>
          <p:cNvPr id="4" name="Group 3"/>
          <p:cNvGrpSpPr/>
          <p:nvPr/>
        </p:nvGrpSpPr>
        <p:grpSpPr>
          <a:xfrm>
            <a:off x="1657390" y="1814186"/>
            <a:ext cx="5753168" cy="3947474"/>
            <a:chOff x="1590674" y="1966586"/>
            <a:chExt cx="5057776" cy="3796039"/>
          </a:xfrm>
        </p:grpSpPr>
        <p:sp>
          <p:nvSpPr>
            <p:cNvPr id="3" name="Rectangle 2"/>
            <p:cNvSpPr/>
            <p:nvPr/>
          </p:nvSpPr>
          <p:spPr>
            <a:xfrm>
              <a:off x="1590674" y="1966586"/>
              <a:ext cx="5057776" cy="3796039"/>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590674" y="1966586"/>
              <a:ext cx="5057776" cy="3796039"/>
            </a:xfrm>
            <a:prstGeom prst="rect">
              <a:avLst/>
            </a:prstGeom>
            <a:blipFill dpi="0" rotWithShape="1">
              <a:blip r:embed="rId5">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4" name="Table 13"/>
          <p:cNvGraphicFramePr>
            <a:graphicFrameLocks noGrp="1"/>
          </p:cNvGraphicFramePr>
          <p:nvPr>
            <p:extLst>
              <p:ext uri="{D42A27DB-BD31-4B8C-83A1-F6EECF244321}">
                <p14:modId xmlns:p14="http://schemas.microsoft.com/office/powerpoint/2010/main" val="2326291466"/>
              </p:ext>
            </p:extLst>
          </p:nvPr>
        </p:nvGraphicFramePr>
        <p:xfrm>
          <a:off x="1650558" y="1801660"/>
          <a:ext cx="576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gridCol w="360000">
                  <a:extLst>
                    <a:ext uri="{9D8B030D-6E8A-4147-A177-3AD203B41FA5}">
                      <a16:colId xmlns:a16="http://schemas.microsoft.com/office/drawing/2014/main" val="52572567"/>
                    </a:ext>
                  </a:extLst>
                </a:gridCol>
                <a:gridCol w="360000">
                  <a:extLst>
                    <a:ext uri="{9D8B030D-6E8A-4147-A177-3AD203B41FA5}">
                      <a16:colId xmlns:a16="http://schemas.microsoft.com/office/drawing/2014/main" val="264885881"/>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pSp>
        <p:nvGrpSpPr>
          <p:cNvPr id="8" name="Group 7"/>
          <p:cNvGrpSpPr/>
          <p:nvPr/>
        </p:nvGrpSpPr>
        <p:grpSpPr>
          <a:xfrm>
            <a:off x="3858016" y="2887977"/>
            <a:ext cx="3546848" cy="1783082"/>
            <a:chOff x="3859863" y="1999829"/>
            <a:chExt cx="3546848" cy="1783082"/>
          </a:xfrm>
        </p:grpSpPr>
        <p:sp>
          <p:nvSpPr>
            <p:cNvPr id="7" name="Pentagon 6"/>
            <p:cNvSpPr/>
            <p:nvPr/>
          </p:nvSpPr>
          <p:spPr>
            <a:xfrm rot="10800000">
              <a:off x="3859863" y="1999829"/>
              <a:ext cx="3546848" cy="1783082"/>
            </a:xfrm>
            <a:prstGeom prst="homePlate">
              <a:avLst>
                <a:gd name="adj" fmla="val 1250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71375" y="2149942"/>
              <a:ext cx="2981195" cy="1477328"/>
            </a:xfrm>
            <a:prstGeom prst="rect">
              <a:avLst/>
            </a:prstGeom>
          </p:spPr>
          <p:txBody>
            <a:bodyPr wrap="square">
              <a:spAutoFit/>
            </a:bodyPr>
            <a:lstStyle/>
            <a:p>
              <a:r>
                <a:rPr lang="en-GB" dirty="0">
                  <a:solidFill>
                    <a:schemeClr val="bg1"/>
                  </a:solidFill>
                </a:rPr>
                <a:t>Alex has made a rectilinear shape using 10 squares. Decide if his work is correct or incorrect and give him some feedback.</a:t>
              </a:r>
            </a:p>
          </p:txBody>
        </p:sp>
      </p:grpSp>
      <p:grpSp>
        <p:nvGrpSpPr>
          <p:cNvPr id="25" name="Group 24"/>
          <p:cNvGrpSpPr/>
          <p:nvPr/>
        </p:nvGrpSpPr>
        <p:grpSpPr>
          <a:xfrm>
            <a:off x="3209924" y="2535550"/>
            <a:ext cx="4191525" cy="2498215"/>
            <a:chOff x="3209924" y="2535550"/>
            <a:chExt cx="4191525" cy="2498215"/>
          </a:xfrm>
        </p:grpSpPr>
        <p:sp>
          <p:nvSpPr>
            <p:cNvPr id="20" name="Pentagon 19"/>
            <p:cNvSpPr/>
            <p:nvPr/>
          </p:nvSpPr>
          <p:spPr>
            <a:xfrm rot="10800000">
              <a:off x="3209924" y="2535550"/>
              <a:ext cx="4191525" cy="2498215"/>
            </a:xfrm>
            <a:prstGeom prst="homePlate">
              <a:avLst>
                <a:gd name="adj" fmla="val 6781"/>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436117" y="2661278"/>
              <a:ext cx="2983734" cy="369332"/>
            </a:xfrm>
            <a:prstGeom prst="rect">
              <a:avLst/>
            </a:prstGeom>
          </p:spPr>
          <p:txBody>
            <a:bodyPr wrap="square">
              <a:spAutoFit/>
            </a:bodyPr>
            <a:lstStyle/>
            <a:p>
              <a:r>
                <a:rPr lang="en-GB" b="1" dirty="0">
                  <a:solidFill>
                    <a:schemeClr val="bg1"/>
                  </a:solidFill>
                </a:rPr>
                <a:t>Correct or Incorrect </a:t>
              </a:r>
              <a:endParaRPr lang="en-GB" dirty="0">
                <a:solidFill>
                  <a:schemeClr val="bg1"/>
                </a:solidFill>
              </a:endParaRPr>
            </a:p>
          </p:txBody>
        </p:sp>
      </p:grpSp>
      <p:sp>
        <p:nvSpPr>
          <p:cNvPr id="21" name="Rectangle 20"/>
          <p:cNvSpPr/>
          <p:nvPr/>
        </p:nvSpPr>
        <p:spPr>
          <a:xfrm>
            <a:off x="3436117" y="3159638"/>
            <a:ext cx="3972164" cy="1754326"/>
          </a:xfrm>
          <a:prstGeom prst="rect">
            <a:avLst/>
          </a:prstGeom>
        </p:spPr>
        <p:txBody>
          <a:bodyPr wrap="square">
            <a:spAutoFit/>
          </a:bodyPr>
          <a:lstStyle/>
          <a:p>
            <a:r>
              <a:rPr lang="en-GB" b="1" dirty="0">
                <a:solidFill>
                  <a:schemeClr val="bg1"/>
                </a:solidFill>
              </a:rPr>
              <a:t>Feedback</a:t>
            </a:r>
            <a:br>
              <a:rPr lang="en-GB" dirty="0">
                <a:solidFill>
                  <a:schemeClr val="bg1"/>
                </a:solidFill>
              </a:rPr>
            </a:br>
            <a:r>
              <a:rPr lang="en-GB" dirty="0">
                <a:solidFill>
                  <a:schemeClr val="bg1"/>
                </a:solidFill>
              </a:rPr>
              <a:t>You have created a rectilinear shape, but it has an area of 9 squares, not 10. You have not used enough squares so you need to add 1 </a:t>
            </a:r>
            <a:br>
              <a:rPr lang="en-GB" dirty="0">
                <a:solidFill>
                  <a:schemeClr val="bg1"/>
                </a:solidFill>
              </a:rPr>
            </a:br>
            <a:r>
              <a:rPr lang="en-GB" dirty="0">
                <a:solidFill>
                  <a:schemeClr val="bg1"/>
                </a:solidFill>
              </a:rPr>
              <a:t>more square to make this correct. </a:t>
            </a:r>
          </a:p>
        </p:txBody>
      </p:sp>
      <p:sp>
        <p:nvSpPr>
          <p:cNvPr id="17" name="Oval 16"/>
          <p:cNvSpPr/>
          <p:nvPr/>
        </p:nvSpPr>
        <p:spPr>
          <a:xfrm>
            <a:off x="4558239" y="2648888"/>
            <a:ext cx="1175812" cy="3969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89842"/>
          <a:stretch/>
        </p:blipFill>
        <p:spPr>
          <a:xfrm rot="16200000">
            <a:off x="5535717" y="3424661"/>
            <a:ext cx="4464286" cy="725987"/>
          </a:xfrm>
          <a:prstGeom prst="rect">
            <a:avLst/>
          </a:prstGeom>
          <a:effectLst>
            <a:outerShdw blurRad="25400" dist="63500" dir="19800000" algn="ctr" rotWithShape="0">
              <a:srgbClr val="000000">
                <a:alpha val="17000"/>
              </a:srgbClr>
            </a:outerShdw>
          </a:effectLst>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ppt_w*1.125000"/>
                                          </p:val>
                                        </p:tav>
                                      </p:tavLst>
                                    </p:anim>
                                    <p:animEffect transition="out" filter="wipe(right)">
                                      <p:cBhvr>
                                        <p:cTn id="7" dur="500"/>
                                        <p:tgtEl>
                                          <p:spTgt spid="8"/>
                                        </p:tgtEl>
                                      </p:cBhvr>
                                    </p:animEffect>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75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2" name="Rectangle 11"/>
          <p:cNvSpPr/>
          <p:nvPr/>
        </p:nvSpPr>
        <p:spPr>
          <a:xfrm>
            <a:off x="447429" y="670659"/>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Making Shapes</a:t>
            </a:r>
          </a:p>
        </p:txBody>
      </p:sp>
      <p:sp>
        <p:nvSpPr>
          <p:cNvPr id="10" name="Rectangle 9"/>
          <p:cNvSpPr/>
          <p:nvPr/>
        </p:nvSpPr>
        <p:spPr>
          <a:xfrm>
            <a:off x="2904466"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90446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1603"/>
          <a:stretch/>
        </p:blipFill>
        <p:spPr>
          <a:xfrm>
            <a:off x="539750" y="1232955"/>
            <a:ext cx="8064500" cy="504084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25409" y="214355"/>
            <a:ext cx="4464286" cy="7146601"/>
          </a:xfrm>
          <a:prstGeom prst="rect">
            <a:avLst/>
          </a:prstGeom>
          <a:effectLst>
            <a:outerShdw blurRad="25400" dist="63500" dir="19800000" algn="ctr" rotWithShape="0">
              <a:srgbClr val="000000">
                <a:alpha val="17000"/>
              </a:srgbClr>
            </a:outerShdw>
          </a:effectLst>
        </p:spPr>
      </p:pic>
      <p:grpSp>
        <p:nvGrpSpPr>
          <p:cNvPr id="4" name="Group 3"/>
          <p:cNvGrpSpPr/>
          <p:nvPr/>
        </p:nvGrpSpPr>
        <p:grpSpPr>
          <a:xfrm>
            <a:off x="1657390" y="1814186"/>
            <a:ext cx="5753168" cy="3947474"/>
            <a:chOff x="1590674" y="1966586"/>
            <a:chExt cx="5057776" cy="3796039"/>
          </a:xfrm>
        </p:grpSpPr>
        <p:sp>
          <p:nvSpPr>
            <p:cNvPr id="3" name="Rectangle 2"/>
            <p:cNvSpPr/>
            <p:nvPr/>
          </p:nvSpPr>
          <p:spPr>
            <a:xfrm>
              <a:off x="1590674" y="1966586"/>
              <a:ext cx="5057776" cy="3796039"/>
            </a:xfrm>
            <a:prstGeom prst="rect">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590674" y="1966586"/>
              <a:ext cx="5057776" cy="3796039"/>
            </a:xfrm>
            <a:prstGeom prst="rect">
              <a:avLst/>
            </a:prstGeom>
            <a:blipFill dpi="0" rotWithShape="1">
              <a:blip r:embed="rId5">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4" name="Table 13"/>
          <p:cNvGraphicFramePr>
            <a:graphicFrameLocks noGrp="1"/>
          </p:cNvGraphicFramePr>
          <p:nvPr>
            <p:extLst>
              <p:ext uri="{D42A27DB-BD31-4B8C-83A1-F6EECF244321}">
                <p14:modId xmlns:p14="http://schemas.microsoft.com/office/powerpoint/2010/main" val="799523898"/>
              </p:ext>
            </p:extLst>
          </p:nvPr>
        </p:nvGraphicFramePr>
        <p:xfrm>
          <a:off x="1650558" y="1801660"/>
          <a:ext cx="576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gridCol w="360000">
                  <a:extLst>
                    <a:ext uri="{9D8B030D-6E8A-4147-A177-3AD203B41FA5}">
                      <a16:colId xmlns:a16="http://schemas.microsoft.com/office/drawing/2014/main" val="1886952098"/>
                    </a:ext>
                  </a:extLst>
                </a:gridCol>
                <a:gridCol w="360000">
                  <a:extLst>
                    <a:ext uri="{9D8B030D-6E8A-4147-A177-3AD203B41FA5}">
                      <a16:colId xmlns:a16="http://schemas.microsoft.com/office/drawing/2014/main" val="509779307"/>
                    </a:ext>
                  </a:extLst>
                </a:gridCol>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gridCol w="360000">
                  <a:extLst>
                    <a:ext uri="{9D8B030D-6E8A-4147-A177-3AD203B41FA5}">
                      <a16:colId xmlns:a16="http://schemas.microsoft.com/office/drawing/2014/main" val="52572567"/>
                    </a:ext>
                  </a:extLst>
                </a:gridCol>
                <a:gridCol w="360000">
                  <a:extLst>
                    <a:ext uri="{9D8B030D-6E8A-4147-A177-3AD203B41FA5}">
                      <a16:colId xmlns:a16="http://schemas.microsoft.com/office/drawing/2014/main" val="264885881"/>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012026683"/>
              </p:ext>
            </p:extLst>
          </p:nvPr>
        </p:nvGraphicFramePr>
        <p:xfrm>
          <a:off x="1650558" y="1801660"/>
          <a:ext cx="180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4278930233"/>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616844203"/>
              </p:ext>
            </p:extLst>
          </p:nvPr>
        </p:nvGraphicFramePr>
        <p:xfrm>
          <a:off x="1650558" y="1801660"/>
          <a:ext cx="180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4278930233"/>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607613213"/>
              </p:ext>
            </p:extLst>
          </p:nvPr>
        </p:nvGraphicFramePr>
        <p:xfrm>
          <a:off x="1650558" y="1801660"/>
          <a:ext cx="180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4278930233"/>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87BD31"/>
                    </a:solidFill>
                  </a:tcPr>
                </a:tc>
                <a:tc>
                  <a:txBody>
                    <a:bodyPr/>
                    <a:lstStyle/>
                    <a:p>
                      <a:endParaRPr lang="en-GB" sz="800" dirty="0"/>
                    </a:p>
                  </a:txBody>
                  <a:tcPr>
                    <a:noFill/>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416531549"/>
              </p:ext>
            </p:extLst>
          </p:nvPr>
        </p:nvGraphicFramePr>
        <p:xfrm>
          <a:off x="1650558" y="1801660"/>
          <a:ext cx="180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4003799459"/>
                    </a:ext>
                  </a:extLst>
                </a:gridCol>
                <a:gridCol w="360000">
                  <a:extLst>
                    <a:ext uri="{9D8B030D-6E8A-4147-A177-3AD203B41FA5}">
                      <a16:colId xmlns:a16="http://schemas.microsoft.com/office/drawing/2014/main" val="3413578061"/>
                    </a:ext>
                  </a:extLst>
                </a:gridCol>
                <a:gridCol w="360000">
                  <a:extLst>
                    <a:ext uri="{9D8B030D-6E8A-4147-A177-3AD203B41FA5}">
                      <a16:colId xmlns:a16="http://schemas.microsoft.com/office/drawing/2014/main" val="2504075603"/>
                    </a:ext>
                  </a:extLst>
                </a:gridCol>
                <a:gridCol w="360000">
                  <a:extLst>
                    <a:ext uri="{9D8B030D-6E8A-4147-A177-3AD203B41FA5}">
                      <a16:colId xmlns:a16="http://schemas.microsoft.com/office/drawing/2014/main" val="714252179"/>
                    </a:ext>
                  </a:extLst>
                </a:gridCol>
                <a:gridCol w="360000">
                  <a:extLst>
                    <a:ext uri="{9D8B030D-6E8A-4147-A177-3AD203B41FA5}">
                      <a16:colId xmlns:a16="http://schemas.microsoft.com/office/drawing/2014/main" val="3870973110"/>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extLst>
                  <a:ext uri="{0D108BD9-81ED-4DB2-BD59-A6C34878D82A}">
                    <a16:rowId xmlns:a16="http://schemas.microsoft.com/office/drawing/2014/main" val="4278930233"/>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a:p>
                  </a:txBody>
                  <a:tcPr/>
                </a:tc>
                <a:tc>
                  <a:txBody>
                    <a:bodyPr/>
                    <a:lstStyle/>
                    <a:p>
                      <a:endParaRPr lang="en-GB" sz="800"/>
                    </a:p>
                  </a:txBody>
                  <a:tcPr>
                    <a:noFill/>
                  </a:tcPr>
                </a:tc>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noFill/>
                  </a:tcPr>
                </a:tc>
                <a:tc>
                  <a:txBody>
                    <a:bodyPr/>
                    <a:lstStyle/>
                    <a:p>
                      <a:endParaRPr lang="en-GB" sz="800" dirty="0"/>
                    </a:p>
                  </a:txBody>
                  <a:tcPr>
                    <a:solidFill>
                      <a:srgbClr val="87BD31"/>
                    </a:solidFill>
                  </a:tcPr>
                </a:tc>
                <a:tc>
                  <a:txBody>
                    <a:bodyPr/>
                    <a:lstStyle/>
                    <a:p>
                      <a:endParaRPr lang="en-GB" sz="800" dirty="0"/>
                    </a:p>
                  </a:txBody>
                  <a:tcPr>
                    <a:solidFill>
                      <a:srgbClr val="87BD31"/>
                    </a:solidFill>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479293531"/>
              </p:ext>
            </p:extLst>
          </p:nvPr>
        </p:nvGraphicFramePr>
        <p:xfrm>
          <a:off x="4170558" y="1801660"/>
          <a:ext cx="324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gridCol w="360000">
                  <a:extLst>
                    <a:ext uri="{9D8B030D-6E8A-4147-A177-3AD203B41FA5}">
                      <a16:colId xmlns:a16="http://schemas.microsoft.com/office/drawing/2014/main" val="52572567"/>
                    </a:ext>
                  </a:extLst>
                </a:gridCol>
                <a:gridCol w="360000">
                  <a:extLst>
                    <a:ext uri="{9D8B030D-6E8A-4147-A177-3AD203B41FA5}">
                      <a16:colId xmlns:a16="http://schemas.microsoft.com/office/drawing/2014/main" val="264885881"/>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360000">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509116942"/>
              </p:ext>
            </p:extLst>
          </p:nvPr>
        </p:nvGraphicFramePr>
        <p:xfrm>
          <a:off x="4170558" y="1801660"/>
          <a:ext cx="324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gridCol w="360000">
                  <a:extLst>
                    <a:ext uri="{9D8B030D-6E8A-4147-A177-3AD203B41FA5}">
                      <a16:colId xmlns:a16="http://schemas.microsoft.com/office/drawing/2014/main" val="52572567"/>
                    </a:ext>
                  </a:extLst>
                </a:gridCol>
                <a:gridCol w="360000">
                  <a:extLst>
                    <a:ext uri="{9D8B030D-6E8A-4147-A177-3AD203B41FA5}">
                      <a16:colId xmlns:a16="http://schemas.microsoft.com/office/drawing/2014/main" val="264885881"/>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631805529"/>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360000">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683497018"/>
              </p:ext>
            </p:extLst>
          </p:nvPr>
        </p:nvGraphicFramePr>
        <p:xfrm>
          <a:off x="4170558" y="1801660"/>
          <a:ext cx="324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gridCol w="360000">
                  <a:extLst>
                    <a:ext uri="{9D8B030D-6E8A-4147-A177-3AD203B41FA5}">
                      <a16:colId xmlns:a16="http://schemas.microsoft.com/office/drawing/2014/main" val="52572567"/>
                    </a:ext>
                  </a:extLst>
                </a:gridCol>
                <a:gridCol w="360000">
                  <a:extLst>
                    <a:ext uri="{9D8B030D-6E8A-4147-A177-3AD203B41FA5}">
                      <a16:colId xmlns:a16="http://schemas.microsoft.com/office/drawing/2014/main" val="264885881"/>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631805529"/>
                  </a:ext>
                </a:extLst>
              </a:tr>
              <a:tr h="360000">
                <a:tc>
                  <a:txBody>
                    <a:bodyPr/>
                    <a:lstStyle/>
                    <a:p>
                      <a:endParaRPr lang="en-GB" sz="800" dirty="0"/>
                    </a:p>
                  </a:txBody>
                  <a:tcPr>
                    <a:solidFill>
                      <a:srgbClr val="87BD31"/>
                    </a:solidFill>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360000">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16394654"/>
              </p:ext>
            </p:extLst>
          </p:nvPr>
        </p:nvGraphicFramePr>
        <p:xfrm>
          <a:off x="4170558" y="1801660"/>
          <a:ext cx="3240000" cy="3960000"/>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2331927071"/>
                    </a:ext>
                  </a:extLst>
                </a:gridCol>
                <a:gridCol w="360000">
                  <a:extLst>
                    <a:ext uri="{9D8B030D-6E8A-4147-A177-3AD203B41FA5}">
                      <a16:colId xmlns:a16="http://schemas.microsoft.com/office/drawing/2014/main" val="2851053849"/>
                    </a:ext>
                  </a:extLst>
                </a:gridCol>
                <a:gridCol w="360000">
                  <a:extLst>
                    <a:ext uri="{9D8B030D-6E8A-4147-A177-3AD203B41FA5}">
                      <a16:colId xmlns:a16="http://schemas.microsoft.com/office/drawing/2014/main" val="2086178105"/>
                    </a:ext>
                  </a:extLst>
                </a:gridCol>
                <a:gridCol w="360000">
                  <a:extLst>
                    <a:ext uri="{9D8B030D-6E8A-4147-A177-3AD203B41FA5}">
                      <a16:colId xmlns:a16="http://schemas.microsoft.com/office/drawing/2014/main" val="3725521563"/>
                    </a:ext>
                  </a:extLst>
                </a:gridCol>
                <a:gridCol w="360000">
                  <a:extLst>
                    <a:ext uri="{9D8B030D-6E8A-4147-A177-3AD203B41FA5}">
                      <a16:colId xmlns:a16="http://schemas.microsoft.com/office/drawing/2014/main" val="152083943"/>
                    </a:ext>
                  </a:extLst>
                </a:gridCol>
                <a:gridCol w="360000">
                  <a:extLst>
                    <a:ext uri="{9D8B030D-6E8A-4147-A177-3AD203B41FA5}">
                      <a16:colId xmlns:a16="http://schemas.microsoft.com/office/drawing/2014/main" val="1901801834"/>
                    </a:ext>
                  </a:extLst>
                </a:gridCol>
                <a:gridCol w="360000">
                  <a:extLst>
                    <a:ext uri="{9D8B030D-6E8A-4147-A177-3AD203B41FA5}">
                      <a16:colId xmlns:a16="http://schemas.microsoft.com/office/drawing/2014/main" val="493872805"/>
                    </a:ext>
                  </a:extLst>
                </a:gridCol>
                <a:gridCol w="360000">
                  <a:extLst>
                    <a:ext uri="{9D8B030D-6E8A-4147-A177-3AD203B41FA5}">
                      <a16:colId xmlns:a16="http://schemas.microsoft.com/office/drawing/2014/main" val="52572567"/>
                    </a:ext>
                  </a:extLst>
                </a:gridCol>
                <a:gridCol w="360000">
                  <a:extLst>
                    <a:ext uri="{9D8B030D-6E8A-4147-A177-3AD203B41FA5}">
                      <a16:colId xmlns:a16="http://schemas.microsoft.com/office/drawing/2014/main" val="264885881"/>
                    </a:ext>
                  </a:extLst>
                </a:gridCol>
              </a:tblGrid>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436351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40598105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631805529"/>
                  </a:ext>
                </a:extLst>
              </a:tr>
              <a:tr h="360000">
                <a:tc>
                  <a:txBody>
                    <a:bodyPr/>
                    <a:lstStyle/>
                    <a:p>
                      <a:endParaRPr lang="en-GB" sz="800" dirty="0"/>
                    </a:p>
                  </a:txBody>
                  <a:tcPr>
                    <a:solidFill>
                      <a:srgbClr val="87BD31"/>
                    </a:solidFill>
                  </a:tcPr>
                </a:tc>
                <a:tc>
                  <a:txBody>
                    <a:bodyPr/>
                    <a:lstStyle/>
                    <a:p>
                      <a:endParaRPr lang="en-GB" sz="800" dirty="0"/>
                    </a:p>
                  </a:txBody>
                  <a:tcPr>
                    <a:solidFill>
                      <a:srgbClr val="87BD31"/>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360000">
                <a:tc>
                  <a:txBody>
                    <a:bodyPr/>
                    <a:lstStyle/>
                    <a:p>
                      <a:endParaRPr lang="en-GB" sz="800" dirty="0"/>
                    </a:p>
                  </a:txBody>
                  <a:tcPr>
                    <a:solidFill>
                      <a:srgbClr val="00A7E6"/>
                    </a:solidFill>
                  </a:tcPr>
                </a:tc>
                <a:tc>
                  <a:txBody>
                    <a:bodyPr/>
                    <a:lstStyle/>
                    <a:p>
                      <a:endParaRPr lang="en-GB" sz="800" dirty="0"/>
                    </a:p>
                  </a:txBody>
                  <a:tcPr>
                    <a:solidFill>
                      <a:srgbClr val="87BD31"/>
                    </a:solidFill>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2286850538"/>
                  </a:ext>
                </a:extLst>
              </a:tr>
              <a:tr h="360000">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66452445"/>
                  </a:ext>
                </a:extLst>
              </a:tr>
              <a:tr h="360000">
                <a:tc>
                  <a:txBody>
                    <a:bodyPr/>
                    <a:lstStyle/>
                    <a:p>
                      <a:endParaRPr lang="en-GB" sz="800" dirty="0"/>
                    </a:p>
                  </a:txBody>
                  <a:tcPr>
                    <a:solidFill>
                      <a:srgbClr val="87BD31"/>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dirty="0"/>
                    </a:p>
                  </a:txBody>
                  <a:tcPr>
                    <a:noFill/>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4072593212"/>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998657192"/>
                  </a:ext>
                </a:extLst>
              </a:tr>
              <a:tr h="360000">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noFill/>
                  </a:tcPr>
                </a:tc>
                <a:tc>
                  <a:txBody>
                    <a:bodyPr/>
                    <a:lstStyle/>
                    <a:p>
                      <a:endParaRPr lang="en-GB" sz="800"/>
                    </a:p>
                  </a:txBody>
                  <a:tcPr>
                    <a:noFill/>
                  </a:tcPr>
                </a:tc>
                <a:tc>
                  <a:txBody>
                    <a:bodyPr/>
                    <a:lstStyle/>
                    <a:p>
                      <a:endParaRPr lang="en-GB" sz="800"/>
                    </a:p>
                  </a:txBody>
                  <a:tcPr>
                    <a:noFill/>
                  </a:tcPr>
                </a:tc>
                <a:tc>
                  <a:txBody>
                    <a:bodyPr/>
                    <a:lstStyle/>
                    <a:p>
                      <a:endParaRPr lang="en-GB" sz="800"/>
                    </a:p>
                  </a:txBody>
                  <a:tcPr/>
                </a:tc>
                <a:tc>
                  <a:txBody>
                    <a:bodyPr/>
                    <a:lstStyle/>
                    <a:p>
                      <a:endParaRPr lang="en-GB" sz="800"/>
                    </a:p>
                  </a:txBody>
                  <a:tcPr/>
                </a:tc>
                <a:tc>
                  <a:txBody>
                    <a:bodyPr/>
                    <a:lstStyle/>
                    <a:p>
                      <a:endParaRPr lang="en-GB" sz="800"/>
                    </a:p>
                  </a:txBody>
                  <a:tcPr/>
                </a:tc>
                <a:extLst>
                  <a:ext uri="{0D108BD9-81ED-4DB2-BD59-A6C34878D82A}">
                    <a16:rowId xmlns:a16="http://schemas.microsoft.com/office/drawing/2014/main" val="3142043008"/>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r h="360000">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3857395274"/>
                  </a:ext>
                </a:extLst>
              </a:tr>
            </a:tbl>
          </a:graphicData>
        </a:graphic>
      </p:graphicFrame>
      <p:grpSp>
        <p:nvGrpSpPr>
          <p:cNvPr id="23" name="Group 22"/>
          <p:cNvGrpSpPr/>
          <p:nvPr/>
        </p:nvGrpSpPr>
        <p:grpSpPr>
          <a:xfrm>
            <a:off x="5714999" y="3245625"/>
            <a:ext cx="1699149" cy="1069199"/>
            <a:chOff x="5707555" y="2006180"/>
            <a:chExt cx="1699149" cy="1069199"/>
          </a:xfrm>
        </p:grpSpPr>
        <p:sp>
          <p:nvSpPr>
            <p:cNvPr id="24" name="Pentagon 23"/>
            <p:cNvSpPr/>
            <p:nvPr/>
          </p:nvSpPr>
          <p:spPr>
            <a:xfrm rot="10800000">
              <a:off x="5707555" y="2006180"/>
              <a:ext cx="1699149" cy="1069199"/>
            </a:xfrm>
            <a:prstGeom prst="homePlate">
              <a:avLst>
                <a:gd name="adj" fmla="val 12500"/>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870496" y="2078243"/>
              <a:ext cx="1454332" cy="923330"/>
            </a:xfrm>
            <a:prstGeom prst="rect">
              <a:avLst/>
            </a:prstGeom>
          </p:spPr>
          <p:txBody>
            <a:bodyPr wrap="square">
              <a:spAutoFit/>
            </a:bodyPr>
            <a:lstStyle/>
            <a:p>
              <a:r>
                <a:rPr lang="en-GB" dirty="0">
                  <a:solidFill>
                    <a:schemeClr val="bg1"/>
                  </a:solidFill>
                </a:rPr>
                <a:t>Here are the two possible answers. </a:t>
              </a:r>
            </a:p>
          </p:txBody>
        </p:sp>
      </p:grpSp>
      <p:grpSp>
        <p:nvGrpSpPr>
          <p:cNvPr id="8" name="Group 7"/>
          <p:cNvGrpSpPr/>
          <p:nvPr/>
        </p:nvGrpSpPr>
        <p:grpSpPr>
          <a:xfrm>
            <a:off x="3858016" y="2887977"/>
            <a:ext cx="3546848" cy="1426848"/>
            <a:chOff x="3859863" y="1999829"/>
            <a:chExt cx="3546848" cy="1426848"/>
          </a:xfrm>
        </p:grpSpPr>
        <p:sp>
          <p:nvSpPr>
            <p:cNvPr id="7" name="Pentagon 6"/>
            <p:cNvSpPr/>
            <p:nvPr/>
          </p:nvSpPr>
          <p:spPr>
            <a:xfrm rot="10800000">
              <a:off x="3859863" y="1999829"/>
              <a:ext cx="3546848" cy="1426848"/>
            </a:xfrm>
            <a:prstGeom prst="homePlate">
              <a:avLst>
                <a:gd name="adj" fmla="val 1250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23750" y="2083267"/>
              <a:ext cx="2981195" cy="1200329"/>
            </a:xfrm>
            <a:prstGeom prst="rect">
              <a:avLst/>
            </a:prstGeom>
          </p:spPr>
          <p:txBody>
            <a:bodyPr wrap="square">
              <a:spAutoFit/>
            </a:bodyPr>
            <a:lstStyle/>
            <a:p>
              <a:r>
                <a:rPr lang="en-GB" dirty="0">
                  <a:solidFill>
                    <a:schemeClr val="bg1"/>
                  </a:solidFill>
                </a:rPr>
                <a:t>Look at this rectilinear shape. Using 4 more squares, can you turn this shape into a rectangle?</a:t>
              </a:r>
            </a:p>
          </p:txBody>
        </p:sp>
      </p:gr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89842"/>
          <a:stretch/>
        </p:blipFill>
        <p:spPr>
          <a:xfrm rot="16200000">
            <a:off x="5535717" y="3424661"/>
            <a:ext cx="4464286" cy="725987"/>
          </a:xfrm>
          <a:prstGeom prst="rect">
            <a:avLst/>
          </a:prstGeom>
          <a:effectLst>
            <a:outerShdw blurRad="25400" dist="63500" dir="19800000" algn="ctr" rotWithShape="0">
              <a:srgbClr val="000000">
                <a:alpha val="17000"/>
              </a:srgbClr>
            </a:outerShdw>
          </a:effectLst>
        </p:spPr>
      </p:pic>
    </p:spTree>
    <p:extLst>
      <p:ext uri="{BB962C8B-B14F-4D97-AF65-F5344CB8AC3E}">
        <p14:creationId xmlns:p14="http://schemas.microsoft.com/office/powerpoint/2010/main" val="256556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ppt_w*1.125000"/>
                                          </p:val>
                                        </p:tav>
                                      </p:tavLst>
                                    </p:anim>
                                    <p:animEffect transition="out" filter="wipe(right)">
                                      <p:cBhvr>
                                        <p:cTn id="7" dur="500"/>
                                        <p:tgtEl>
                                          <p:spTgt spid="8"/>
                                        </p:tgtEl>
                                      </p:cBhvr>
                                    </p:animEffect>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000"/>
          <a:stretch/>
        </p:blipFill>
        <p:spPr>
          <a:xfrm>
            <a:off x="539750" y="1197221"/>
            <a:ext cx="8064500" cy="5075261"/>
          </a:xfrm>
          <a:prstGeom prst="rect">
            <a:avLst/>
          </a:prstGeom>
        </p:spPr>
      </p:pic>
      <p:sp>
        <p:nvSpPr>
          <p:cNvPr id="9" name="Rectangle 8"/>
          <p:cNvSpPr/>
          <p:nvPr/>
        </p:nvSpPr>
        <p:spPr>
          <a:xfrm>
            <a:off x="447429" y="670981"/>
            <a:ext cx="2457036"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Making Shapes</a:t>
            </a:r>
          </a:p>
        </p:txBody>
      </p:sp>
      <p:sp>
        <p:nvSpPr>
          <p:cNvPr id="75" name="Rectangle 74"/>
          <p:cNvSpPr/>
          <p:nvPr/>
        </p:nvSpPr>
        <p:spPr>
          <a:xfrm>
            <a:off x="2904466"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904466"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2875135"/>
            <a:ext cx="4315992" cy="3397347"/>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62839" b="71452"/>
          <a:stretch/>
        </p:blipFill>
        <p:spPr>
          <a:xfrm>
            <a:off x="548785" y="2864223"/>
            <a:ext cx="1603866" cy="96986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41298" b="47559"/>
          <a:stretch/>
        </p:blipFill>
        <p:spPr>
          <a:xfrm>
            <a:off x="6076968" y="4155456"/>
            <a:ext cx="2527282" cy="211702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656"/>
          <a:stretch/>
        </p:blipFill>
        <p:spPr>
          <a:xfrm>
            <a:off x="1813734" y="2129874"/>
            <a:ext cx="6415866" cy="406340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249352487"/>
              </p:ext>
            </p:extLst>
          </p:nvPr>
        </p:nvGraphicFramePr>
        <p:xfrm>
          <a:off x="2178383" y="2315143"/>
          <a:ext cx="5760006" cy="2016000"/>
        </p:xfrm>
        <a:graphic>
          <a:graphicData uri="http://schemas.openxmlformats.org/drawingml/2006/table">
            <a:tbl>
              <a:tblPr firstRow="1" bandRow="1">
                <a:tableStyleId>{5940675A-B579-460E-94D1-54222C63F5DA}</a:tableStyleId>
              </a:tblPr>
              <a:tblGrid>
                <a:gridCol w="274286">
                  <a:extLst>
                    <a:ext uri="{9D8B030D-6E8A-4147-A177-3AD203B41FA5}">
                      <a16:colId xmlns:a16="http://schemas.microsoft.com/office/drawing/2014/main" val="4003799459"/>
                    </a:ext>
                  </a:extLst>
                </a:gridCol>
                <a:gridCol w="274286">
                  <a:extLst>
                    <a:ext uri="{9D8B030D-6E8A-4147-A177-3AD203B41FA5}">
                      <a16:colId xmlns:a16="http://schemas.microsoft.com/office/drawing/2014/main" val="3413578061"/>
                    </a:ext>
                  </a:extLst>
                </a:gridCol>
                <a:gridCol w="274286">
                  <a:extLst>
                    <a:ext uri="{9D8B030D-6E8A-4147-A177-3AD203B41FA5}">
                      <a16:colId xmlns:a16="http://schemas.microsoft.com/office/drawing/2014/main" val="2504075603"/>
                    </a:ext>
                  </a:extLst>
                </a:gridCol>
                <a:gridCol w="274286">
                  <a:extLst>
                    <a:ext uri="{9D8B030D-6E8A-4147-A177-3AD203B41FA5}">
                      <a16:colId xmlns:a16="http://schemas.microsoft.com/office/drawing/2014/main" val="714252179"/>
                    </a:ext>
                  </a:extLst>
                </a:gridCol>
                <a:gridCol w="274286">
                  <a:extLst>
                    <a:ext uri="{9D8B030D-6E8A-4147-A177-3AD203B41FA5}">
                      <a16:colId xmlns:a16="http://schemas.microsoft.com/office/drawing/2014/main" val="3870973110"/>
                    </a:ext>
                  </a:extLst>
                </a:gridCol>
                <a:gridCol w="274286">
                  <a:extLst>
                    <a:ext uri="{9D8B030D-6E8A-4147-A177-3AD203B41FA5}">
                      <a16:colId xmlns:a16="http://schemas.microsoft.com/office/drawing/2014/main" val="1886952098"/>
                    </a:ext>
                  </a:extLst>
                </a:gridCol>
                <a:gridCol w="274286">
                  <a:extLst>
                    <a:ext uri="{9D8B030D-6E8A-4147-A177-3AD203B41FA5}">
                      <a16:colId xmlns:a16="http://schemas.microsoft.com/office/drawing/2014/main" val="509779307"/>
                    </a:ext>
                  </a:extLst>
                </a:gridCol>
                <a:gridCol w="274286">
                  <a:extLst>
                    <a:ext uri="{9D8B030D-6E8A-4147-A177-3AD203B41FA5}">
                      <a16:colId xmlns:a16="http://schemas.microsoft.com/office/drawing/2014/main" val="2331927071"/>
                    </a:ext>
                  </a:extLst>
                </a:gridCol>
                <a:gridCol w="274286">
                  <a:extLst>
                    <a:ext uri="{9D8B030D-6E8A-4147-A177-3AD203B41FA5}">
                      <a16:colId xmlns:a16="http://schemas.microsoft.com/office/drawing/2014/main" val="2851053849"/>
                    </a:ext>
                  </a:extLst>
                </a:gridCol>
                <a:gridCol w="274286">
                  <a:extLst>
                    <a:ext uri="{9D8B030D-6E8A-4147-A177-3AD203B41FA5}">
                      <a16:colId xmlns:a16="http://schemas.microsoft.com/office/drawing/2014/main" val="2086178105"/>
                    </a:ext>
                  </a:extLst>
                </a:gridCol>
                <a:gridCol w="274286">
                  <a:extLst>
                    <a:ext uri="{9D8B030D-6E8A-4147-A177-3AD203B41FA5}">
                      <a16:colId xmlns:a16="http://schemas.microsoft.com/office/drawing/2014/main" val="3725521563"/>
                    </a:ext>
                  </a:extLst>
                </a:gridCol>
                <a:gridCol w="274286">
                  <a:extLst>
                    <a:ext uri="{9D8B030D-6E8A-4147-A177-3AD203B41FA5}">
                      <a16:colId xmlns:a16="http://schemas.microsoft.com/office/drawing/2014/main" val="152083943"/>
                    </a:ext>
                  </a:extLst>
                </a:gridCol>
                <a:gridCol w="274286">
                  <a:extLst>
                    <a:ext uri="{9D8B030D-6E8A-4147-A177-3AD203B41FA5}">
                      <a16:colId xmlns:a16="http://schemas.microsoft.com/office/drawing/2014/main" val="1901801834"/>
                    </a:ext>
                  </a:extLst>
                </a:gridCol>
                <a:gridCol w="274286">
                  <a:extLst>
                    <a:ext uri="{9D8B030D-6E8A-4147-A177-3AD203B41FA5}">
                      <a16:colId xmlns:a16="http://schemas.microsoft.com/office/drawing/2014/main" val="493872805"/>
                    </a:ext>
                  </a:extLst>
                </a:gridCol>
                <a:gridCol w="274286">
                  <a:extLst>
                    <a:ext uri="{9D8B030D-6E8A-4147-A177-3AD203B41FA5}">
                      <a16:colId xmlns:a16="http://schemas.microsoft.com/office/drawing/2014/main" val="2474840368"/>
                    </a:ext>
                  </a:extLst>
                </a:gridCol>
                <a:gridCol w="274286">
                  <a:extLst>
                    <a:ext uri="{9D8B030D-6E8A-4147-A177-3AD203B41FA5}">
                      <a16:colId xmlns:a16="http://schemas.microsoft.com/office/drawing/2014/main" val="591532246"/>
                    </a:ext>
                  </a:extLst>
                </a:gridCol>
                <a:gridCol w="274286">
                  <a:extLst>
                    <a:ext uri="{9D8B030D-6E8A-4147-A177-3AD203B41FA5}">
                      <a16:colId xmlns:a16="http://schemas.microsoft.com/office/drawing/2014/main" val="3015183686"/>
                    </a:ext>
                  </a:extLst>
                </a:gridCol>
                <a:gridCol w="274286">
                  <a:extLst>
                    <a:ext uri="{9D8B030D-6E8A-4147-A177-3AD203B41FA5}">
                      <a16:colId xmlns:a16="http://schemas.microsoft.com/office/drawing/2014/main" val="2315304727"/>
                    </a:ext>
                  </a:extLst>
                </a:gridCol>
                <a:gridCol w="274286">
                  <a:extLst>
                    <a:ext uri="{9D8B030D-6E8A-4147-A177-3AD203B41FA5}">
                      <a16:colId xmlns:a16="http://schemas.microsoft.com/office/drawing/2014/main" val="87285710"/>
                    </a:ext>
                  </a:extLst>
                </a:gridCol>
                <a:gridCol w="274286">
                  <a:extLst>
                    <a:ext uri="{9D8B030D-6E8A-4147-A177-3AD203B41FA5}">
                      <a16:colId xmlns:a16="http://schemas.microsoft.com/office/drawing/2014/main" val="2585821520"/>
                    </a:ext>
                  </a:extLst>
                </a:gridCol>
                <a:gridCol w="274286">
                  <a:extLst>
                    <a:ext uri="{9D8B030D-6E8A-4147-A177-3AD203B41FA5}">
                      <a16:colId xmlns:a16="http://schemas.microsoft.com/office/drawing/2014/main" val="2768871478"/>
                    </a:ext>
                  </a:extLst>
                </a:gridCol>
              </a:tblGrid>
              <a:tr h="288000">
                <a:tc>
                  <a:txBody>
                    <a:bodyPr/>
                    <a:lstStyle/>
                    <a:p>
                      <a:endParaRPr lang="en-GB" sz="800" dirty="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278930233"/>
                  </a:ext>
                </a:extLst>
              </a:tr>
              <a:tr h="288000">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solidFill>
                      <a:srgbClr val="00A7E6"/>
                    </a:solidFill>
                  </a:tcPr>
                </a:tc>
                <a:tc>
                  <a:txBody>
                    <a:bodyPr/>
                    <a:lstStyle/>
                    <a:p>
                      <a:endParaRPr lang="en-GB" sz="800"/>
                    </a:p>
                  </a:txBody>
                  <a:tcPr>
                    <a:solidFill>
                      <a:srgbClr val="00A7E6"/>
                    </a:solidFill>
                  </a:tcPr>
                </a:tc>
                <a:tc>
                  <a:txBody>
                    <a:bodyPr/>
                    <a:lstStyle/>
                    <a:p>
                      <a:endParaRPr lang="en-GB" sz="800"/>
                    </a:p>
                  </a:txBody>
                  <a:tcPr>
                    <a:solidFill>
                      <a:srgbClr val="00A7E6"/>
                    </a:solidFill>
                  </a:tcPr>
                </a:tc>
                <a:tc>
                  <a:txBody>
                    <a:bodyPr/>
                    <a:lstStyle/>
                    <a:p>
                      <a:endParaRPr lang="en-GB" sz="800"/>
                    </a:p>
                  </a:txBody>
                  <a:tcPr/>
                </a:tc>
                <a:extLst>
                  <a:ext uri="{0D108BD9-81ED-4DB2-BD59-A6C34878D82A}">
                    <a16:rowId xmlns:a16="http://schemas.microsoft.com/office/drawing/2014/main" val="2286850538"/>
                  </a:ext>
                </a:extLst>
              </a:tr>
              <a:tr h="288000">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a:p>
                  </a:txBody>
                  <a:tcPr>
                    <a:solidFill>
                      <a:srgbClr val="00A7E6"/>
                    </a:solidFill>
                  </a:tcPr>
                </a:tc>
                <a:tc>
                  <a:txBody>
                    <a:bodyPr/>
                    <a:lstStyle/>
                    <a:p>
                      <a:endParaRPr lang="en-GB" sz="800"/>
                    </a:p>
                  </a:txBody>
                  <a:tcPr/>
                </a:tc>
                <a:extLst>
                  <a:ext uri="{0D108BD9-81ED-4DB2-BD59-A6C34878D82A}">
                    <a16:rowId xmlns:a16="http://schemas.microsoft.com/office/drawing/2014/main" val="1366452445"/>
                  </a:ext>
                </a:extLst>
              </a:tr>
              <a:tr h="288000">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dirty="0"/>
                    </a:p>
                  </a:txBody>
                  <a:tcPr>
                    <a:noFill/>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solidFill>
                      <a:srgbClr val="00A7E6"/>
                    </a:solidFill>
                  </a:tcPr>
                </a:tc>
                <a:tc>
                  <a:txBody>
                    <a:bodyPr/>
                    <a:lstStyle/>
                    <a:p>
                      <a:endParaRPr lang="en-GB" sz="800"/>
                    </a:p>
                  </a:txBody>
                  <a:tcPr>
                    <a:solidFill>
                      <a:srgbClr val="00A7E6"/>
                    </a:solidFill>
                  </a:tcPr>
                </a:tc>
                <a:tc>
                  <a:txBody>
                    <a:bodyPr/>
                    <a:lstStyle/>
                    <a:p>
                      <a:endParaRPr lang="en-GB" sz="800"/>
                    </a:p>
                  </a:txBody>
                  <a:tcPr>
                    <a:solidFill>
                      <a:srgbClr val="00A7E6"/>
                    </a:solidFill>
                  </a:tcPr>
                </a:tc>
                <a:tc>
                  <a:txBody>
                    <a:bodyPr/>
                    <a:lstStyle/>
                    <a:p>
                      <a:endParaRPr lang="en-GB" sz="800"/>
                    </a:p>
                  </a:txBody>
                  <a:tcPr/>
                </a:tc>
                <a:extLst>
                  <a:ext uri="{0D108BD9-81ED-4DB2-BD59-A6C34878D82A}">
                    <a16:rowId xmlns:a16="http://schemas.microsoft.com/office/drawing/2014/main" val="4072593212"/>
                  </a:ext>
                </a:extLst>
              </a:tr>
              <a:tr h="288000">
                <a:tc>
                  <a:txBody>
                    <a:bodyPr/>
                    <a:lstStyle/>
                    <a:p>
                      <a:endParaRPr lang="en-GB" sz="800"/>
                    </a:p>
                  </a:txBody>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dirty="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solidFill>
                      <a:srgbClr val="00A7E6"/>
                    </a:solidFill>
                  </a:tcPr>
                </a:tc>
                <a:tc>
                  <a:txBody>
                    <a:bodyPr/>
                    <a:lstStyle/>
                    <a:p>
                      <a:endParaRPr lang="en-GB" sz="800" dirty="0"/>
                    </a:p>
                  </a:txBody>
                  <a:tcPr>
                    <a:noFill/>
                  </a:tcPr>
                </a:tc>
                <a:tc>
                  <a:txBody>
                    <a:bodyPr/>
                    <a:lstStyle/>
                    <a:p>
                      <a:endParaRPr lang="en-GB" sz="800"/>
                    </a:p>
                  </a:txBody>
                  <a:tcPr>
                    <a:solidFill>
                      <a:srgbClr val="00A7E6"/>
                    </a:solidFill>
                  </a:tcPr>
                </a:tc>
                <a:tc>
                  <a:txBody>
                    <a:bodyPr/>
                    <a:lstStyle/>
                    <a:p>
                      <a:endParaRPr lang="en-GB" sz="800"/>
                    </a:p>
                  </a:txBody>
                  <a:tcPr/>
                </a:tc>
                <a:extLst>
                  <a:ext uri="{0D108BD9-81ED-4DB2-BD59-A6C34878D82A}">
                    <a16:rowId xmlns:a16="http://schemas.microsoft.com/office/drawing/2014/main" val="3998657192"/>
                  </a:ext>
                </a:extLst>
              </a:tr>
              <a:tr h="288000">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dirty="0"/>
                    </a:p>
                  </a:txBody>
                  <a:tcPr>
                    <a:no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tc>
                <a:tc>
                  <a:txBody>
                    <a:bodyPr/>
                    <a:lstStyle/>
                    <a:p>
                      <a:endParaRPr lang="en-GB" sz="800" dirty="0"/>
                    </a:p>
                  </a:txBody>
                  <a:tcPr>
                    <a:solidFill>
                      <a:srgbClr val="00A7E6"/>
                    </a:solidFill>
                  </a:tcPr>
                </a:tc>
                <a:tc>
                  <a:txBody>
                    <a:bodyPr/>
                    <a:lstStyle/>
                    <a:p>
                      <a:endParaRPr lang="en-GB" sz="800"/>
                    </a:p>
                  </a:txBody>
                  <a:tcPr>
                    <a:solidFill>
                      <a:srgbClr val="00A7E6"/>
                    </a:solidFill>
                  </a:tcPr>
                </a:tc>
                <a:tc>
                  <a:txBody>
                    <a:bodyPr/>
                    <a:lstStyle/>
                    <a:p>
                      <a:endParaRPr lang="en-GB" sz="800" dirty="0"/>
                    </a:p>
                  </a:txBody>
                  <a:tcPr>
                    <a:solidFill>
                      <a:srgbClr val="00A7E6"/>
                    </a:solidFill>
                  </a:tcPr>
                </a:tc>
                <a:tc>
                  <a:txBody>
                    <a:bodyPr/>
                    <a:lstStyle/>
                    <a:p>
                      <a:endParaRPr lang="en-GB" sz="800"/>
                    </a:p>
                  </a:txBody>
                  <a:tcPr/>
                </a:tc>
                <a:extLst>
                  <a:ext uri="{0D108BD9-81ED-4DB2-BD59-A6C34878D82A}">
                    <a16:rowId xmlns:a16="http://schemas.microsoft.com/office/drawing/2014/main" val="3142043008"/>
                  </a:ext>
                </a:extLst>
              </a:tr>
              <a:tr h="288000">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592089625"/>
                  </a:ext>
                </a:extLst>
              </a:tr>
            </a:tbl>
          </a:graphicData>
        </a:graphic>
      </p:graphicFrame>
      <p:sp>
        <p:nvSpPr>
          <p:cNvPr id="3" name="Freeform 2"/>
          <p:cNvSpPr/>
          <p:nvPr/>
        </p:nvSpPr>
        <p:spPr>
          <a:xfrm>
            <a:off x="1830431" y="2880359"/>
            <a:ext cx="331255" cy="919759"/>
          </a:xfrm>
          <a:custGeom>
            <a:avLst/>
            <a:gdLst>
              <a:gd name="connsiteX0" fmla="*/ 143149 w 335236"/>
              <a:gd name="connsiteY0" fmla="*/ 0 h 919822"/>
              <a:gd name="connsiteX1" fmla="*/ 295549 w 335236"/>
              <a:gd name="connsiteY1" fmla="*/ 144780 h 919822"/>
              <a:gd name="connsiteX2" fmla="*/ 333649 w 335236"/>
              <a:gd name="connsiteY2" fmla="*/ 403860 h 919822"/>
              <a:gd name="connsiteX3" fmla="*/ 257449 w 335236"/>
              <a:gd name="connsiteY3" fmla="*/ 579120 h 919822"/>
              <a:gd name="connsiteX4" fmla="*/ 105049 w 335236"/>
              <a:gd name="connsiteY4" fmla="*/ 807720 h 919822"/>
              <a:gd name="connsiteX5" fmla="*/ 5989 w 335236"/>
              <a:gd name="connsiteY5" fmla="*/ 914400 h 919822"/>
              <a:gd name="connsiteX6" fmla="*/ 21229 w 335236"/>
              <a:gd name="connsiteY6" fmla="*/ 647700 h 919822"/>
              <a:gd name="connsiteX7" fmla="*/ 105049 w 335236"/>
              <a:gd name="connsiteY7" fmla="*/ 335280 h 919822"/>
              <a:gd name="connsiteX8" fmla="*/ 89809 w 335236"/>
              <a:gd name="connsiteY8" fmla="*/ 129540 h 919822"/>
              <a:gd name="connsiteX0" fmla="*/ 143149 w 337714"/>
              <a:gd name="connsiteY0" fmla="*/ 0 h 919759"/>
              <a:gd name="connsiteX1" fmla="*/ 295549 w 337714"/>
              <a:gd name="connsiteY1" fmla="*/ 144780 h 919759"/>
              <a:gd name="connsiteX2" fmla="*/ 333649 w 337714"/>
              <a:gd name="connsiteY2" fmla="*/ 403860 h 919759"/>
              <a:gd name="connsiteX3" fmla="*/ 310789 w 337714"/>
              <a:gd name="connsiteY3" fmla="*/ 586740 h 919759"/>
              <a:gd name="connsiteX4" fmla="*/ 105049 w 337714"/>
              <a:gd name="connsiteY4" fmla="*/ 807720 h 919759"/>
              <a:gd name="connsiteX5" fmla="*/ 5989 w 337714"/>
              <a:gd name="connsiteY5" fmla="*/ 914400 h 919759"/>
              <a:gd name="connsiteX6" fmla="*/ 21229 w 337714"/>
              <a:gd name="connsiteY6" fmla="*/ 647700 h 919759"/>
              <a:gd name="connsiteX7" fmla="*/ 105049 w 337714"/>
              <a:gd name="connsiteY7" fmla="*/ 335280 h 919759"/>
              <a:gd name="connsiteX8" fmla="*/ 89809 w 337714"/>
              <a:gd name="connsiteY8" fmla="*/ 129540 h 919759"/>
              <a:gd name="connsiteX0" fmla="*/ 143149 w 371972"/>
              <a:gd name="connsiteY0" fmla="*/ 0 h 919759"/>
              <a:gd name="connsiteX1" fmla="*/ 295549 w 371972"/>
              <a:gd name="connsiteY1" fmla="*/ 144780 h 919759"/>
              <a:gd name="connsiteX2" fmla="*/ 371749 w 371972"/>
              <a:gd name="connsiteY2" fmla="*/ 342900 h 919759"/>
              <a:gd name="connsiteX3" fmla="*/ 310789 w 371972"/>
              <a:gd name="connsiteY3" fmla="*/ 586740 h 919759"/>
              <a:gd name="connsiteX4" fmla="*/ 105049 w 371972"/>
              <a:gd name="connsiteY4" fmla="*/ 807720 h 919759"/>
              <a:gd name="connsiteX5" fmla="*/ 5989 w 371972"/>
              <a:gd name="connsiteY5" fmla="*/ 914400 h 919759"/>
              <a:gd name="connsiteX6" fmla="*/ 21229 w 371972"/>
              <a:gd name="connsiteY6" fmla="*/ 647700 h 919759"/>
              <a:gd name="connsiteX7" fmla="*/ 105049 w 371972"/>
              <a:gd name="connsiteY7" fmla="*/ 335280 h 919759"/>
              <a:gd name="connsiteX8" fmla="*/ 89809 w 371972"/>
              <a:gd name="connsiteY8" fmla="*/ 129540 h 9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72" h="919759">
                <a:moveTo>
                  <a:pt x="143149" y="0"/>
                </a:moveTo>
                <a:cubicBezTo>
                  <a:pt x="203474" y="38735"/>
                  <a:pt x="257449" y="87630"/>
                  <a:pt x="295549" y="144780"/>
                </a:cubicBezTo>
                <a:cubicBezTo>
                  <a:pt x="333649" y="201930"/>
                  <a:pt x="369209" y="269240"/>
                  <a:pt x="371749" y="342900"/>
                </a:cubicBezTo>
                <a:cubicBezTo>
                  <a:pt x="374289" y="416560"/>
                  <a:pt x="355239" y="509270"/>
                  <a:pt x="310789" y="586740"/>
                </a:cubicBezTo>
                <a:cubicBezTo>
                  <a:pt x="266339" y="664210"/>
                  <a:pt x="155849" y="753110"/>
                  <a:pt x="105049" y="807720"/>
                </a:cubicBezTo>
                <a:cubicBezTo>
                  <a:pt x="54249" y="862330"/>
                  <a:pt x="19959" y="941070"/>
                  <a:pt x="5989" y="914400"/>
                </a:cubicBezTo>
                <a:cubicBezTo>
                  <a:pt x="-7981" y="887730"/>
                  <a:pt x="4719" y="744220"/>
                  <a:pt x="21229" y="647700"/>
                </a:cubicBezTo>
                <a:cubicBezTo>
                  <a:pt x="37739" y="551180"/>
                  <a:pt x="93619" y="421640"/>
                  <a:pt x="105049" y="335280"/>
                </a:cubicBezTo>
                <a:cubicBezTo>
                  <a:pt x="116479" y="248920"/>
                  <a:pt x="103144" y="189230"/>
                  <a:pt x="89809" y="129540"/>
                </a:cubicBezTo>
              </a:path>
            </a:pathLst>
          </a:custGeom>
          <a:solidFill>
            <a:schemeClr val="tx1">
              <a:lumMod val="90000"/>
              <a:lumOff val="1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62839" b="71452"/>
          <a:stretch/>
        </p:blipFill>
        <p:spPr>
          <a:xfrm>
            <a:off x="548785" y="2864223"/>
            <a:ext cx="1603866" cy="969860"/>
          </a:xfrm>
          <a:prstGeom prst="rect">
            <a:avLst/>
          </a:prstGeom>
        </p:spPr>
      </p:pic>
      <p:sp>
        <p:nvSpPr>
          <p:cNvPr id="16" name="Pentagon 15"/>
          <p:cNvSpPr/>
          <p:nvPr/>
        </p:nvSpPr>
        <p:spPr>
          <a:xfrm rot="5400000">
            <a:off x="4197878" y="-2463272"/>
            <a:ext cx="748244" cy="8064500"/>
          </a:xfrm>
          <a:prstGeom prst="homePlate">
            <a:avLst>
              <a:gd name="adj" fmla="val 20007"/>
            </a:avLst>
          </a:prstGeom>
          <a:solidFill>
            <a:srgbClr val="00A7E6"/>
          </a:solidFill>
          <a:ln>
            <a:noFill/>
          </a:ln>
          <a:effectLst>
            <a:outerShdw blurRad="25400" dist="381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91993" y="1275412"/>
            <a:ext cx="7561431" cy="369332"/>
          </a:xfrm>
          <a:prstGeom prst="rect">
            <a:avLst/>
          </a:prstGeom>
        </p:spPr>
        <p:txBody>
          <a:bodyPr wrap="square">
            <a:spAutoFit/>
          </a:bodyPr>
          <a:lstStyle/>
          <a:p>
            <a:pPr algn="ctr"/>
            <a:r>
              <a:rPr lang="en-GB" dirty="0">
                <a:solidFill>
                  <a:schemeClr val="bg1"/>
                </a:solidFill>
              </a:rPr>
              <a:t>How many squares have been used to make each of the letters below?</a:t>
            </a:r>
          </a:p>
        </p:txBody>
      </p:sp>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grpSp>
        <p:nvGrpSpPr>
          <p:cNvPr id="18" name="Group 17"/>
          <p:cNvGrpSpPr/>
          <p:nvPr/>
        </p:nvGrpSpPr>
        <p:grpSpPr>
          <a:xfrm>
            <a:off x="3128481" y="3910198"/>
            <a:ext cx="346693" cy="369332"/>
            <a:chOff x="2473908" y="5079793"/>
            <a:chExt cx="346693" cy="369332"/>
          </a:xfrm>
        </p:grpSpPr>
        <p:sp>
          <p:nvSpPr>
            <p:cNvPr id="7" name="Oval 6"/>
            <p:cNvSpPr/>
            <p:nvPr/>
          </p:nvSpPr>
          <p:spPr>
            <a:xfrm>
              <a:off x="2473908" y="5091113"/>
              <a:ext cx="346693" cy="34669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537386" y="5079793"/>
              <a:ext cx="219735" cy="369332"/>
            </a:xfrm>
            <a:prstGeom prst="rect">
              <a:avLst/>
            </a:prstGeom>
            <a:noFill/>
          </p:spPr>
          <p:txBody>
            <a:bodyPr wrap="square" rtlCol="0">
              <a:spAutoFit/>
            </a:bodyPr>
            <a:lstStyle/>
            <a:p>
              <a:pPr algn="ctr"/>
              <a:r>
                <a:rPr lang="en-GB" b="1" dirty="0">
                  <a:solidFill>
                    <a:schemeClr val="bg1"/>
                  </a:solidFill>
                </a:rPr>
                <a:t>9</a:t>
              </a:r>
            </a:p>
          </p:txBody>
        </p:sp>
      </p:grpSp>
      <p:grpSp>
        <p:nvGrpSpPr>
          <p:cNvPr id="21" name="Group 20"/>
          <p:cNvGrpSpPr/>
          <p:nvPr/>
        </p:nvGrpSpPr>
        <p:grpSpPr>
          <a:xfrm>
            <a:off x="4166865" y="3910198"/>
            <a:ext cx="460373" cy="369332"/>
            <a:chOff x="2415466" y="5079793"/>
            <a:chExt cx="460373" cy="369332"/>
          </a:xfrm>
        </p:grpSpPr>
        <p:sp>
          <p:nvSpPr>
            <p:cNvPr id="22" name="Oval 21"/>
            <p:cNvSpPr/>
            <p:nvPr/>
          </p:nvSpPr>
          <p:spPr>
            <a:xfrm>
              <a:off x="2473908" y="5091113"/>
              <a:ext cx="346693" cy="34669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2415466" y="5079793"/>
              <a:ext cx="460373" cy="369332"/>
            </a:xfrm>
            <a:prstGeom prst="rect">
              <a:avLst/>
            </a:prstGeom>
            <a:noFill/>
          </p:spPr>
          <p:txBody>
            <a:bodyPr wrap="square" rtlCol="0">
              <a:spAutoFit/>
            </a:bodyPr>
            <a:lstStyle/>
            <a:p>
              <a:pPr algn="ctr"/>
              <a:r>
                <a:rPr lang="en-GB" b="1" dirty="0">
                  <a:solidFill>
                    <a:schemeClr val="bg1"/>
                  </a:solidFill>
                </a:rPr>
                <a:t>12</a:t>
              </a:r>
            </a:p>
          </p:txBody>
        </p:sp>
      </p:grpSp>
      <p:grpSp>
        <p:nvGrpSpPr>
          <p:cNvPr id="24" name="Group 23"/>
          <p:cNvGrpSpPr/>
          <p:nvPr/>
        </p:nvGrpSpPr>
        <p:grpSpPr>
          <a:xfrm>
            <a:off x="5066855" y="3913193"/>
            <a:ext cx="346693" cy="369332"/>
            <a:chOff x="2473908" y="5079793"/>
            <a:chExt cx="346693" cy="369332"/>
          </a:xfrm>
        </p:grpSpPr>
        <p:sp>
          <p:nvSpPr>
            <p:cNvPr id="25" name="Oval 24"/>
            <p:cNvSpPr/>
            <p:nvPr/>
          </p:nvSpPr>
          <p:spPr>
            <a:xfrm>
              <a:off x="2473908" y="5091113"/>
              <a:ext cx="346693" cy="34669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537386" y="5079793"/>
              <a:ext cx="219735" cy="369332"/>
            </a:xfrm>
            <a:prstGeom prst="rect">
              <a:avLst/>
            </a:prstGeom>
            <a:noFill/>
          </p:spPr>
          <p:txBody>
            <a:bodyPr wrap="square" rtlCol="0">
              <a:spAutoFit/>
            </a:bodyPr>
            <a:lstStyle/>
            <a:p>
              <a:pPr algn="ctr"/>
              <a:r>
                <a:rPr lang="en-GB" b="1" dirty="0">
                  <a:solidFill>
                    <a:schemeClr val="bg1"/>
                  </a:solidFill>
                </a:rPr>
                <a:t>7</a:t>
              </a:r>
            </a:p>
          </p:txBody>
        </p:sp>
      </p:grpSp>
      <p:grpSp>
        <p:nvGrpSpPr>
          <p:cNvPr id="27" name="Group 26"/>
          <p:cNvGrpSpPr/>
          <p:nvPr/>
        </p:nvGrpSpPr>
        <p:grpSpPr>
          <a:xfrm>
            <a:off x="6369985" y="3913193"/>
            <a:ext cx="414626" cy="369332"/>
            <a:chOff x="2445946" y="5079793"/>
            <a:chExt cx="414626" cy="369332"/>
          </a:xfrm>
        </p:grpSpPr>
        <p:sp>
          <p:nvSpPr>
            <p:cNvPr id="28" name="Oval 27"/>
            <p:cNvSpPr/>
            <p:nvPr/>
          </p:nvSpPr>
          <p:spPr>
            <a:xfrm>
              <a:off x="2473908" y="5091113"/>
              <a:ext cx="346693" cy="34669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445946" y="5079793"/>
              <a:ext cx="414626" cy="369332"/>
            </a:xfrm>
            <a:prstGeom prst="rect">
              <a:avLst/>
            </a:prstGeom>
            <a:noFill/>
          </p:spPr>
          <p:txBody>
            <a:bodyPr wrap="square" rtlCol="0">
              <a:spAutoFit/>
            </a:bodyPr>
            <a:lstStyle/>
            <a:p>
              <a:pPr algn="ctr"/>
              <a:r>
                <a:rPr lang="en-GB" b="1" dirty="0">
                  <a:solidFill>
                    <a:schemeClr val="bg1"/>
                  </a:solidFill>
                </a:rPr>
                <a:t>11</a:t>
              </a:r>
            </a:p>
          </p:txBody>
        </p:sp>
      </p:grpSp>
      <p:grpSp>
        <p:nvGrpSpPr>
          <p:cNvPr id="30" name="Group 29"/>
          <p:cNvGrpSpPr/>
          <p:nvPr/>
        </p:nvGrpSpPr>
        <p:grpSpPr>
          <a:xfrm>
            <a:off x="7481031" y="3913193"/>
            <a:ext cx="455644" cy="369332"/>
            <a:chOff x="2415466" y="5079793"/>
            <a:chExt cx="455644" cy="369332"/>
          </a:xfrm>
        </p:grpSpPr>
        <p:sp>
          <p:nvSpPr>
            <p:cNvPr id="31" name="Oval 30"/>
            <p:cNvSpPr/>
            <p:nvPr/>
          </p:nvSpPr>
          <p:spPr>
            <a:xfrm>
              <a:off x="2473908" y="5091113"/>
              <a:ext cx="346693" cy="346693"/>
            </a:xfrm>
            <a:prstGeom prst="ellipse">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2415466" y="5079793"/>
              <a:ext cx="455644" cy="369332"/>
            </a:xfrm>
            <a:prstGeom prst="rect">
              <a:avLst/>
            </a:prstGeom>
            <a:noFill/>
          </p:spPr>
          <p:txBody>
            <a:bodyPr wrap="square" rtlCol="0">
              <a:spAutoFit/>
            </a:bodyPr>
            <a:lstStyle/>
            <a:p>
              <a:pPr algn="ctr"/>
              <a:r>
                <a:rPr lang="en-GB" b="1" dirty="0">
                  <a:solidFill>
                    <a:schemeClr val="bg1"/>
                  </a:solidFill>
                </a:rPr>
                <a:t>13</a:t>
              </a:r>
            </a:p>
          </p:txBody>
        </p:sp>
      </p:grpSp>
      <p:sp>
        <p:nvSpPr>
          <p:cNvPr id="19" name="Rectangle 18"/>
          <p:cNvSpPr/>
          <p:nvPr/>
        </p:nvSpPr>
        <p:spPr>
          <a:xfrm>
            <a:off x="2119714" y="4433087"/>
            <a:ext cx="3852337" cy="369332"/>
          </a:xfrm>
          <a:prstGeom prst="rect">
            <a:avLst/>
          </a:prstGeom>
        </p:spPr>
        <p:txBody>
          <a:bodyPr wrap="none">
            <a:spAutoFit/>
          </a:bodyPr>
          <a:lstStyle/>
          <a:p>
            <a:r>
              <a:rPr lang="en-GB" dirty="0"/>
              <a:t>Which letter has the greatest area? </a:t>
            </a:r>
          </a:p>
        </p:txBody>
      </p:sp>
      <p:sp>
        <p:nvSpPr>
          <p:cNvPr id="20" name="Rectangle 19"/>
          <p:cNvSpPr/>
          <p:nvPr/>
        </p:nvSpPr>
        <p:spPr>
          <a:xfrm>
            <a:off x="2144632" y="4793828"/>
            <a:ext cx="327334" cy="369332"/>
          </a:xfrm>
          <a:prstGeom prst="rect">
            <a:avLst/>
          </a:prstGeom>
        </p:spPr>
        <p:txBody>
          <a:bodyPr wrap="none">
            <a:spAutoFit/>
          </a:bodyPr>
          <a:lstStyle/>
          <a:p>
            <a:r>
              <a:rPr lang="en-GB" b="1" dirty="0">
                <a:solidFill>
                  <a:srgbClr val="87BD31"/>
                </a:solidFill>
              </a:rPr>
              <a:t>B</a:t>
            </a:r>
          </a:p>
        </p:txBody>
      </p:sp>
      <p:sp>
        <p:nvSpPr>
          <p:cNvPr id="35" name="Rectangle 34"/>
          <p:cNvSpPr/>
          <p:nvPr/>
        </p:nvSpPr>
        <p:spPr>
          <a:xfrm>
            <a:off x="2119714" y="4443999"/>
            <a:ext cx="3852337" cy="369332"/>
          </a:xfrm>
          <a:prstGeom prst="rect">
            <a:avLst/>
          </a:prstGeom>
        </p:spPr>
        <p:txBody>
          <a:bodyPr wrap="none">
            <a:spAutoFit/>
          </a:bodyPr>
          <a:lstStyle/>
          <a:p>
            <a:r>
              <a:rPr lang="en-GB" dirty="0"/>
              <a:t>Which letter has the smallest area?</a:t>
            </a:r>
          </a:p>
        </p:txBody>
      </p:sp>
      <p:sp>
        <p:nvSpPr>
          <p:cNvPr id="36" name="Rectangle 35"/>
          <p:cNvSpPr/>
          <p:nvPr/>
        </p:nvSpPr>
        <p:spPr>
          <a:xfrm>
            <a:off x="2144632" y="4804740"/>
            <a:ext cx="327334" cy="369332"/>
          </a:xfrm>
          <a:prstGeom prst="rect">
            <a:avLst/>
          </a:prstGeom>
        </p:spPr>
        <p:txBody>
          <a:bodyPr wrap="none">
            <a:spAutoFit/>
          </a:bodyPr>
          <a:lstStyle/>
          <a:p>
            <a:r>
              <a:rPr lang="en-GB" b="1" dirty="0">
                <a:solidFill>
                  <a:srgbClr val="87BD31"/>
                </a:solidFill>
              </a:rPr>
              <a:t>T</a:t>
            </a:r>
          </a:p>
        </p:txBody>
      </p:sp>
      <p:sp>
        <p:nvSpPr>
          <p:cNvPr id="37" name="Rectangle 36"/>
          <p:cNvSpPr/>
          <p:nvPr/>
        </p:nvSpPr>
        <p:spPr>
          <a:xfrm>
            <a:off x="2119714" y="4402583"/>
            <a:ext cx="5652686" cy="923330"/>
          </a:xfrm>
          <a:prstGeom prst="rect">
            <a:avLst/>
          </a:prstGeom>
        </p:spPr>
        <p:txBody>
          <a:bodyPr wrap="square">
            <a:spAutoFit/>
          </a:bodyPr>
          <a:lstStyle/>
          <a:p>
            <a:r>
              <a:rPr lang="en-GB" dirty="0"/>
              <a:t>Use the letters above to make your own word. </a:t>
            </a:r>
            <a:br>
              <a:rPr lang="en-GB" dirty="0"/>
            </a:br>
            <a:r>
              <a:rPr lang="en-GB" dirty="0"/>
              <a:t>Then, calculate the total area. Your answer will be dependent on the word you make.</a:t>
            </a:r>
          </a:p>
        </p:txBody>
      </p:sp>
      <p:sp>
        <p:nvSpPr>
          <p:cNvPr id="38" name="Rectangle 37"/>
          <p:cNvSpPr/>
          <p:nvPr/>
        </p:nvSpPr>
        <p:spPr>
          <a:xfrm>
            <a:off x="2144631" y="5261756"/>
            <a:ext cx="5627769" cy="646331"/>
          </a:xfrm>
          <a:prstGeom prst="rect">
            <a:avLst/>
          </a:prstGeom>
        </p:spPr>
        <p:txBody>
          <a:bodyPr wrap="square">
            <a:spAutoFit/>
          </a:bodyPr>
          <a:lstStyle/>
          <a:p>
            <a:r>
              <a:rPr lang="en-GB" dirty="0">
                <a:solidFill>
                  <a:srgbClr val="87BD31"/>
                </a:solidFill>
              </a:rPr>
              <a:t>For example, for the word ‘cat’ the total area will be 9 + 12 + 7 = </a:t>
            </a:r>
            <a:r>
              <a:rPr lang="en-GB" b="1" dirty="0">
                <a:solidFill>
                  <a:srgbClr val="87BD31"/>
                </a:solidFill>
              </a:rPr>
              <a:t>28 squares</a:t>
            </a:r>
            <a:r>
              <a:rPr lang="en-GB" dirty="0">
                <a:solidFill>
                  <a:srgbClr val="87BD31"/>
                </a:solidFill>
              </a:rPr>
              <a:t>.</a:t>
            </a:r>
          </a:p>
        </p:txBody>
      </p:sp>
      <p:sp>
        <p:nvSpPr>
          <p:cNvPr id="39" name="Rectangle 38"/>
          <p:cNvSpPr/>
          <p:nvPr/>
        </p:nvSpPr>
        <p:spPr>
          <a:xfrm>
            <a:off x="2126696" y="4407481"/>
            <a:ext cx="5652686" cy="923330"/>
          </a:xfrm>
          <a:prstGeom prst="rect">
            <a:avLst/>
          </a:prstGeom>
        </p:spPr>
        <p:txBody>
          <a:bodyPr wrap="square">
            <a:spAutoFit/>
          </a:bodyPr>
          <a:lstStyle/>
          <a:p>
            <a:r>
              <a:rPr lang="en-GB" dirty="0"/>
              <a:t>Using only the letters above, make a word that has the largest area. You may use each letter more than once in a word.</a:t>
            </a:r>
          </a:p>
        </p:txBody>
      </p:sp>
      <p:sp>
        <p:nvSpPr>
          <p:cNvPr id="40" name="Rectangle 39"/>
          <p:cNvSpPr/>
          <p:nvPr/>
        </p:nvSpPr>
        <p:spPr>
          <a:xfrm>
            <a:off x="2151613" y="5239984"/>
            <a:ext cx="4459851" cy="923330"/>
          </a:xfrm>
          <a:prstGeom prst="rect">
            <a:avLst/>
          </a:prstGeom>
        </p:spPr>
        <p:txBody>
          <a:bodyPr wrap="square">
            <a:spAutoFit/>
          </a:bodyPr>
          <a:lstStyle/>
          <a:p>
            <a:r>
              <a:rPr lang="en-GB" dirty="0">
                <a:solidFill>
                  <a:srgbClr val="87BD31"/>
                </a:solidFill>
              </a:rPr>
              <a:t>Possible answers: </a:t>
            </a:r>
            <a:br>
              <a:rPr lang="en-GB" dirty="0">
                <a:solidFill>
                  <a:srgbClr val="87BD31"/>
                </a:solidFill>
              </a:rPr>
            </a:br>
            <a:r>
              <a:rPr lang="en-GB" dirty="0">
                <a:solidFill>
                  <a:srgbClr val="87BD31"/>
                </a:solidFill>
              </a:rPr>
              <a:t>attach = 58 squares </a:t>
            </a:r>
            <a:br>
              <a:rPr lang="en-GB" dirty="0">
                <a:solidFill>
                  <a:srgbClr val="87BD31"/>
                </a:solidFill>
              </a:rPr>
            </a:br>
            <a:r>
              <a:rPr lang="en-GB" dirty="0">
                <a:solidFill>
                  <a:srgbClr val="87BD31"/>
                </a:solidFill>
              </a:rPr>
              <a:t>batch = 52 squares </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5"/>
                                        </p:tgtEl>
                                      </p:cBhvr>
                                    </p:animEffect>
                                    <p:set>
                                      <p:cBhvr>
                                        <p:cTn id="78" dur="1" fill="hold">
                                          <p:stCondLst>
                                            <p:cond delay="499"/>
                                          </p:stCondLst>
                                        </p:cTn>
                                        <p:tgtEl>
                                          <p:spTgt spid="3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19" grpId="1"/>
      <p:bldP spid="20" grpId="0"/>
      <p:bldP spid="20" grpId="1"/>
      <p:bldP spid="35" grpId="0"/>
      <p:bldP spid="35" grpId="1"/>
      <p:bldP spid="36" grpId="0"/>
      <p:bldP spid="36" grpId="1"/>
      <p:bldP spid="37" grpId="0"/>
      <p:bldP spid="37" grpId="1"/>
      <p:bldP spid="38" grpId="0"/>
      <p:bldP spid="38" grpId="1"/>
      <p:bldP spid="39" grpId="0"/>
      <p:bldP spid="40"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D8821FCC-5609-4D2B-94A4-DB9C8C344581}" vid="{64831898-ACBB-4AB0-BC6A-2D4D1F7CE3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162</TotalTime>
  <Words>393</Words>
  <Application>Microsoft Office PowerPoint</Application>
  <PresentationFormat>On-screen Show (4:3)</PresentationFormat>
  <Paragraphs>55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Tuffy-TTF</vt:lpstr>
      <vt:lpstr>Twinkl</vt:lpstr>
      <vt:lpstr>Calibri</vt:lpstr>
      <vt:lpstr>Tuffy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Philip Tinkler</cp:lastModifiedBy>
  <cp:revision>17</cp:revision>
  <dcterms:created xsi:type="dcterms:W3CDTF">2019-12-17T08:48:13Z</dcterms:created>
  <dcterms:modified xsi:type="dcterms:W3CDTF">2020-01-07T09:09:35Z</dcterms:modified>
</cp:coreProperties>
</file>