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p:scale>
          <a:sx n="64" d="100"/>
          <a:sy n="64" d="100"/>
        </p:scale>
        <p:origin x="488"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22A1D0C-4558-4D1D-90CE-8331232AE313}" type="datetimeFigureOut">
              <a:rPr lang="en-GB" smtClean="0"/>
              <a:t>10/02/2021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37E77A2-7EA1-41A8-AB68-A162427D546D}" type="slidenum">
              <a:rPr lang="en-GB" smtClean="0"/>
              <a:t>‹#›</a:t>
            </a:fld>
            <a:endParaRPr lang="en-GB"/>
          </a:p>
        </p:txBody>
      </p:sp>
    </p:spTree>
    <p:extLst>
      <p:ext uri="{BB962C8B-B14F-4D97-AF65-F5344CB8AC3E}">
        <p14:creationId xmlns:p14="http://schemas.microsoft.com/office/powerpoint/2010/main" val="20689139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22A1D0C-4558-4D1D-90CE-8331232AE313}" type="datetimeFigureOut">
              <a:rPr lang="en-GB" smtClean="0"/>
              <a:t>10/02/2021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37E77A2-7EA1-41A8-AB68-A162427D546D}" type="slidenum">
              <a:rPr lang="en-GB" smtClean="0"/>
              <a:t>‹#›</a:t>
            </a:fld>
            <a:endParaRPr lang="en-GB"/>
          </a:p>
        </p:txBody>
      </p:sp>
    </p:spTree>
    <p:extLst>
      <p:ext uri="{BB962C8B-B14F-4D97-AF65-F5344CB8AC3E}">
        <p14:creationId xmlns:p14="http://schemas.microsoft.com/office/powerpoint/2010/main" val="6903605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22A1D0C-4558-4D1D-90CE-8331232AE313}" type="datetimeFigureOut">
              <a:rPr lang="en-GB" smtClean="0"/>
              <a:t>10/02/2021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37E77A2-7EA1-41A8-AB68-A162427D546D}"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5453945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22A1D0C-4558-4D1D-90CE-8331232AE313}" type="datetimeFigureOut">
              <a:rPr lang="en-GB" smtClean="0"/>
              <a:t>10/02/2021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37E77A2-7EA1-41A8-AB68-A162427D546D}" type="slidenum">
              <a:rPr lang="en-GB" smtClean="0"/>
              <a:t>‹#›</a:t>
            </a:fld>
            <a:endParaRPr lang="en-GB"/>
          </a:p>
        </p:txBody>
      </p:sp>
    </p:spTree>
    <p:extLst>
      <p:ext uri="{BB962C8B-B14F-4D97-AF65-F5344CB8AC3E}">
        <p14:creationId xmlns:p14="http://schemas.microsoft.com/office/powerpoint/2010/main" val="24686107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22A1D0C-4558-4D1D-90CE-8331232AE313}" type="datetimeFigureOut">
              <a:rPr lang="en-GB" smtClean="0"/>
              <a:t>10/02/2021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37E77A2-7EA1-41A8-AB68-A162427D546D}"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6896679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22A1D0C-4558-4D1D-90CE-8331232AE313}" type="datetimeFigureOut">
              <a:rPr lang="en-GB" smtClean="0"/>
              <a:t>10/02/2021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37E77A2-7EA1-41A8-AB68-A162427D546D}" type="slidenum">
              <a:rPr lang="en-GB" smtClean="0"/>
              <a:t>‹#›</a:t>
            </a:fld>
            <a:endParaRPr lang="en-GB"/>
          </a:p>
        </p:txBody>
      </p:sp>
    </p:spTree>
    <p:extLst>
      <p:ext uri="{BB962C8B-B14F-4D97-AF65-F5344CB8AC3E}">
        <p14:creationId xmlns:p14="http://schemas.microsoft.com/office/powerpoint/2010/main" val="18329601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22A1D0C-4558-4D1D-90CE-8331232AE313}" type="datetimeFigureOut">
              <a:rPr lang="en-GB" smtClean="0"/>
              <a:t>10/02/2021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37E77A2-7EA1-41A8-AB68-A162427D546D}" type="slidenum">
              <a:rPr lang="en-GB" smtClean="0"/>
              <a:t>‹#›</a:t>
            </a:fld>
            <a:endParaRPr lang="en-GB"/>
          </a:p>
        </p:txBody>
      </p:sp>
    </p:spTree>
    <p:extLst>
      <p:ext uri="{BB962C8B-B14F-4D97-AF65-F5344CB8AC3E}">
        <p14:creationId xmlns:p14="http://schemas.microsoft.com/office/powerpoint/2010/main" val="246404169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22A1D0C-4558-4D1D-90CE-8331232AE313}" type="datetimeFigureOut">
              <a:rPr lang="en-GB" smtClean="0"/>
              <a:t>10/02/2021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37E77A2-7EA1-41A8-AB68-A162427D546D}" type="slidenum">
              <a:rPr lang="en-GB" smtClean="0"/>
              <a:t>‹#›</a:t>
            </a:fld>
            <a:endParaRPr lang="en-GB"/>
          </a:p>
        </p:txBody>
      </p:sp>
    </p:spTree>
    <p:extLst>
      <p:ext uri="{BB962C8B-B14F-4D97-AF65-F5344CB8AC3E}">
        <p14:creationId xmlns:p14="http://schemas.microsoft.com/office/powerpoint/2010/main" val="39939926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22A1D0C-4558-4D1D-90CE-8331232AE313}" type="datetimeFigureOut">
              <a:rPr lang="en-GB" smtClean="0"/>
              <a:t>10/02/2021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37E77A2-7EA1-41A8-AB68-A162427D546D}" type="slidenum">
              <a:rPr lang="en-GB" smtClean="0"/>
              <a:t>‹#›</a:t>
            </a:fld>
            <a:endParaRPr lang="en-GB"/>
          </a:p>
        </p:txBody>
      </p:sp>
    </p:spTree>
    <p:extLst>
      <p:ext uri="{BB962C8B-B14F-4D97-AF65-F5344CB8AC3E}">
        <p14:creationId xmlns:p14="http://schemas.microsoft.com/office/powerpoint/2010/main" val="3472587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22A1D0C-4558-4D1D-90CE-8331232AE313}" type="datetimeFigureOut">
              <a:rPr lang="en-GB" smtClean="0"/>
              <a:t>10/02/2021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37E77A2-7EA1-41A8-AB68-A162427D546D}" type="slidenum">
              <a:rPr lang="en-GB" smtClean="0"/>
              <a:t>‹#›</a:t>
            </a:fld>
            <a:endParaRPr lang="en-GB"/>
          </a:p>
        </p:txBody>
      </p:sp>
    </p:spTree>
    <p:extLst>
      <p:ext uri="{BB962C8B-B14F-4D97-AF65-F5344CB8AC3E}">
        <p14:creationId xmlns:p14="http://schemas.microsoft.com/office/powerpoint/2010/main" val="18095453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22A1D0C-4558-4D1D-90CE-8331232AE313}" type="datetimeFigureOut">
              <a:rPr lang="en-GB" smtClean="0"/>
              <a:t>10/02/2021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37E77A2-7EA1-41A8-AB68-A162427D546D}" type="slidenum">
              <a:rPr lang="en-GB" smtClean="0"/>
              <a:t>‹#›</a:t>
            </a:fld>
            <a:endParaRPr lang="en-GB"/>
          </a:p>
        </p:txBody>
      </p:sp>
    </p:spTree>
    <p:extLst>
      <p:ext uri="{BB962C8B-B14F-4D97-AF65-F5344CB8AC3E}">
        <p14:creationId xmlns:p14="http://schemas.microsoft.com/office/powerpoint/2010/main" val="33259060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22A1D0C-4558-4D1D-90CE-8331232AE313}" type="datetimeFigureOut">
              <a:rPr lang="en-GB" smtClean="0"/>
              <a:t>10/02/2021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37E77A2-7EA1-41A8-AB68-A162427D546D}" type="slidenum">
              <a:rPr lang="en-GB" smtClean="0"/>
              <a:t>‹#›</a:t>
            </a:fld>
            <a:endParaRPr lang="en-GB"/>
          </a:p>
        </p:txBody>
      </p:sp>
    </p:spTree>
    <p:extLst>
      <p:ext uri="{BB962C8B-B14F-4D97-AF65-F5344CB8AC3E}">
        <p14:creationId xmlns:p14="http://schemas.microsoft.com/office/powerpoint/2010/main" val="35556290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22A1D0C-4558-4D1D-90CE-8331232AE313}" type="datetimeFigureOut">
              <a:rPr lang="en-GB" smtClean="0"/>
              <a:t>10/02/2021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37E77A2-7EA1-41A8-AB68-A162427D546D}" type="slidenum">
              <a:rPr lang="en-GB" smtClean="0"/>
              <a:t>‹#›</a:t>
            </a:fld>
            <a:endParaRPr lang="en-GB"/>
          </a:p>
        </p:txBody>
      </p:sp>
    </p:spTree>
    <p:extLst>
      <p:ext uri="{BB962C8B-B14F-4D97-AF65-F5344CB8AC3E}">
        <p14:creationId xmlns:p14="http://schemas.microsoft.com/office/powerpoint/2010/main" val="9620284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2A1D0C-4558-4D1D-90CE-8331232AE313}" type="datetimeFigureOut">
              <a:rPr lang="en-GB" smtClean="0"/>
              <a:t>10/02/2021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37E77A2-7EA1-41A8-AB68-A162427D546D}" type="slidenum">
              <a:rPr lang="en-GB" smtClean="0"/>
              <a:t>‹#›</a:t>
            </a:fld>
            <a:endParaRPr lang="en-GB"/>
          </a:p>
        </p:txBody>
      </p:sp>
    </p:spTree>
    <p:extLst>
      <p:ext uri="{BB962C8B-B14F-4D97-AF65-F5344CB8AC3E}">
        <p14:creationId xmlns:p14="http://schemas.microsoft.com/office/powerpoint/2010/main" val="34908363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22A1D0C-4558-4D1D-90CE-8331232AE313}" type="datetimeFigureOut">
              <a:rPr lang="en-GB" smtClean="0"/>
              <a:t>10/02/2021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37E77A2-7EA1-41A8-AB68-A162427D546D}" type="slidenum">
              <a:rPr lang="en-GB" smtClean="0"/>
              <a:t>‹#›</a:t>
            </a:fld>
            <a:endParaRPr lang="en-GB"/>
          </a:p>
        </p:txBody>
      </p:sp>
    </p:spTree>
    <p:extLst>
      <p:ext uri="{BB962C8B-B14F-4D97-AF65-F5344CB8AC3E}">
        <p14:creationId xmlns:p14="http://schemas.microsoft.com/office/powerpoint/2010/main" val="23130774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37E77A2-7EA1-41A8-AB68-A162427D546D}" type="slidenum">
              <a:rPr lang="en-GB" smtClean="0"/>
              <a:t>‹#›</a:t>
            </a:fld>
            <a:endParaRPr lang="en-GB"/>
          </a:p>
        </p:txBody>
      </p:sp>
      <p:sp>
        <p:nvSpPr>
          <p:cNvPr id="5" name="Date Placeholder 4"/>
          <p:cNvSpPr>
            <a:spLocks noGrp="1"/>
          </p:cNvSpPr>
          <p:nvPr>
            <p:ph type="dt" sz="half" idx="10"/>
          </p:nvPr>
        </p:nvSpPr>
        <p:spPr/>
        <p:txBody>
          <a:bodyPr/>
          <a:lstStyle/>
          <a:p>
            <a:fld id="{122A1D0C-4558-4D1D-90CE-8331232AE313}" type="datetimeFigureOut">
              <a:rPr lang="en-GB" smtClean="0"/>
              <a:t>10/02/2021</a:t>
            </a:fld>
            <a:endParaRPr lang="en-GB"/>
          </a:p>
        </p:txBody>
      </p:sp>
    </p:spTree>
    <p:extLst>
      <p:ext uri="{BB962C8B-B14F-4D97-AF65-F5344CB8AC3E}">
        <p14:creationId xmlns:p14="http://schemas.microsoft.com/office/powerpoint/2010/main" val="5706815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22A1D0C-4558-4D1D-90CE-8331232AE313}" type="datetimeFigureOut">
              <a:rPr lang="en-GB" smtClean="0"/>
              <a:t>10/02/2021</a:t>
            </a:fld>
            <a:endParaRPr lang="en-GB"/>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37E77A2-7EA1-41A8-AB68-A162427D546D}" type="slidenum">
              <a:rPr lang="en-GB" smtClean="0"/>
              <a:t>‹#›</a:t>
            </a:fld>
            <a:endParaRPr lang="en-GB"/>
          </a:p>
        </p:txBody>
      </p:sp>
    </p:spTree>
    <p:extLst>
      <p:ext uri="{BB962C8B-B14F-4D97-AF65-F5344CB8AC3E}">
        <p14:creationId xmlns:p14="http://schemas.microsoft.com/office/powerpoint/2010/main" val="3640212227"/>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93F2E9-E864-45E7-A6EF-8E611E2AD4CC}"/>
              </a:ext>
            </a:extLst>
          </p:cNvPr>
          <p:cNvSpPr>
            <a:spLocks noGrp="1"/>
          </p:cNvSpPr>
          <p:nvPr>
            <p:ph type="ctrTitle"/>
          </p:nvPr>
        </p:nvSpPr>
        <p:spPr/>
        <p:txBody>
          <a:bodyPr/>
          <a:lstStyle/>
          <a:p>
            <a:r>
              <a:rPr lang="en-GB" dirty="0"/>
              <a:t>The Eucharist</a:t>
            </a:r>
          </a:p>
        </p:txBody>
      </p:sp>
      <p:sp>
        <p:nvSpPr>
          <p:cNvPr id="3" name="Subtitle 2">
            <a:extLst>
              <a:ext uri="{FF2B5EF4-FFF2-40B4-BE49-F238E27FC236}">
                <a16:creationId xmlns:a16="http://schemas.microsoft.com/office/drawing/2014/main" id="{DCB6F89C-8CFC-4236-A432-591B43EE2FD1}"/>
              </a:ext>
            </a:extLst>
          </p:cNvPr>
          <p:cNvSpPr>
            <a:spLocks noGrp="1"/>
          </p:cNvSpPr>
          <p:nvPr>
            <p:ph type="subTitle" idx="1"/>
          </p:nvPr>
        </p:nvSpPr>
        <p:spPr/>
        <p:txBody>
          <a:bodyPr/>
          <a:lstStyle/>
          <a:p>
            <a:endParaRPr lang="en-GB"/>
          </a:p>
        </p:txBody>
      </p:sp>
    </p:spTree>
    <p:extLst>
      <p:ext uri="{BB962C8B-B14F-4D97-AF65-F5344CB8AC3E}">
        <p14:creationId xmlns:p14="http://schemas.microsoft.com/office/powerpoint/2010/main" val="2064853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FFC79F-B5A0-4A64-BAC5-8AF6322EC6FC}"/>
              </a:ext>
            </a:extLst>
          </p:cNvPr>
          <p:cNvSpPr>
            <a:spLocks noGrp="1"/>
          </p:cNvSpPr>
          <p:nvPr>
            <p:ph type="title"/>
          </p:nvPr>
        </p:nvSpPr>
        <p:spPr/>
        <p:txBody>
          <a:bodyPr>
            <a:normAutofit fontScale="90000"/>
          </a:bodyPr>
          <a:lstStyle/>
          <a:p>
            <a:r>
              <a:rPr lang="en-GB" dirty="0"/>
              <a:t>OLI: To consider how the Eucharist challenges Christians to live in communion.</a:t>
            </a:r>
          </a:p>
        </p:txBody>
      </p:sp>
      <p:sp>
        <p:nvSpPr>
          <p:cNvPr id="3" name="Content Placeholder 2">
            <a:extLst>
              <a:ext uri="{FF2B5EF4-FFF2-40B4-BE49-F238E27FC236}">
                <a16:creationId xmlns:a16="http://schemas.microsoft.com/office/drawing/2014/main" id="{F7185DEF-22AF-4848-BE1A-189363BC13F4}"/>
              </a:ext>
            </a:extLst>
          </p:cNvPr>
          <p:cNvSpPr>
            <a:spLocks noGrp="1"/>
          </p:cNvSpPr>
          <p:nvPr>
            <p:ph idx="1"/>
          </p:nvPr>
        </p:nvSpPr>
        <p:spPr/>
        <p:txBody>
          <a:bodyPr/>
          <a:lstStyle/>
          <a:p>
            <a:endParaRPr lang="en-GB" dirty="0"/>
          </a:p>
        </p:txBody>
      </p:sp>
    </p:spTree>
    <p:extLst>
      <p:ext uri="{BB962C8B-B14F-4D97-AF65-F5344CB8AC3E}">
        <p14:creationId xmlns:p14="http://schemas.microsoft.com/office/powerpoint/2010/main" val="13914275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D96D162-CE75-47AB-AA30-53AC8910F32E}"/>
              </a:ext>
            </a:extLst>
          </p:cNvPr>
          <p:cNvSpPr>
            <a:spLocks noGrp="1"/>
          </p:cNvSpPr>
          <p:nvPr>
            <p:ph idx="1"/>
          </p:nvPr>
        </p:nvSpPr>
        <p:spPr>
          <a:xfrm>
            <a:off x="677334" y="417443"/>
            <a:ext cx="8596668" cy="5623919"/>
          </a:xfrm>
        </p:spPr>
        <p:txBody>
          <a:bodyPr>
            <a:normAutofit/>
          </a:bodyPr>
          <a:lstStyle/>
          <a:p>
            <a:pPr marL="0" indent="0">
              <a:buNone/>
            </a:pPr>
            <a:r>
              <a:rPr lang="en-GB" sz="2400" dirty="0">
                <a:effectLst/>
                <a:latin typeface="Calibri" panose="020F0502020204030204" pitchFamily="34" charset="0"/>
                <a:ea typeface="Calibri" panose="020F0502020204030204" pitchFamily="34" charset="0"/>
                <a:cs typeface="Times New Roman" panose="02020603050405020304" pitchFamily="18" charset="0"/>
              </a:rPr>
              <a:t>‘Communion’ means ‘being at one with’.  The celebration of the Eucharist is a sign of being at one with God: Father, Son and Holy Spirit, as well as being at one with one another.  It is about God making the world holy and of people offering worship to God.  </a:t>
            </a:r>
          </a:p>
          <a:p>
            <a:pPr marL="0" indent="0">
              <a:buNone/>
            </a:pPr>
            <a:endParaRPr lang="en-GB" sz="24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GB" sz="2400" dirty="0">
                <a:effectLst/>
                <a:latin typeface="Calibri" panose="020F0502020204030204" pitchFamily="34" charset="0"/>
                <a:ea typeface="Calibri" panose="020F0502020204030204" pitchFamily="34" charset="0"/>
                <a:cs typeface="Times New Roman" panose="02020603050405020304" pitchFamily="18" charset="0"/>
              </a:rPr>
              <a:t>In Year 5, we learnt how the Eucharist is a memorial of Jesus’ sacrifice.  Jesus’ sacrifice unites the whole Church, those in Heaven and those on earth and makes it one Church.  That is why, in the Eucharistic Prayer, reference is made to Mary and all the saints.</a:t>
            </a:r>
          </a:p>
        </p:txBody>
      </p:sp>
    </p:spTree>
    <p:extLst>
      <p:ext uri="{BB962C8B-B14F-4D97-AF65-F5344CB8AC3E}">
        <p14:creationId xmlns:p14="http://schemas.microsoft.com/office/powerpoint/2010/main" val="39757491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48D9E4-3868-41C8-A0CF-E33514E66C5D}"/>
              </a:ext>
            </a:extLst>
          </p:cNvPr>
          <p:cNvSpPr>
            <a:spLocks noGrp="1"/>
          </p:cNvSpPr>
          <p:nvPr>
            <p:ph type="title"/>
          </p:nvPr>
        </p:nvSpPr>
        <p:spPr>
          <a:xfrm>
            <a:off x="498429" y="202095"/>
            <a:ext cx="10842118" cy="801757"/>
          </a:xfrm>
        </p:spPr>
        <p:txBody>
          <a:bodyPr>
            <a:normAutofit/>
          </a:bodyPr>
          <a:lstStyle/>
          <a:p>
            <a:r>
              <a:rPr lang="en-GB" dirty="0"/>
              <a:t>There are 3 Eucharist prayers, this is the third.</a:t>
            </a:r>
          </a:p>
        </p:txBody>
      </p:sp>
      <p:sp>
        <p:nvSpPr>
          <p:cNvPr id="3" name="Content Placeholder 2">
            <a:extLst>
              <a:ext uri="{FF2B5EF4-FFF2-40B4-BE49-F238E27FC236}">
                <a16:creationId xmlns:a16="http://schemas.microsoft.com/office/drawing/2014/main" id="{B11D9D37-68D4-47AD-ACF1-8F4A09690E29}"/>
              </a:ext>
            </a:extLst>
          </p:cNvPr>
          <p:cNvSpPr>
            <a:spLocks noGrp="1"/>
          </p:cNvSpPr>
          <p:nvPr>
            <p:ph idx="1"/>
          </p:nvPr>
        </p:nvSpPr>
        <p:spPr>
          <a:xfrm>
            <a:off x="677334" y="1212575"/>
            <a:ext cx="8596668" cy="4828788"/>
          </a:xfrm>
        </p:spPr>
        <p:txBody>
          <a:bodyPr>
            <a:normAutofit fontScale="92500" lnSpcReduction="20000"/>
          </a:bodyPr>
          <a:lstStyle/>
          <a:p>
            <a:pPr marL="0" indent="0">
              <a:buNone/>
            </a:pPr>
            <a:r>
              <a:rPr lang="en-GB" sz="1800" b="1" dirty="0">
                <a:effectLst/>
                <a:latin typeface="Calibri" panose="020F0502020204030204" pitchFamily="34" charset="0"/>
                <a:ea typeface="Calibri" panose="020F0502020204030204" pitchFamily="34" charset="0"/>
                <a:cs typeface="Times New Roman" panose="02020603050405020304" pitchFamily="18" charset="0"/>
              </a:rPr>
              <a:t>Priest: </a:t>
            </a:r>
            <a:r>
              <a:rPr lang="en-GB" sz="1800" i="1" dirty="0">
                <a:effectLst/>
                <a:latin typeface="Calibri" panose="020F0502020204030204" pitchFamily="34" charset="0"/>
                <a:ea typeface="Calibri" panose="020F0502020204030204" pitchFamily="34" charset="0"/>
                <a:cs typeface="Times New Roman" panose="02020603050405020304" pitchFamily="18" charset="0"/>
              </a:rPr>
              <a:t>Jesus now lives with you in glory, but he is also here on earth, among us.  We thank you and say:</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GB" sz="1800" b="1" dirty="0">
                <a:effectLst/>
                <a:latin typeface="Calibri" panose="020F0502020204030204" pitchFamily="34" charset="0"/>
                <a:ea typeface="Calibri" panose="020F0502020204030204" pitchFamily="34" charset="0"/>
                <a:cs typeface="Times New Roman" panose="02020603050405020304" pitchFamily="18" charset="0"/>
              </a:rPr>
              <a:t>All: Glory to God in the highest.</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b="1" dirty="0">
                <a:effectLst/>
                <a:latin typeface="Calibri" panose="020F0502020204030204" pitchFamily="34" charset="0"/>
                <a:ea typeface="Calibri" panose="020F0502020204030204" pitchFamily="34" charset="0"/>
                <a:cs typeface="Times New Roman" panose="02020603050405020304" pitchFamily="18" charset="0"/>
              </a:rPr>
              <a:t>Priest:</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i="1" dirty="0">
                <a:effectLst/>
                <a:latin typeface="Calibri" panose="020F0502020204030204" pitchFamily="34" charset="0"/>
                <a:ea typeface="Calibri" panose="020F0502020204030204" pitchFamily="34" charset="0"/>
                <a:cs typeface="Times New Roman" panose="02020603050405020304" pitchFamily="18" charset="0"/>
              </a:rPr>
              <a:t>One day he will come in glory, and in his kingdom, there will be no more suffering, no more tears, no more sadness. We thank you and say:</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GB" sz="1800" b="1" dirty="0">
                <a:effectLst/>
                <a:latin typeface="Calibri" panose="020F0502020204030204" pitchFamily="34" charset="0"/>
                <a:ea typeface="Calibri" panose="020F0502020204030204" pitchFamily="34" charset="0"/>
                <a:cs typeface="Times New Roman" panose="02020603050405020304" pitchFamily="18" charset="0"/>
              </a:rPr>
              <a:t>All: Glory to God in the highest.</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b="1" dirty="0">
                <a:effectLst/>
                <a:latin typeface="Calibri" panose="020F0502020204030204" pitchFamily="34" charset="0"/>
                <a:ea typeface="Calibri" panose="020F0502020204030204" pitchFamily="34" charset="0"/>
                <a:cs typeface="Times New Roman" panose="02020603050405020304" pitchFamily="18" charset="0"/>
              </a:rPr>
              <a:t>Priest: </a:t>
            </a:r>
            <a:r>
              <a:rPr lang="en-GB" sz="1800" i="1" dirty="0">
                <a:effectLst/>
                <a:latin typeface="Calibri" panose="020F0502020204030204" pitchFamily="34" charset="0"/>
                <a:ea typeface="Calibri" panose="020F0502020204030204" pitchFamily="34" charset="0"/>
                <a:cs typeface="Times New Roman" panose="02020603050405020304" pitchFamily="18" charset="0"/>
              </a:rPr>
              <a:t>Father in heaven, you have called us to receive the Body and Blood of Christ at this table and to be filled with the joy of the Holy Spirit. Through this sacred meal give</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i="1" dirty="0">
                <a:effectLst/>
                <a:latin typeface="Calibri" panose="020F0502020204030204" pitchFamily="34" charset="0"/>
                <a:ea typeface="Calibri" panose="020F0502020204030204" pitchFamily="34" charset="0"/>
                <a:cs typeface="Times New Roman" panose="02020603050405020304" pitchFamily="18" charset="0"/>
              </a:rPr>
              <a:t>us strength to please you more and more.  Lord, our God, remember Francis our Pope, Vincent our bishop, and all other bishops.  Help all who follow Jesus to work for peace and to bring happiness to others. Bring us all at last together with Mary, the Mother of God, and all the saints, to live with you and to be one with Christ in heaven.</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GB" sz="1800" dirty="0">
                <a:effectLst/>
                <a:latin typeface="Calibri" panose="020F0502020204030204" pitchFamily="34" charset="0"/>
                <a:ea typeface="Calibri" panose="020F0502020204030204" pitchFamily="34" charset="0"/>
                <a:cs typeface="Times New Roman" panose="02020603050405020304" pitchFamily="18" charset="0"/>
              </a:rPr>
              <a:t> (The priest takes the chalice and the paten with the host and lifting them up, he sings or says:)</a:t>
            </a:r>
          </a:p>
          <a:p>
            <a:pPr marL="0" indent="0">
              <a:buNone/>
            </a:pPr>
            <a:r>
              <a:rPr lang="en-GB" sz="1800" i="1" dirty="0">
                <a:effectLst/>
                <a:latin typeface="Calibri" panose="020F0502020204030204" pitchFamily="34" charset="0"/>
                <a:ea typeface="Calibri" panose="020F0502020204030204" pitchFamily="34" charset="0"/>
                <a:cs typeface="Times New Roman" panose="02020603050405020304" pitchFamily="18" charset="0"/>
              </a:rPr>
              <a:t>Through him, with him, in him, in the unity of the Holy Spirit all glory and honour is yours, Almighty Father, for ever</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i="1" dirty="0">
                <a:effectLst/>
                <a:latin typeface="Calibri" panose="020F0502020204030204" pitchFamily="34" charset="0"/>
                <a:ea typeface="Calibri" panose="020F0502020204030204" pitchFamily="34" charset="0"/>
                <a:cs typeface="Times New Roman" panose="02020603050405020304" pitchFamily="18" charset="0"/>
              </a:rPr>
              <a:t>and ever.</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GB" sz="1800" b="1" dirty="0">
                <a:effectLst/>
                <a:latin typeface="Calibri" panose="020F0502020204030204" pitchFamily="34" charset="0"/>
                <a:ea typeface="Calibri" panose="020F0502020204030204" pitchFamily="34" charset="0"/>
                <a:cs typeface="Times New Roman" panose="02020603050405020304" pitchFamily="18" charset="0"/>
              </a:rPr>
              <a:t>All: Amen.</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34754535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249CC4-9229-4F7A-9442-7CF5F731D66C}"/>
              </a:ext>
            </a:extLst>
          </p:cNvPr>
          <p:cNvSpPr>
            <a:spLocks noGrp="1"/>
          </p:cNvSpPr>
          <p:nvPr>
            <p:ph type="title"/>
          </p:nvPr>
        </p:nvSpPr>
        <p:spPr>
          <a:xfrm>
            <a:off x="677334" y="609600"/>
            <a:ext cx="8596668" cy="831574"/>
          </a:xfrm>
        </p:spPr>
        <p:txBody>
          <a:bodyPr/>
          <a:lstStyle/>
          <a:p>
            <a:r>
              <a:rPr lang="en-GB" dirty="0"/>
              <a:t>Activity</a:t>
            </a:r>
          </a:p>
        </p:txBody>
      </p:sp>
      <p:sp>
        <p:nvSpPr>
          <p:cNvPr id="3" name="Content Placeholder 2">
            <a:extLst>
              <a:ext uri="{FF2B5EF4-FFF2-40B4-BE49-F238E27FC236}">
                <a16:creationId xmlns:a16="http://schemas.microsoft.com/office/drawing/2014/main" id="{EF684E16-3C85-488C-88D1-811B962F4BF9}"/>
              </a:ext>
            </a:extLst>
          </p:cNvPr>
          <p:cNvSpPr>
            <a:spLocks noGrp="1"/>
          </p:cNvSpPr>
          <p:nvPr>
            <p:ph idx="1"/>
          </p:nvPr>
        </p:nvSpPr>
        <p:spPr>
          <a:xfrm>
            <a:off x="677334" y="1798983"/>
            <a:ext cx="8596668" cy="4242379"/>
          </a:xfrm>
        </p:spPr>
        <p:txBody>
          <a:bodyPr/>
          <a:lstStyle/>
          <a:p>
            <a:r>
              <a:rPr lang="en-GB" sz="1800" dirty="0">
                <a:effectLst/>
                <a:latin typeface="Calibri" panose="020F0502020204030204" pitchFamily="34" charset="0"/>
                <a:ea typeface="Calibri" panose="020F0502020204030204" pitchFamily="34" charset="0"/>
                <a:cs typeface="Times New Roman" panose="02020603050405020304" pitchFamily="18" charset="0"/>
              </a:rPr>
              <a:t>Design a poster to illustrate the </a:t>
            </a:r>
            <a:r>
              <a:rPr lang="en-GB" sz="1800" i="1" dirty="0">
                <a:effectLst/>
                <a:latin typeface="Calibri" panose="020F0502020204030204" pitchFamily="34" charset="0"/>
                <a:ea typeface="Calibri" panose="020F0502020204030204" pitchFamily="34" charset="0"/>
                <a:cs typeface="Times New Roman" panose="02020603050405020304" pitchFamily="18" charset="0"/>
              </a:rPr>
              <a:t>unity</a:t>
            </a:r>
            <a:r>
              <a:rPr lang="en-GB" sz="1800" dirty="0">
                <a:effectLst/>
                <a:latin typeface="Calibri" panose="020F0502020204030204" pitchFamily="34" charset="0"/>
                <a:ea typeface="Calibri" panose="020F0502020204030204" pitchFamily="34" charset="0"/>
                <a:cs typeface="Times New Roman" panose="02020603050405020304" pitchFamily="18" charset="0"/>
              </a:rPr>
              <a:t> message contained in the Eucharistic Prayer for Children III (on the previous slide), giving reasons for the actions and symbols used.</a:t>
            </a:r>
          </a:p>
          <a:p>
            <a:r>
              <a:rPr lang="en-GB" dirty="0">
                <a:latin typeface="Calibri" panose="020F0502020204030204" pitchFamily="34" charset="0"/>
                <a:ea typeface="Calibri" panose="020F0502020204030204" pitchFamily="34" charset="0"/>
                <a:cs typeface="Times New Roman" panose="02020603050405020304" pitchFamily="18" charset="0"/>
              </a:rPr>
              <a:t>Give your poster the title of ‘Unity’.</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latin typeface="Calibri" panose="020F0502020204030204" pitchFamily="34" charset="0"/>
              <a:ea typeface="Calibri" panose="020F0502020204030204" pitchFamily="34" charset="0"/>
              <a:cs typeface="Times New Roman" panose="02020603050405020304" pitchFamily="18" charset="0"/>
            </a:endParaRPr>
          </a:p>
          <a:p>
            <a:r>
              <a:rPr lang="en-GB" sz="1800" dirty="0">
                <a:effectLst/>
                <a:latin typeface="Calibri" panose="020F0502020204030204" pitchFamily="34" charset="0"/>
                <a:ea typeface="Calibri" panose="020F0502020204030204" pitchFamily="34" charset="0"/>
                <a:cs typeface="Times New Roman" panose="02020603050405020304" pitchFamily="18" charset="0"/>
              </a:rPr>
              <a:t>In your poster, you can use key phrases from the prayer and explain what they mean and then illustrate them. </a:t>
            </a:r>
          </a:p>
          <a:p>
            <a:r>
              <a:rPr lang="en-GB" b="1" dirty="0">
                <a:latin typeface="Calibri" panose="020F0502020204030204" pitchFamily="34" charset="0"/>
                <a:ea typeface="Calibri" panose="020F0502020204030204" pitchFamily="34" charset="0"/>
                <a:cs typeface="Times New Roman" panose="02020603050405020304" pitchFamily="18" charset="0"/>
              </a:rPr>
              <a:t>OR </a:t>
            </a:r>
            <a:r>
              <a:rPr lang="en-GB" dirty="0">
                <a:latin typeface="Calibri" panose="020F0502020204030204" pitchFamily="34" charset="0"/>
                <a:ea typeface="Calibri" panose="020F0502020204030204" pitchFamily="34" charset="0"/>
                <a:cs typeface="Times New Roman" panose="02020603050405020304" pitchFamily="18" charset="0"/>
              </a:rPr>
              <a:t>you can rewrite the prayer in your own words and illustrate it.</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a:p>
            <a:endParaRPr lang="en-GB" dirty="0"/>
          </a:p>
          <a:p>
            <a:r>
              <a:rPr lang="en-GB" dirty="0"/>
              <a:t>You can do this on Google Docs or hand draw it and send me a photo!</a:t>
            </a:r>
          </a:p>
        </p:txBody>
      </p:sp>
    </p:spTree>
    <p:extLst>
      <p:ext uri="{BB962C8B-B14F-4D97-AF65-F5344CB8AC3E}">
        <p14:creationId xmlns:p14="http://schemas.microsoft.com/office/powerpoint/2010/main" val="3872130424"/>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20</TotalTime>
  <Words>492</Words>
  <Application>Microsoft Office PowerPoint</Application>
  <PresentationFormat>Widescreen</PresentationFormat>
  <Paragraphs>25</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Trebuchet MS</vt:lpstr>
      <vt:lpstr>Wingdings 3</vt:lpstr>
      <vt:lpstr>Facet</vt:lpstr>
      <vt:lpstr>The Eucharist</vt:lpstr>
      <vt:lpstr>OLI: To consider how the Eucharist challenges Christians to live in communion.</vt:lpstr>
      <vt:lpstr>PowerPoint Presentation</vt:lpstr>
      <vt:lpstr>There are 3 Eucharist prayers, this is the third.</vt:lpstr>
      <vt:lpstr>Activity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Eucharist</dc:title>
  <dc:creator>Rosanna Harries</dc:creator>
  <cp:lastModifiedBy>Rosanna Harries</cp:lastModifiedBy>
  <cp:revision>2</cp:revision>
  <dcterms:created xsi:type="dcterms:W3CDTF">2021-02-10T14:16:42Z</dcterms:created>
  <dcterms:modified xsi:type="dcterms:W3CDTF">2021-02-10T14:37:40Z</dcterms:modified>
</cp:coreProperties>
</file>