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90" r:id="rId2"/>
    <p:sldId id="289" r:id="rId3"/>
    <p:sldId id="264" r:id="rId4"/>
    <p:sldId id="274" r:id="rId5"/>
    <p:sldId id="275" r:id="rId6"/>
    <p:sldId id="277" r:id="rId7"/>
    <p:sldId id="276" r:id="rId8"/>
    <p:sldId id="278" r:id="rId9"/>
    <p:sldId id="279" r:id="rId10"/>
    <p:sldId id="280" r:id="rId11"/>
    <p:sldId id="281" r:id="rId12"/>
    <p:sldId id="282" r:id="rId13"/>
    <p:sldId id="283" r:id="rId14"/>
    <p:sldId id="284" r:id="rId15"/>
    <p:sldId id="285" r:id="rId16"/>
    <p:sldId id="286" r:id="rId17"/>
    <p:sldId id="287" r:id="rId18"/>
    <p:sldId id="288"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30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DEF8"/>
    <a:srgbClr val="ACDDFC"/>
    <a:srgbClr val="6CBB84"/>
    <a:srgbClr val="F7B100"/>
    <a:srgbClr val="A673AE"/>
    <a:srgbClr val="65196D"/>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7" d="100"/>
          <a:sy n="47" d="100"/>
        </p:scale>
        <p:origin x="-1936" y="-112"/>
      </p:cViewPr>
      <p:guideLst>
        <p:guide orient="horz" pos="2183"/>
        <p:guide orient="horz" pos="3974"/>
        <p:guide orient="horz" pos="346"/>
        <p:guide orient="horz" pos="482"/>
        <p:guide orient="horz" pos="3838"/>
        <p:guide pos="2880"/>
        <p:guide pos="340"/>
        <p:guide pos="5420"/>
        <p:guide pos="476"/>
        <p:guide pos="5307"/>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25/02/21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25/02/21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sedatonat/38516698751/sizes/l" TargetMode="External"/><Relationship Id="rId4"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s://www.flickr.com/photos/yazuu/3490213937/sizes/l" TargetMode="External"/><Relationship Id="rId5"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37" y="1270250"/>
            <a:ext cx="8220075" cy="4810734"/>
          </a:xfrm>
        </p:spPr>
        <p:txBody>
          <a:bodyPr/>
          <a:lstStyle/>
          <a:p>
            <a:pPr algn="ctr"/>
            <a:r>
              <a:rPr lang="en-US" u="sng" dirty="0" smtClean="0"/>
              <a:t>Islam week</a:t>
            </a:r>
            <a:r>
              <a:rPr lang="en-US" dirty="0" smtClean="0"/>
              <a:t/>
            </a:r>
            <a:br>
              <a:rPr lang="en-US" dirty="0" smtClean="0"/>
            </a:br>
            <a:r>
              <a:rPr lang="en-US" dirty="0"/>
              <a:t/>
            </a:r>
            <a:br>
              <a:rPr lang="en-US" dirty="0"/>
            </a:br>
            <a:r>
              <a:rPr lang="en-US" dirty="0" smtClean="0"/>
              <a:t>OLI: to recognise a Mosque is an Islamic place of worship.</a:t>
            </a:r>
            <a:br>
              <a:rPr lang="en-US" dirty="0" smtClean="0"/>
            </a:br>
            <a:r>
              <a:rPr lang="en-US" sz="3000" dirty="0" smtClean="0"/>
              <a:t/>
            </a:r>
            <a:br>
              <a:rPr lang="en-US" sz="3000" dirty="0" smtClean="0"/>
            </a:br>
            <a:r>
              <a:rPr lang="en-US" sz="3000" b="0" dirty="0" smtClean="0"/>
              <a:t>1. Watch the video on the website and Google Classroom </a:t>
            </a:r>
            <a:br>
              <a:rPr lang="en-US" sz="3000" b="0" dirty="0" smtClean="0"/>
            </a:br>
            <a:r>
              <a:rPr lang="en-US" sz="3000" b="0" dirty="0" smtClean="0"/>
              <a:t>2. Read today’s story ‘</a:t>
            </a:r>
            <a:r>
              <a:rPr lang="en-US" sz="3000" b="0" dirty="0" err="1" smtClean="0"/>
              <a:t>Rameena’s</a:t>
            </a:r>
            <a:r>
              <a:rPr lang="en-US" sz="3000" b="0" dirty="0" smtClean="0"/>
              <a:t> Ramadan’ available on the website and Google Classroom </a:t>
            </a:r>
            <a:br>
              <a:rPr lang="en-US" sz="3000" b="0" dirty="0" smtClean="0"/>
            </a:br>
            <a:r>
              <a:rPr lang="en-US" sz="3000" b="0" dirty="0" smtClean="0"/>
              <a:t>3. Go through this PowerPoint to help you understand the task.</a:t>
            </a:r>
            <a:br>
              <a:rPr lang="en-US" sz="3000" b="0" dirty="0" smtClean="0"/>
            </a:br>
            <a:r>
              <a:rPr lang="en-US" sz="3000" b="0" dirty="0" smtClean="0"/>
              <a:t>4. complete the artwork.</a:t>
            </a:r>
            <a:r>
              <a:rPr lang="en-US" sz="2000" b="0" dirty="0"/>
              <a:t/>
            </a:r>
            <a:br>
              <a:rPr lang="en-US" sz="2000" b="0" dirty="0"/>
            </a:br>
            <a:endParaRPr lang="en-US" b="0" dirty="0"/>
          </a:p>
        </p:txBody>
      </p:sp>
    </p:spTree>
    <p:extLst>
      <p:ext uri="{BB962C8B-B14F-4D97-AF65-F5344CB8AC3E}">
        <p14:creationId xmlns:p14="http://schemas.microsoft.com/office/powerpoint/2010/main" val="341372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Watercolour Wash</a:t>
            </a:r>
          </a:p>
        </p:txBody>
      </p:sp>
      <p:sp>
        <p:nvSpPr>
          <p:cNvPr id="5" name="Rectangle 4"/>
          <p:cNvSpPr/>
          <p:nvPr/>
        </p:nvSpPr>
        <p:spPr>
          <a:xfrm>
            <a:off x="4914900" y="1513001"/>
            <a:ext cx="3314698" cy="1661993"/>
          </a:xfrm>
          <a:prstGeom prst="rect">
            <a:avLst/>
          </a:prstGeom>
        </p:spPr>
        <p:txBody>
          <a:bodyPr wrap="square" lIns="0" tIns="0" rIns="0" bIns="0">
            <a:spAutoFit/>
          </a:bodyPr>
          <a:lstStyle/>
          <a:p>
            <a:pPr algn="ctr"/>
            <a:r>
              <a:rPr lang="en-GB" dirty="0"/>
              <a:t>Dip your brush back into water to remove any paint and make the brush wet again.</a:t>
            </a:r>
          </a:p>
          <a:p>
            <a:pPr algn="ctr"/>
            <a:endParaRPr lang="en-GB" dirty="0"/>
          </a:p>
          <a:p>
            <a:pPr algn="ctr"/>
            <a:r>
              <a:rPr lang="en-GB" dirty="0"/>
              <a:t>Then, dip the brush into your second colour.</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66913"/>
            <a:ext cx="265747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24370" y="3208338"/>
            <a:ext cx="311594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11038">
            <a:off x="3679825" y="2952750"/>
            <a:ext cx="1416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25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Watercolour Wash</a:t>
            </a:r>
          </a:p>
        </p:txBody>
      </p:sp>
      <p:sp>
        <p:nvSpPr>
          <p:cNvPr id="5" name="Rectangle 4"/>
          <p:cNvSpPr/>
          <p:nvPr/>
        </p:nvSpPr>
        <p:spPr>
          <a:xfrm>
            <a:off x="755651" y="1513001"/>
            <a:ext cx="7669212" cy="276999"/>
          </a:xfrm>
          <a:prstGeom prst="rect">
            <a:avLst/>
          </a:prstGeom>
        </p:spPr>
        <p:txBody>
          <a:bodyPr wrap="square" lIns="0" tIns="0" rIns="0" bIns="0">
            <a:spAutoFit/>
          </a:bodyPr>
          <a:lstStyle/>
          <a:p>
            <a:pPr algn="ctr"/>
            <a:r>
              <a:rPr lang="en-GB" dirty="0"/>
              <a:t>Sweep your brush across the page again, underneath the first colour.</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3194050"/>
            <a:ext cx="50244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3">
            <a:duotone>
              <a:prstClr val="black"/>
              <a:srgbClr val="FF6699">
                <a:tint val="45000"/>
                <a:satMod val="400000"/>
              </a:srgbClr>
            </a:duotone>
            <a:extLst>
              <a:ext uri="{28A0092B-C50C-407E-A947-70E740481C1C}">
                <a14:useLocalDpi xmlns:a14="http://schemas.microsoft.com/office/drawing/2010/main" val="0"/>
              </a:ext>
            </a:extLst>
          </a:blip>
          <a:srcRect/>
          <a:stretch>
            <a:fillRect/>
          </a:stretch>
        </p:blipFill>
        <p:spPr bwMode="auto">
          <a:xfrm>
            <a:off x="2554287" y="3288560"/>
            <a:ext cx="37766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duotone>
              <a:prstClr val="black"/>
              <a:srgbClr val="FF6600">
                <a:tint val="45000"/>
                <a:satMod val="400000"/>
              </a:srgbClr>
            </a:duotone>
            <a:extLst>
              <a:ext uri="{28A0092B-C50C-407E-A947-70E740481C1C}">
                <a14:useLocalDpi xmlns:a14="http://schemas.microsoft.com/office/drawing/2010/main" val="0"/>
              </a:ext>
            </a:extLst>
          </a:blip>
          <a:srcRect/>
          <a:stretch>
            <a:fillRect/>
          </a:stretch>
        </p:blipFill>
        <p:spPr bwMode="auto">
          <a:xfrm>
            <a:off x="2302600" y="3846512"/>
            <a:ext cx="422288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5475" y="2370454"/>
            <a:ext cx="2589212"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969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3.7037E-7 L 0.41615 -0.00625 " pathEditMode="relative" rAng="0" ptsTypes="AA">
                                      <p:cBhvr>
                                        <p:cTn id="6" dur="2000" fill="hold"/>
                                        <p:tgtEl>
                                          <p:spTgt spid="11"/>
                                        </p:tgtEl>
                                        <p:attrNameLst>
                                          <p:attrName>ppt_x</p:attrName>
                                          <p:attrName>ppt_y</p:attrName>
                                        </p:attrNameLst>
                                      </p:cBhvr>
                                      <p:rCtr x="20799" y="-324"/>
                                    </p:animMotion>
                                  </p:childTnLst>
                                </p:cTn>
                              </p:par>
                              <p:par>
                                <p:cTn id="7" presetID="22" presetClass="entr" presetSubtype="8"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Watercolour Wash</a:t>
            </a:r>
          </a:p>
        </p:txBody>
      </p:sp>
      <p:sp>
        <p:nvSpPr>
          <p:cNvPr id="5" name="Rectangle 4"/>
          <p:cNvSpPr/>
          <p:nvPr/>
        </p:nvSpPr>
        <p:spPr>
          <a:xfrm>
            <a:off x="4914900" y="1513001"/>
            <a:ext cx="3314698" cy="1661993"/>
          </a:xfrm>
          <a:prstGeom prst="rect">
            <a:avLst/>
          </a:prstGeom>
        </p:spPr>
        <p:txBody>
          <a:bodyPr wrap="square" lIns="0" tIns="0" rIns="0" bIns="0">
            <a:spAutoFit/>
          </a:bodyPr>
          <a:lstStyle/>
          <a:p>
            <a:pPr algn="ctr"/>
            <a:r>
              <a:rPr lang="en-GB" dirty="0"/>
              <a:t>Dip your brush back into water to remove any paint and make the brush wet again.</a:t>
            </a:r>
          </a:p>
          <a:p>
            <a:pPr algn="ctr"/>
            <a:endParaRPr lang="en-GB" dirty="0"/>
          </a:p>
          <a:p>
            <a:pPr algn="ctr"/>
            <a:r>
              <a:rPr lang="en-GB" dirty="0"/>
              <a:t>Then, dip the brush into your third colour.</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66913"/>
            <a:ext cx="265747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24370" y="3208338"/>
            <a:ext cx="311594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11038">
            <a:off x="3679825" y="2952750"/>
            <a:ext cx="1416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85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Watercolour Wash</a:t>
            </a:r>
          </a:p>
        </p:txBody>
      </p:sp>
      <p:sp>
        <p:nvSpPr>
          <p:cNvPr id="5" name="Rectangle 4"/>
          <p:cNvSpPr/>
          <p:nvPr/>
        </p:nvSpPr>
        <p:spPr>
          <a:xfrm>
            <a:off x="755650" y="1513001"/>
            <a:ext cx="7669213" cy="830997"/>
          </a:xfrm>
          <a:prstGeom prst="rect">
            <a:avLst/>
          </a:prstGeom>
        </p:spPr>
        <p:txBody>
          <a:bodyPr wrap="square" lIns="0" tIns="0" rIns="0" bIns="0">
            <a:spAutoFit/>
          </a:bodyPr>
          <a:lstStyle/>
          <a:p>
            <a:pPr algn="ctr"/>
            <a:r>
              <a:rPr lang="en-GB" dirty="0"/>
              <a:t>Sweep your brush across the page again, underneath the second colour.</a:t>
            </a:r>
          </a:p>
          <a:p>
            <a:pPr algn="ctr"/>
            <a:endParaRPr lang="en-GB" dirty="0"/>
          </a:p>
          <a:p>
            <a:pPr algn="ctr"/>
            <a:r>
              <a:rPr lang="en-GB" dirty="0"/>
              <a:t>If your page is full, stop there. If not, continue until the page is covered.</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3032125"/>
            <a:ext cx="50244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3">
            <a:duotone>
              <a:prstClr val="black"/>
              <a:srgbClr val="FF6699">
                <a:tint val="45000"/>
                <a:satMod val="400000"/>
              </a:srgbClr>
            </a:duotone>
            <a:extLst>
              <a:ext uri="{28A0092B-C50C-407E-A947-70E740481C1C}">
                <a14:useLocalDpi xmlns:a14="http://schemas.microsoft.com/office/drawing/2010/main" val="0"/>
              </a:ext>
            </a:extLst>
          </a:blip>
          <a:srcRect/>
          <a:stretch>
            <a:fillRect/>
          </a:stretch>
        </p:blipFill>
        <p:spPr bwMode="auto">
          <a:xfrm>
            <a:off x="2554287" y="3126635"/>
            <a:ext cx="37766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duotone>
              <a:prstClr val="black"/>
              <a:srgbClr val="FF6600">
                <a:tint val="45000"/>
                <a:satMod val="400000"/>
              </a:srgbClr>
            </a:duotone>
            <a:extLst>
              <a:ext uri="{28A0092B-C50C-407E-A947-70E740481C1C}">
                <a14:useLocalDpi xmlns:a14="http://schemas.microsoft.com/office/drawing/2010/main" val="0"/>
              </a:ext>
            </a:extLst>
          </a:blip>
          <a:srcRect/>
          <a:stretch>
            <a:fillRect/>
          </a:stretch>
        </p:blipFill>
        <p:spPr bwMode="auto">
          <a:xfrm>
            <a:off x="2302600" y="3684587"/>
            <a:ext cx="422288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3856" y="4207963"/>
            <a:ext cx="4574594" cy="109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5488" y="2701755"/>
            <a:ext cx="2589212"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55649" y="5589829"/>
            <a:ext cx="7669213" cy="276999"/>
          </a:xfrm>
          <a:prstGeom prst="rect">
            <a:avLst/>
          </a:prstGeom>
        </p:spPr>
        <p:txBody>
          <a:bodyPr wrap="square" lIns="0" tIns="0" rIns="0" bIns="0">
            <a:spAutoFit/>
          </a:bodyPr>
          <a:lstStyle/>
          <a:p>
            <a:pPr algn="ctr"/>
            <a:r>
              <a:rPr lang="en-GB" dirty="0"/>
              <a:t>Then, wait for you sunrise sky to dry.</a:t>
            </a:r>
          </a:p>
        </p:txBody>
      </p:sp>
    </p:spTree>
    <p:extLst>
      <p:ext uri="{BB962C8B-B14F-4D97-AF65-F5344CB8AC3E}">
        <p14:creationId xmlns:p14="http://schemas.microsoft.com/office/powerpoint/2010/main" val="3011918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0 L 0.44288 -0.00671 " pathEditMode="relative" rAng="0" ptsTypes="AA">
                                      <p:cBhvr>
                                        <p:cTn id="6" dur="2000" fill="hold"/>
                                        <p:tgtEl>
                                          <p:spTgt spid="11"/>
                                        </p:tgtEl>
                                        <p:attrNameLst>
                                          <p:attrName>ppt_x</p:attrName>
                                          <p:attrName>ppt_y</p:attrName>
                                        </p:attrNameLst>
                                      </p:cBhvr>
                                      <p:rCtr x="22135" y="-347"/>
                                    </p:animMotion>
                                  </p:childTnLst>
                                </p:cTn>
                              </p:par>
                              <p:par>
                                <p:cTn id="7" presetID="2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Mosque Silhouette</a:t>
            </a:r>
          </a:p>
        </p:txBody>
      </p:sp>
      <p:sp>
        <p:nvSpPr>
          <p:cNvPr id="5" name="Rectangle 4"/>
          <p:cNvSpPr/>
          <p:nvPr/>
        </p:nvSpPr>
        <p:spPr>
          <a:xfrm>
            <a:off x="755650" y="1686302"/>
            <a:ext cx="2530475" cy="2769989"/>
          </a:xfrm>
          <a:prstGeom prst="rect">
            <a:avLst/>
          </a:prstGeom>
        </p:spPr>
        <p:txBody>
          <a:bodyPr wrap="square" lIns="0" tIns="0" rIns="0" bIns="0">
            <a:spAutoFit/>
          </a:bodyPr>
          <a:lstStyle/>
          <a:p>
            <a:r>
              <a:rPr lang="en-GB" dirty="0"/>
              <a:t>Next, you need to make your mosque silhouette to add to the scene.</a:t>
            </a:r>
          </a:p>
          <a:p>
            <a:endParaRPr lang="en-GB" dirty="0"/>
          </a:p>
          <a:p>
            <a:r>
              <a:rPr lang="en-GB" dirty="0"/>
              <a:t>Look carefully at the mosques in the photos.</a:t>
            </a:r>
          </a:p>
          <a:p>
            <a:endParaRPr lang="en-GB" dirty="0"/>
          </a:p>
          <a:p>
            <a:r>
              <a:rPr lang="en-GB" dirty="0"/>
              <a:t>Your silhouette should include the key features of a mosque.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505" r="9983" b="-4"/>
          <a:stretch/>
        </p:blipFill>
        <p:spPr>
          <a:xfrm>
            <a:off x="3486150" y="1686302"/>
            <a:ext cx="4938713" cy="4085434"/>
          </a:xfrm>
          <a:prstGeom prst="roundRect">
            <a:avLst>
              <a:gd name="adj" fmla="val 6556"/>
            </a:avLst>
          </a:prstGeom>
          <a:solidFill>
            <a:schemeClr val="bg1"/>
          </a:solidFill>
          <a:ln w="28575">
            <a:solidFill>
              <a:srgbClr val="F7B100"/>
            </a:solidFill>
          </a:ln>
        </p:spPr>
      </p:pic>
    </p:spTree>
    <p:extLst>
      <p:ext uri="{BB962C8B-B14F-4D97-AF65-F5344CB8AC3E}">
        <p14:creationId xmlns:p14="http://schemas.microsoft.com/office/powerpoint/2010/main" val="4120459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Mosque Silhouette</a:t>
            </a:r>
          </a:p>
        </p:txBody>
      </p:sp>
      <p:sp>
        <p:nvSpPr>
          <p:cNvPr id="5" name="Rectangle 4"/>
          <p:cNvSpPr/>
          <p:nvPr/>
        </p:nvSpPr>
        <p:spPr>
          <a:xfrm>
            <a:off x="755650" y="1225154"/>
            <a:ext cx="7669213" cy="276999"/>
          </a:xfrm>
          <a:prstGeom prst="rect">
            <a:avLst/>
          </a:prstGeom>
        </p:spPr>
        <p:txBody>
          <a:bodyPr wrap="square" lIns="0" tIns="0" rIns="0" bIns="0">
            <a:spAutoFit/>
          </a:bodyPr>
          <a:lstStyle/>
          <a:p>
            <a:pPr algn="ctr"/>
            <a:r>
              <a:rPr lang="en-GB" b="1" dirty="0"/>
              <a:t>Features of a Mosque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387" t="-4600" r="16030" b="-2"/>
          <a:stretch/>
        </p:blipFill>
        <p:spPr>
          <a:xfrm>
            <a:off x="3552825" y="1840709"/>
            <a:ext cx="4872038" cy="4061406"/>
          </a:xfrm>
          <a:prstGeom prst="roundRect">
            <a:avLst>
              <a:gd name="adj" fmla="val 6556"/>
            </a:avLst>
          </a:prstGeom>
          <a:solidFill>
            <a:schemeClr val="bg1"/>
          </a:solidFill>
          <a:ln w="28575">
            <a:solidFill>
              <a:srgbClr val="F7B100"/>
            </a:solidFill>
          </a:ln>
        </p:spPr>
      </p:pic>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Peace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Sedat</a:t>
            </a:r>
            <a:r>
              <a:rPr lang="en-GB" altLang="en-US" sz="500" b="1" dirty="0">
                <a:latin typeface="Tuffy-TTF" panose="020B0603060100000000" pitchFamily="34" charset="0"/>
                <a:ea typeface="Tuffy" panose="020B0603060100000000" pitchFamily="34" charset="0"/>
                <a:cs typeface="Arial" panose="020B0604020202020204" pitchFamily="34" charset="0"/>
              </a:rPr>
              <a:t> ONAT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
        <p:nvSpPr>
          <p:cNvPr id="4" name="Rounded Rectangle 3"/>
          <p:cNvSpPr/>
          <p:nvPr/>
        </p:nvSpPr>
        <p:spPr>
          <a:xfrm>
            <a:off x="755650" y="3753538"/>
            <a:ext cx="2594955" cy="2129552"/>
          </a:xfrm>
          <a:prstGeom prst="roundRect">
            <a:avLst>
              <a:gd name="adj" fmla="val 8065"/>
            </a:avLst>
          </a:prstGeom>
          <a:solidFill>
            <a:srgbClr val="A673AE"/>
          </a:solidFill>
          <a:ln>
            <a:solidFill>
              <a:srgbClr val="A67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b="1" dirty="0"/>
              <a:t>dome</a:t>
            </a:r>
          </a:p>
          <a:p>
            <a:r>
              <a:rPr lang="en-GB" dirty="0"/>
              <a:t>Most mosques feature a dome, also called a </a:t>
            </a:r>
            <a:r>
              <a:rPr lang="en-GB" b="1" dirty="0" err="1"/>
              <a:t>qubba</a:t>
            </a:r>
            <a:r>
              <a:rPr lang="en-GB" dirty="0"/>
              <a:t>. The dome usually covers the main hall in which people pray.</a:t>
            </a:r>
          </a:p>
        </p:txBody>
      </p:sp>
      <p:sp>
        <p:nvSpPr>
          <p:cNvPr id="8" name="Rounded Rectangle 7"/>
          <p:cNvSpPr/>
          <p:nvPr/>
        </p:nvSpPr>
        <p:spPr>
          <a:xfrm>
            <a:off x="755651" y="1797313"/>
            <a:ext cx="2594954" cy="1839158"/>
          </a:xfrm>
          <a:prstGeom prst="roundRect">
            <a:avLst>
              <a:gd name="adj" fmla="val 8065"/>
            </a:avLst>
          </a:prstGeom>
          <a:solidFill>
            <a:srgbClr val="A673AE"/>
          </a:solidFill>
          <a:ln>
            <a:solidFill>
              <a:srgbClr val="A67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b="1" dirty="0"/>
              <a:t>minaret</a:t>
            </a:r>
            <a:endParaRPr lang="en-GB" dirty="0"/>
          </a:p>
          <a:p>
            <a:r>
              <a:rPr lang="en-GB" dirty="0"/>
              <a:t>This is a thin tower. A </a:t>
            </a:r>
            <a:r>
              <a:rPr lang="en-GB" b="1" dirty="0"/>
              <a:t>muezzin</a:t>
            </a:r>
            <a:r>
              <a:rPr lang="en-GB" dirty="0"/>
              <a:t>, or crier, calls from the minaret to tell people that it is time to pray.</a:t>
            </a:r>
          </a:p>
        </p:txBody>
      </p:sp>
      <p:grpSp>
        <p:nvGrpSpPr>
          <p:cNvPr id="19" name="Group 18"/>
          <p:cNvGrpSpPr/>
          <p:nvPr/>
        </p:nvGrpSpPr>
        <p:grpSpPr>
          <a:xfrm>
            <a:off x="3350605" y="3083260"/>
            <a:ext cx="1216630" cy="838200"/>
            <a:chOff x="3350605" y="3083260"/>
            <a:chExt cx="1216630" cy="838200"/>
          </a:xfrm>
        </p:grpSpPr>
        <p:sp>
          <p:nvSpPr>
            <p:cNvPr id="7" name="Oval 6"/>
            <p:cNvSpPr/>
            <p:nvPr/>
          </p:nvSpPr>
          <p:spPr>
            <a:xfrm>
              <a:off x="3729035" y="3083260"/>
              <a:ext cx="838200" cy="838200"/>
            </a:xfrm>
            <a:prstGeom prst="ellipse">
              <a:avLst/>
            </a:prstGeom>
            <a:noFill/>
            <a:ln w="28575">
              <a:solidFill>
                <a:srgbClr val="A67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stCxn id="7" idx="2"/>
            </p:cNvCxnSpPr>
            <p:nvPr/>
          </p:nvCxnSpPr>
          <p:spPr>
            <a:xfrm flipH="1">
              <a:off x="3350605" y="3502360"/>
              <a:ext cx="378430" cy="0"/>
            </a:xfrm>
            <a:prstGeom prst="line">
              <a:avLst/>
            </a:prstGeom>
            <a:ln w="28575">
              <a:solidFill>
                <a:srgbClr val="A673AE"/>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276600" y="2450192"/>
            <a:ext cx="4938710" cy="838200"/>
            <a:chOff x="3276600" y="2450192"/>
            <a:chExt cx="4938710" cy="838200"/>
          </a:xfrm>
        </p:grpSpPr>
        <p:sp>
          <p:nvSpPr>
            <p:cNvPr id="10" name="Oval 9"/>
            <p:cNvSpPr/>
            <p:nvPr/>
          </p:nvSpPr>
          <p:spPr>
            <a:xfrm>
              <a:off x="7377110" y="2450192"/>
              <a:ext cx="838200" cy="838200"/>
            </a:xfrm>
            <a:prstGeom prst="ellipse">
              <a:avLst/>
            </a:prstGeom>
            <a:noFill/>
            <a:ln w="28575">
              <a:solidFill>
                <a:srgbClr val="A67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H="1">
              <a:off x="3276600" y="2881084"/>
              <a:ext cx="4100510" cy="0"/>
            </a:xfrm>
            <a:prstGeom prst="line">
              <a:avLst/>
            </a:prstGeom>
            <a:ln w="28575">
              <a:solidFill>
                <a:srgbClr val="A673AE"/>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350605" y="4636998"/>
            <a:ext cx="3169255" cy="838200"/>
            <a:chOff x="3350605" y="4636998"/>
            <a:chExt cx="3169255" cy="838200"/>
          </a:xfrm>
        </p:grpSpPr>
        <p:sp>
          <p:nvSpPr>
            <p:cNvPr id="16" name="Oval 15"/>
            <p:cNvSpPr/>
            <p:nvPr/>
          </p:nvSpPr>
          <p:spPr>
            <a:xfrm>
              <a:off x="5681660" y="4636998"/>
              <a:ext cx="838200" cy="838200"/>
            </a:xfrm>
            <a:prstGeom prst="ellipse">
              <a:avLst/>
            </a:prstGeom>
            <a:noFill/>
            <a:ln w="28575">
              <a:solidFill>
                <a:srgbClr val="A67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a:stCxn id="16" idx="2"/>
            </p:cNvCxnSpPr>
            <p:nvPr/>
          </p:nvCxnSpPr>
          <p:spPr>
            <a:xfrm flipH="1">
              <a:off x="3350605" y="5056098"/>
              <a:ext cx="2331055" cy="0"/>
            </a:xfrm>
            <a:prstGeom prst="line">
              <a:avLst/>
            </a:prstGeom>
            <a:ln w="28575">
              <a:solidFill>
                <a:srgbClr val="A673A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8078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35655"/>
            <a:ext cx="8220075" cy="994306"/>
          </a:xfrm>
        </p:spPr>
        <p:txBody>
          <a:bodyPr/>
          <a:lstStyle/>
          <a:p>
            <a:r>
              <a:rPr lang="en-GB" sz="3600" dirty="0">
                <a:latin typeface="+mn-lt"/>
              </a:rPr>
              <a:t>Mosque Silhouette</a:t>
            </a:r>
          </a:p>
        </p:txBody>
      </p:sp>
      <p:sp>
        <p:nvSpPr>
          <p:cNvPr id="5" name="Rectangle 4"/>
          <p:cNvSpPr/>
          <p:nvPr/>
        </p:nvSpPr>
        <p:spPr>
          <a:xfrm>
            <a:off x="1206427" y="1040043"/>
            <a:ext cx="6654800" cy="3046988"/>
          </a:xfrm>
          <a:prstGeom prst="rect">
            <a:avLst/>
          </a:prstGeom>
        </p:spPr>
        <p:txBody>
          <a:bodyPr wrap="square" lIns="0" tIns="0" rIns="0" bIns="0">
            <a:spAutoFit/>
          </a:bodyPr>
          <a:lstStyle/>
          <a:p>
            <a:pPr marL="285750" indent="-285750">
              <a:buFont typeface="Arial" panose="020B0604020202020204" pitchFamily="34" charset="0"/>
              <a:buChar char="•"/>
            </a:pPr>
            <a:r>
              <a:rPr lang="en-GB" dirty="0"/>
              <a:t>Draw your mosque silhouette in pencil onto your black </a:t>
            </a:r>
            <a:r>
              <a:rPr lang="en-GB" dirty="0" smtClean="0"/>
              <a:t>paper</a:t>
            </a:r>
            <a:r>
              <a:rPr lang="en-GB" dirty="0"/>
              <a:t> </a:t>
            </a:r>
            <a:r>
              <a:rPr lang="en-GB" dirty="0" smtClean="0"/>
              <a:t>(or use my template as a stencil/ paint it black.</a:t>
            </a:r>
            <a:endParaRPr lang="en-GB" dirty="0"/>
          </a:p>
          <a:p>
            <a:endParaRPr lang="en-GB" dirty="0"/>
          </a:p>
          <a:p>
            <a:pPr marL="285750" indent="-285750">
              <a:buFont typeface="Arial" panose="020B0604020202020204" pitchFamily="34" charset="0"/>
              <a:buChar char="•"/>
            </a:pPr>
            <a:r>
              <a:rPr lang="en-GB" dirty="0" smtClean="0"/>
              <a:t>If you make your own, try and include </a:t>
            </a:r>
            <a:r>
              <a:rPr lang="en-GB" dirty="0"/>
              <a:t>the key features: a </a:t>
            </a:r>
            <a:r>
              <a:rPr lang="en-GB" b="1" dirty="0"/>
              <a:t>dome</a:t>
            </a:r>
            <a:r>
              <a:rPr lang="en-GB" dirty="0"/>
              <a:t> and at least one </a:t>
            </a:r>
            <a:r>
              <a:rPr lang="en-GB" b="1" dirty="0"/>
              <a:t>minaret</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Try to keep your design simple, rather than very detailed, so that you are able to cut it out later</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 can use my template and paint it black f you would prefer. </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350" y="2371726"/>
            <a:ext cx="7873999" cy="3937000"/>
          </a:xfrm>
          <a:prstGeom prst="rect">
            <a:avLst/>
          </a:prstGeom>
        </p:spPr>
      </p:pic>
    </p:spTree>
    <p:extLst>
      <p:ext uri="{BB962C8B-B14F-4D97-AF65-F5344CB8AC3E}">
        <p14:creationId xmlns:p14="http://schemas.microsoft.com/office/powerpoint/2010/main" val="1170782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Mosque Silhouette</a:t>
            </a:r>
          </a:p>
        </p:txBody>
      </p:sp>
      <p:sp>
        <p:nvSpPr>
          <p:cNvPr id="5" name="Rectangle 4"/>
          <p:cNvSpPr/>
          <p:nvPr/>
        </p:nvSpPr>
        <p:spPr>
          <a:xfrm>
            <a:off x="903288" y="1986390"/>
            <a:ext cx="3740150" cy="830997"/>
          </a:xfrm>
          <a:prstGeom prst="rect">
            <a:avLst/>
          </a:prstGeom>
        </p:spPr>
        <p:txBody>
          <a:bodyPr wrap="square" lIns="0" tIns="0" rIns="0" bIns="0">
            <a:spAutoFit/>
          </a:bodyPr>
          <a:lstStyle/>
          <a:p>
            <a:r>
              <a:rPr lang="en-GB" dirty="0"/>
              <a:t>When your mosque shape is ready, cut it out very carefully to make sure you include all of the details.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3526472"/>
            <a:ext cx="3740150" cy="2524601"/>
          </a:xfrm>
          <a:prstGeom prst="rect">
            <a:avLst/>
          </a:prstGeom>
        </p:spPr>
      </p:pic>
      <p:sp>
        <p:nvSpPr>
          <p:cNvPr id="7" name="Rectangle 6"/>
          <p:cNvSpPr/>
          <p:nvPr/>
        </p:nvSpPr>
        <p:spPr>
          <a:xfrm>
            <a:off x="4791075" y="4830523"/>
            <a:ext cx="3190875" cy="553998"/>
          </a:xfrm>
          <a:prstGeom prst="rect">
            <a:avLst/>
          </a:prstGeom>
        </p:spPr>
        <p:txBody>
          <a:bodyPr wrap="square" lIns="0" tIns="0" rIns="0" bIns="0">
            <a:spAutoFit/>
          </a:bodyPr>
          <a:lstStyle/>
          <a:p>
            <a:r>
              <a:rPr lang="en-GB" dirty="0"/>
              <a:t>For an extra challenge, try cutting out a door or windows.</a:t>
            </a:r>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987040"/>
            <a:ext cx="4000498" cy="282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996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712" y="2290233"/>
            <a:ext cx="5618163" cy="3745442"/>
          </a:xfrm>
          <a:prstGeom prst="rect">
            <a:avLst/>
          </a:prstGeom>
          <a:noFill/>
          <a:ln w="57150">
            <a:solidFill>
              <a:schemeClr val="bg1"/>
            </a:solidFill>
          </a:ln>
          <a:effectLst>
            <a:outerShdw blurRad="50800" dist="38100" dir="2700000" algn="tl" rotWithShape="0">
              <a:prstClr val="black">
                <a:alpha val="40000"/>
              </a:prstClr>
            </a:outerShdw>
          </a:effectLst>
        </p:spPr>
      </p:pic>
      <p:sp>
        <p:nvSpPr>
          <p:cNvPr id="21" name="Title 20"/>
          <p:cNvSpPr>
            <a:spLocks noGrp="1"/>
          </p:cNvSpPr>
          <p:nvPr>
            <p:ph type="title"/>
          </p:nvPr>
        </p:nvSpPr>
        <p:spPr/>
        <p:txBody>
          <a:bodyPr/>
          <a:lstStyle/>
          <a:p>
            <a:r>
              <a:rPr lang="en-GB" sz="3600" dirty="0">
                <a:latin typeface="+mn-lt"/>
              </a:rPr>
              <a:t>Your Unique Artwork</a:t>
            </a:r>
          </a:p>
        </p:txBody>
      </p:sp>
      <p:sp>
        <p:nvSpPr>
          <p:cNvPr id="5" name="Rectangle 4"/>
          <p:cNvSpPr/>
          <p:nvPr/>
        </p:nvSpPr>
        <p:spPr>
          <a:xfrm>
            <a:off x="755651" y="1470441"/>
            <a:ext cx="7669212" cy="553998"/>
          </a:xfrm>
          <a:prstGeom prst="rect">
            <a:avLst/>
          </a:prstGeom>
        </p:spPr>
        <p:txBody>
          <a:bodyPr wrap="square" lIns="0" tIns="0" rIns="0" bIns="0">
            <a:spAutoFit/>
          </a:bodyPr>
          <a:lstStyle/>
          <a:p>
            <a:pPr algn="ctr"/>
            <a:r>
              <a:rPr lang="en-GB" dirty="0"/>
              <a:t>Then, stick your mosque silhouette onto your dry sunrise background.</a:t>
            </a:r>
          </a:p>
          <a:p>
            <a:pPr algn="ctr"/>
            <a:r>
              <a:rPr lang="en-GB" dirty="0"/>
              <a:t>You will now have your own unique picture of a mosque at sunrise!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712" y="3375819"/>
            <a:ext cx="5618163" cy="2809082"/>
          </a:xfrm>
          <a:prstGeom prst="rect">
            <a:avLst/>
          </a:prstGeom>
        </p:spPr>
      </p:pic>
    </p:spTree>
    <p:extLst>
      <p:ext uri="{BB962C8B-B14F-4D97-AF65-F5344CB8AC3E}">
        <p14:creationId xmlns:p14="http://schemas.microsoft.com/office/powerpoint/2010/main" val="933018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5521010"/>
          </a:xfrm>
        </p:spPr>
        <p:txBody>
          <a:bodyPr/>
          <a:lstStyle/>
          <a:p>
            <a:r>
              <a:rPr lang="en-US" sz="2000" dirty="0" smtClean="0"/>
              <a:t>In </a:t>
            </a:r>
            <a:r>
              <a:rPr lang="en-US" sz="2000" dirty="0" smtClean="0"/>
              <a:t>the story </a:t>
            </a:r>
            <a:r>
              <a:rPr lang="en-US" sz="2000" dirty="0" smtClean="0"/>
              <a:t>provided on the other PowerPoint, </a:t>
            </a:r>
            <a:r>
              <a:rPr lang="en-GB" sz="2000" dirty="0" err="1"/>
              <a:t>Rameena</a:t>
            </a:r>
            <a:r>
              <a:rPr lang="en-GB" sz="2000" dirty="0"/>
              <a:t> and her family went to their local mosque on the first day of Eid</a:t>
            </a:r>
            <a:r>
              <a:rPr lang="en-GB" sz="2000" dirty="0" smtClean="0"/>
              <a:t>. A mosque is where Muslims go to worship and pray. </a:t>
            </a:r>
            <a:br>
              <a:rPr lang="en-GB" sz="2000" dirty="0" smtClean="0"/>
            </a:br>
            <a:r>
              <a:rPr lang="en-GB" sz="2000" dirty="0"/>
              <a:t/>
            </a:r>
            <a:br>
              <a:rPr lang="en-GB" sz="2000" dirty="0"/>
            </a:br>
            <a:r>
              <a:rPr lang="en-GB" sz="2000" dirty="0" smtClean="0"/>
              <a:t>You will be making a silhouette of a mosque with a sunrise in the background.  </a:t>
            </a:r>
            <a:endParaRPr lang="en-US" sz="2000" dirty="0"/>
          </a:p>
        </p:txBody>
      </p:sp>
    </p:spTree>
    <p:extLst>
      <p:ext uri="{BB962C8B-B14F-4D97-AF65-F5344CB8AC3E}">
        <p14:creationId xmlns:p14="http://schemas.microsoft.com/office/powerpoint/2010/main" val="310112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Mosque at Sunrise</a:t>
            </a:r>
          </a:p>
        </p:txBody>
      </p:sp>
      <p:sp>
        <p:nvSpPr>
          <p:cNvPr id="5" name="Rectangle 4"/>
          <p:cNvSpPr/>
          <p:nvPr/>
        </p:nvSpPr>
        <p:spPr>
          <a:xfrm>
            <a:off x="755650" y="1568267"/>
            <a:ext cx="2771777" cy="830997"/>
          </a:xfrm>
          <a:prstGeom prst="rect">
            <a:avLst/>
          </a:prstGeom>
        </p:spPr>
        <p:txBody>
          <a:bodyPr wrap="square" lIns="0" tIns="0" rIns="0" bIns="0">
            <a:spAutoFit/>
          </a:bodyPr>
          <a:lstStyle/>
          <a:p>
            <a:r>
              <a:rPr lang="en-GB" dirty="0" err="1" smtClean="0"/>
              <a:t>Rameena</a:t>
            </a:r>
            <a:r>
              <a:rPr lang="en-GB" dirty="0" smtClean="0"/>
              <a:t> and her family went </a:t>
            </a:r>
            <a:r>
              <a:rPr lang="en-GB" dirty="0"/>
              <a:t>to their local </a:t>
            </a:r>
            <a:r>
              <a:rPr lang="en-GB" b="1" dirty="0"/>
              <a:t>mosque</a:t>
            </a:r>
            <a:r>
              <a:rPr lang="en-GB" dirty="0"/>
              <a:t> on the first day of </a:t>
            </a:r>
            <a:r>
              <a:rPr lang="en-GB" b="1" dirty="0"/>
              <a:t>Eid</a:t>
            </a:r>
            <a:r>
              <a:rPr lang="en-GB" dirty="0"/>
              <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50362"/>
          <a:stretch/>
        </p:blipFill>
        <p:spPr>
          <a:xfrm>
            <a:off x="3849507" y="1473201"/>
            <a:ext cx="4538843" cy="4628194"/>
          </a:xfrm>
          <a:prstGeom prst="roundRect">
            <a:avLst>
              <a:gd name="adj" fmla="val 4588"/>
            </a:avLst>
          </a:prstGeom>
          <a:ln w="28575">
            <a:solidFill>
              <a:srgbClr val="F7B100"/>
            </a:solidFill>
          </a:ln>
        </p:spPr>
      </p:pic>
      <p:sp>
        <p:nvSpPr>
          <p:cNvPr id="4" name="Rounded Rectangle 3"/>
          <p:cNvSpPr/>
          <p:nvPr/>
        </p:nvSpPr>
        <p:spPr>
          <a:xfrm>
            <a:off x="755650" y="2610442"/>
            <a:ext cx="3961205" cy="494897"/>
          </a:xfrm>
          <a:prstGeom prst="roundRect">
            <a:avLst/>
          </a:prstGeom>
          <a:solidFill>
            <a:srgbClr val="651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mosque – a Muslim place of worship</a:t>
            </a:r>
          </a:p>
        </p:txBody>
      </p:sp>
      <p:sp>
        <p:nvSpPr>
          <p:cNvPr id="8" name="Rounded Rectangle 7"/>
          <p:cNvSpPr/>
          <p:nvPr/>
        </p:nvSpPr>
        <p:spPr>
          <a:xfrm>
            <a:off x="755650" y="3181551"/>
            <a:ext cx="3282196" cy="494897"/>
          </a:xfrm>
          <a:prstGeom prst="roundRect">
            <a:avLst/>
          </a:prstGeom>
          <a:solidFill>
            <a:srgbClr val="651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Eid – a Muslim festival</a:t>
            </a:r>
          </a:p>
        </p:txBody>
      </p:sp>
    </p:spTree>
    <p:extLst>
      <p:ext uri="{BB962C8B-B14F-4D97-AF65-F5344CB8AC3E}">
        <p14:creationId xmlns:p14="http://schemas.microsoft.com/office/powerpoint/2010/main" val="1286237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203"/>
          <a:stretch/>
        </p:blipFill>
        <p:spPr>
          <a:xfrm>
            <a:off x="756514" y="1473200"/>
            <a:ext cx="7631836" cy="4619625"/>
          </a:xfrm>
          <a:prstGeom prst="roundRect">
            <a:avLst>
              <a:gd name="adj" fmla="val 5591"/>
            </a:avLst>
          </a:prstGeom>
          <a:ln w="28575">
            <a:solidFill>
              <a:srgbClr val="F7B100"/>
            </a:solidFill>
          </a:ln>
        </p:spPr>
      </p:pic>
      <p:sp>
        <p:nvSpPr>
          <p:cNvPr id="21" name="Title 20"/>
          <p:cNvSpPr>
            <a:spLocks noGrp="1"/>
          </p:cNvSpPr>
          <p:nvPr>
            <p:ph type="title"/>
          </p:nvPr>
        </p:nvSpPr>
        <p:spPr/>
        <p:txBody>
          <a:bodyPr/>
          <a:lstStyle/>
          <a:p>
            <a:r>
              <a:rPr lang="en-GB" sz="3600" dirty="0">
                <a:latin typeface="+mn-lt"/>
              </a:rPr>
              <a:t>Mosque at Sunrise</a:t>
            </a:r>
          </a:p>
        </p:txBody>
      </p:sp>
      <p:sp>
        <p:nvSpPr>
          <p:cNvPr id="5" name="Rectangle 4"/>
          <p:cNvSpPr/>
          <p:nvPr/>
        </p:nvSpPr>
        <p:spPr>
          <a:xfrm>
            <a:off x="945774" y="1658802"/>
            <a:ext cx="3390836" cy="830997"/>
          </a:xfrm>
          <a:prstGeom prst="rect">
            <a:avLst/>
          </a:prstGeom>
        </p:spPr>
        <p:txBody>
          <a:bodyPr wrap="square" lIns="0" tIns="0" rIns="0" bIns="0">
            <a:spAutoFit/>
          </a:bodyPr>
          <a:lstStyle/>
          <a:p>
            <a:r>
              <a:rPr lang="en-GB" dirty="0">
                <a:solidFill>
                  <a:schemeClr val="bg1"/>
                </a:solidFill>
              </a:rPr>
              <a:t>It was very early in the morning. The sun was rising and the sky was full of colours.</a:t>
            </a:r>
          </a:p>
        </p:txBody>
      </p:sp>
    </p:spTree>
    <p:extLst>
      <p:ext uri="{BB962C8B-B14F-4D97-AF65-F5344CB8AC3E}">
        <p14:creationId xmlns:p14="http://schemas.microsoft.com/office/powerpoint/2010/main" val="355153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Mosque at Sunrise</a:t>
            </a:r>
          </a:p>
        </p:txBody>
      </p:sp>
      <p:sp>
        <p:nvSpPr>
          <p:cNvPr id="5" name="Rectangle 4"/>
          <p:cNvSpPr/>
          <p:nvPr/>
        </p:nvSpPr>
        <p:spPr>
          <a:xfrm>
            <a:off x="755650" y="1513946"/>
            <a:ext cx="3046805" cy="3323987"/>
          </a:xfrm>
          <a:prstGeom prst="rect">
            <a:avLst/>
          </a:prstGeom>
        </p:spPr>
        <p:txBody>
          <a:bodyPr wrap="square" lIns="0" tIns="0" rIns="0" bIns="0">
            <a:spAutoFit/>
          </a:bodyPr>
          <a:lstStyle/>
          <a:p>
            <a:r>
              <a:rPr lang="en-GB" dirty="0"/>
              <a:t>Today, we are going to make our own beautiful pictures of a mosque at sunrise.</a:t>
            </a:r>
          </a:p>
          <a:p>
            <a:endParaRPr lang="en-GB" dirty="0"/>
          </a:p>
          <a:p>
            <a:r>
              <a:rPr lang="en-GB" dirty="0"/>
              <a:t>We are going to use mixed media to create our artworks.</a:t>
            </a:r>
          </a:p>
          <a:p>
            <a:endParaRPr lang="en-GB" dirty="0"/>
          </a:p>
          <a:p>
            <a:r>
              <a:rPr lang="en-GB" dirty="0"/>
              <a:t>We will use paint to make our colourful sky.</a:t>
            </a:r>
          </a:p>
          <a:p>
            <a:endParaRPr lang="en-GB" dirty="0"/>
          </a:p>
          <a:p>
            <a:r>
              <a:rPr lang="en-GB" dirty="0"/>
              <a:t>We will use collage to create a </a:t>
            </a:r>
            <a:r>
              <a:rPr lang="en-GB" b="1" dirty="0"/>
              <a:t>silhouette</a:t>
            </a:r>
            <a:r>
              <a:rPr lang="en-GB" dirty="0"/>
              <a:t> of a mosque.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783"/>
          <a:stretch/>
        </p:blipFill>
        <p:spPr>
          <a:xfrm>
            <a:off x="3920150" y="1473200"/>
            <a:ext cx="4468200" cy="3908289"/>
          </a:xfrm>
          <a:prstGeom prst="roundRect">
            <a:avLst>
              <a:gd name="adj" fmla="val 4192"/>
            </a:avLst>
          </a:prstGeom>
          <a:solidFill>
            <a:srgbClr val="A673AE"/>
          </a:solidFill>
          <a:ln w="28575">
            <a:solidFill>
              <a:srgbClr val="F7B100"/>
            </a:solidFill>
          </a:ln>
        </p:spPr>
      </p:pic>
      <p:sp>
        <p:nvSpPr>
          <p:cNvPr id="6" name="Rounded Rectangle 5"/>
          <p:cNvSpPr/>
          <p:nvPr/>
        </p:nvSpPr>
        <p:spPr>
          <a:xfrm>
            <a:off x="755650" y="5507398"/>
            <a:ext cx="7632700" cy="494897"/>
          </a:xfrm>
          <a:prstGeom prst="roundRect">
            <a:avLst/>
          </a:prstGeom>
          <a:solidFill>
            <a:srgbClr val="651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silhouette – a dark shape and outline of something</a:t>
            </a:r>
          </a:p>
        </p:txBody>
      </p:sp>
    </p:spTree>
    <p:extLst>
      <p:ext uri="{BB962C8B-B14F-4D97-AF65-F5344CB8AC3E}">
        <p14:creationId xmlns:p14="http://schemas.microsoft.com/office/powerpoint/2010/main" val="166746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Mosque at Sunrise</a:t>
            </a: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GB" dirty="0"/>
              <a:t>Look carefully at the image of skies at sunrise that you have. What colours can you see in the sky?</a:t>
            </a:r>
          </a:p>
          <a:p>
            <a:endParaRPr lang="en-GB" dirty="0"/>
          </a:p>
          <a:p>
            <a:r>
              <a:rPr lang="en-GB" dirty="0"/>
              <a:t>These are the colours that you will use in your painting of the sky.</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375"/>
          <a:stretch/>
        </p:blipFill>
        <p:spPr>
          <a:xfrm rot="487841">
            <a:off x="4504214" y="3243314"/>
            <a:ext cx="3529978" cy="2540698"/>
          </a:xfrm>
          <a:prstGeom prst="rect">
            <a:avLst/>
          </a:prstGeom>
          <a:ln w="57150">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310" b="3850"/>
          <a:stretch/>
        </p:blipFill>
        <p:spPr>
          <a:xfrm rot="21132897">
            <a:off x="1034371" y="2981063"/>
            <a:ext cx="3529978" cy="2540698"/>
          </a:xfrm>
          <a:prstGeom prst="rect">
            <a:avLst/>
          </a:prstGeom>
          <a:ln w="57150">
            <a:solidFill>
              <a:schemeClr val="bg1"/>
            </a:solidFill>
          </a:ln>
          <a:effectLst>
            <a:outerShdw blurRad="50800" dist="38100" dir="2700000" algn="tl" rotWithShape="0">
              <a:prstClr val="black">
                <a:alpha val="40000"/>
              </a:prstClr>
            </a:outerShdw>
          </a:effectLst>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Unnamed Sky 3</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Yazuu</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2953302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Watercolour Wash</a:t>
            </a: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GB" dirty="0"/>
              <a:t>To make the colourful sky, </a:t>
            </a:r>
            <a:r>
              <a:rPr lang="en-GB" dirty="0" smtClean="0"/>
              <a:t>you can use watercolour paints, or normal paint if you don’t have watercolours.</a:t>
            </a:r>
            <a:endParaRPr lang="en-GB" dirty="0"/>
          </a:p>
          <a:p>
            <a:endParaRPr lang="en-GB" dirty="0"/>
          </a:p>
          <a:p>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667" r="16667"/>
          <a:stretch/>
        </p:blipFill>
        <p:spPr>
          <a:xfrm>
            <a:off x="4781549" y="2790825"/>
            <a:ext cx="3379508" cy="3379508"/>
          </a:xfrm>
          <a:prstGeom prst="ellipse">
            <a:avLst/>
          </a:prstGeom>
          <a:ln>
            <a:noFill/>
          </a:ln>
          <a:effectLst>
            <a:softEdge rad="112500"/>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719" r="16615"/>
          <a:stretch/>
        </p:blipFill>
        <p:spPr>
          <a:xfrm>
            <a:off x="1025525" y="2898941"/>
            <a:ext cx="3193884" cy="3193884"/>
          </a:xfrm>
          <a:prstGeom prst="ellipse">
            <a:avLst/>
          </a:prstGeom>
          <a:ln w="28575">
            <a:solidFill>
              <a:srgbClr val="F7B100"/>
            </a:solidFill>
          </a:ln>
        </p:spPr>
      </p:pic>
    </p:spTree>
    <p:extLst>
      <p:ext uri="{BB962C8B-B14F-4D97-AF65-F5344CB8AC3E}">
        <p14:creationId xmlns:p14="http://schemas.microsoft.com/office/powerpoint/2010/main" val="98387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Watercolour Wash</a:t>
            </a:r>
          </a:p>
        </p:txBody>
      </p:sp>
      <p:sp>
        <p:nvSpPr>
          <p:cNvPr id="5" name="Rectangle 4"/>
          <p:cNvSpPr/>
          <p:nvPr/>
        </p:nvSpPr>
        <p:spPr>
          <a:xfrm>
            <a:off x="5362575" y="1513001"/>
            <a:ext cx="2530475" cy="1384995"/>
          </a:xfrm>
          <a:prstGeom prst="rect">
            <a:avLst/>
          </a:prstGeom>
        </p:spPr>
        <p:txBody>
          <a:bodyPr wrap="square" lIns="0" tIns="0" rIns="0" bIns="0">
            <a:spAutoFit/>
          </a:bodyPr>
          <a:lstStyle/>
          <a:p>
            <a:pPr algn="ctr"/>
            <a:r>
              <a:rPr lang="en-GB" dirty="0"/>
              <a:t>Dip your brush into the water so it is very wet.</a:t>
            </a:r>
          </a:p>
          <a:p>
            <a:pPr algn="ctr"/>
            <a:endParaRPr lang="en-GB" dirty="0"/>
          </a:p>
          <a:p>
            <a:pPr algn="ctr"/>
            <a:r>
              <a:rPr lang="en-GB" dirty="0"/>
              <a:t>Then, dip your brush into your first colour.</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66913"/>
            <a:ext cx="265747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24370" y="3208338"/>
            <a:ext cx="311594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11038">
            <a:off x="3679825" y="2952750"/>
            <a:ext cx="1416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432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Watercolour Wash</a:t>
            </a:r>
          </a:p>
        </p:txBody>
      </p:sp>
      <p:sp>
        <p:nvSpPr>
          <p:cNvPr id="5" name="Rectangle 4"/>
          <p:cNvSpPr/>
          <p:nvPr/>
        </p:nvSpPr>
        <p:spPr>
          <a:xfrm>
            <a:off x="755650" y="1513001"/>
            <a:ext cx="7669213" cy="1107996"/>
          </a:xfrm>
          <a:prstGeom prst="rect">
            <a:avLst/>
          </a:prstGeom>
        </p:spPr>
        <p:txBody>
          <a:bodyPr wrap="square" lIns="0" tIns="0" rIns="0" bIns="0">
            <a:spAutoFit/>
          </a:bodyPr>
          <a:lstStyle/>
          <a:p>
            <a:pPr algn="ctr"/>
            <a:r>
              <a:rPr lang="en-GB" dirty="0"/>
              <a:t>Sweep your brush from one side of your paper,</a:t>
            </a:r>
            <a:br>
              <a:rPr lang="en-GB" dirty="0"/>
            </a:br>
            <a:r>
              <a:rPr lang="en-GB" dirty="0"/>
              <a:t>all the way across to the other.</a:t>
            </a:r>
          </a:p>
          <a:p>
            <a:pPr algn="ctr"/>
            <a:r>
              <a:rPr lang="en-GB" dirty="0"/>
              <a:t>The brush should sweep smoothly along the page.</a:t>
            </a:r>
            <a:br>
              <a:rPr lang="en-GB" dirty="0"/>
            </a:br>
            <a:r>
              <a:rPr lang="en-GB" dirty="0"/>
              <a:t>If not, add more water to your brush.</a:t>
            </a:r>
          </a:p>
        </p:txBody>
      </p:sp>
      <p:pic>
        <p:nvPicPr>
          <p:cNvPr id="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090" y="4151821"/>
            <a:ext cx="4329299" cy="194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3" cstate="print">
            <a:duotone>
              <a:prstClr val="black"/>
              <a:srgbClr val="FF6699">
                <a:tint val="45000"/>
                <a:satMod val="400000"/>
              </a:srgbClr>
            </a:duotone>
            <a:extLst>
              <a:ext uri="{28A0092B-C50C-407E-A947-70E740481C1C}">
                <a14:useLocalDpi xmlns:a14="http://schemas.microsoft.com/office/drawing/2010/main" val="0"/>
              </a:ext>
            </a:extLst>
          </a:blip>
          <a:srcRect/>
          <a:stretch>
            <a:fillRect/>
          </a:stretch>
        </p:blipFill>
        <p:spPr bwMode="auto">
          <a:xfrm>
            <a:off x="2841040" y="4233255"/>
            <a:ext cx="3254155" cy="6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4668" y="2511886"/>
            <a:ext cx="2589212"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485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2.22222E-6 L 0.31892 -0.01065 " pathEditMode="relative" rAng="0" ptsTypes="AA">
                                      <p:cBhvr>
                                        <p:cTn id="6" dur="2000" fill="hold"/>
                                        <p:tgtEl>
                                          <p:spTgt spid="10"/>
                                        </p:tgtEl>
                                        <p:attrNameLst>
                                          <p:attrName>ppt_x</p:attrName>
                                          <p:attrName>ppt_y</p:attrName>
                                        </p:attrNameLst>
                                      </p:cBhvr>
                                      <p:rCtr x="15937" y="-532"/>
                                    </p:animMotion>
                                  </p:childTnLst>
                                </p:cTn>
                              </p:par>
                              <p:par>
                                <p:cTn id="7" presetID="22" presetClass="entr" presetSubtype="8"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2252</TotalTime>
  <Words>643</Words>
  <Application>Microsoft Macintosh PowerPoint</Application>
  <PresentationFormat>On-screen Show (4:3)</PresentationFormat>
  <Paragraphs>73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Islam week  OLI: to recognise a Mosque is an Islamic place of worship.  1. Watch the video on the website and Google Classroom  2. Read today’s story ‘Rameena’s Ramadan’ available on the website and Google Classroom  3. Go through this PowerPoint to help you understand the task. 4. complete the artwork. </vt:lpstr>
      <vt:lpstr>In the story provided on the other PowerPoint, Rameena and her family went to their local mosque on the first day of Eid. A mosque is where Muslims go to worship and pray.   You will be making a silhouette of a mosque with a sunrise in the background.  </vt:lpstr>
      <vt:lpstr>Mosque at Sunrise</vt:lpstr>
      <vt:lpstr>Mosque at Sunrise</vt:lpstr>
      <vt:lpstr>Mosque at Sunrise</vt:lpstr>
      <vt:lpstr>Mosque at Sunrise</vt:lpstr>
      <vt:lpstr>Watercolour Wash</vt:lpstr>
      <vt:lpstr>Watercolour Wash</vt:lpstr>
      <vt:lpstr>Watercolour Wash</vt:lpstr>
      <vt:lpstr>Watercolour Wash</vt:lpstr>
      <vt:lpstr>Watercolour Wash</vt:lpstr>
      <vt:lpstr>Watercolour Wash</vt:lpstr>
      <vt:lpstr>Watercolour Wash</vt:lpstr>
      <vt:lpstr>Mosque Silhouette</vt:lpstr>
      <vt:lpstr>Mosque Silhouette</vt:lpstr>
      <vt:lpstr>Mosque Silhouette</vt:lpstr>
      <vt:lpstr>Mosque Silhouette</vt:lpstr>
      <vt:lpstr>Your Unique Artwork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Emma Sharpe</cp:lastModifiedBy>
  <cp:revision>24</cp:revision>
  <dcterms:created xsi:type="dcterms:W3CDTF">2019-04-11T08:40:33Z</dcterms:created>
  <dcterms:modified xsi:type="dcterms:W3CDTF">2021-02-26T16:15:01Z</dcterms:modified>
</cp:coreProperties>
</file>