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7" r:id="rId3"/>
    <p:sldId id="288" r:id="rId4"/>
    <p:sldId id="289" r:id="rId5"/>
    <p:sldId id="310" r:id="rId6"/>
    <p:sldId id="291" r:id="rId7"/>
    <p:sldId id="292" r:id="rId8"/>
    <p:sldId id="293" r:id="rId9"/>
    <p:sldId id="294" r:id="rId10"/>
    <p:sldId id="296" r:id="rId11"/>
    <p:sldId id="297" r:id="rId12"/>
    <p:sldId id="304" r:id="rId13"/>
    <p:sldId id="305" r:id="rId14"/>
    <p:sldId id="306" r:id="rId15"/>
    <p:sldId id="307" r:id="rId16"/>
    <p:sldId id="308" r:id="rId17"/>
    <p:sldId id="309" r:id="rId1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74D2C-E314-484F-8766-605CEA1CBDD1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2118E-A7DF-4869-933A-065CAC605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89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281" y="2130427"/>
            <a:ext cx="10361851" cy="938534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562" y="3166120"/>
            <a:ext cx="8533289" cy="694928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558" y="332656"/>
            <a:ext cx="4896544" cy="365125"/>
          </a:xfrm>
        </p:spPr>
        <p:txBody>
          <a:bodyPr/>
          <a:lstStyle>
            <a:lvl1pPr>
              <a:defRPr sz="2800"/>
            </a:lvl1pPr>
          </a:lstStyle>
          <a:p>
            <a:fld id="{C584E384-4DE3-47FA-AB97-65249CC4AC27}" type="datetime2">
              <a:rPr lang="en-GB" smtClean="0"/>
              <a:pPr/>
              <a:t>Friday, 06 November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05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126" y="44624"/>
            <a:ext cx="6061751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58" y="332656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mtClean="0"/>
              <a:pPr/>
              <a:t>Friday, 06 November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ABEBC-D925-49BD-9388-11E7984E8EEB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B2DF-95B7-4A93-9DD9-C0B623699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50" y="2130427"/>
            <a:ext cx="10361851" cy="938534"/>
          </a:xfrm>
        </p:spPr>
        <p:txBody>
          <a:bodyPr/>
          <a:lstStyle/>
          <a:p>
            <a:r>
              <a:rPr lang="en-GB" b="1" dirty="0"/>
              <a:t>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31" y="2852936"/>
            <a:ext cx="8533289" cy="694928"/>
          </a:xfrm>
        </p:spPr>
        <p:txBody>
          <a:bodyPr/>
          <a:lstStyle/>
          <a:p>
            <a:r>
              <a:rPr lang="en-GB" dirty="0"/>
              <a:t>Factors- Highest Common Factor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398" y="6374384"/>
            <a:ext cx="3452017" cy="294976"/>
          </a:xfrm>
          <a:prstGeom prst="rect">
            <a:avLst/>
          </a:prstGeom>
        </p:spPr>
      </p:pic>
      <p:pic>
        <p:nvPicPr>
          <p:cNvPr id="1028" name="Picture 4" descr="http://pad2.whstatic.com/images/thumb/b/b6/Find-the-Least-Common-Multiple-of-Two-Numbers-Step-6Bullet1.jpg/670px-Find-the-Least-Common-Multiple-of-Two-Numbers-Step-6Bullet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 bwMode="auto">
          <a:xfrm>
            <a:off x="406574" y="414223"/>
            <a:ext cx="1982568" cy="140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13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882452" y="-27384"/>
            <a:ext cx="555442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 Spiders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278782" y="2715017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54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8902" y="170080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06126" y="331063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3328" y="241262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54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45199" y="433490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39409" y="362701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33641" y="414908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95393" y="271501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22011" y="184482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15" name="Oval 14"/>
          <p:cNvSpPr/>
          <p:nvPr/>
        </p:nvSpPr>
        <p:spPr>
          <a:xfrm>
            <a:off x="7723561" y="2708920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3145" y="174320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80369" y="335302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77571" y="2455019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19442" y="437729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13652" y="366941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307884" y="419147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69636" y="275741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96254" y="1887219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0744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8" grpId="0"/>
      <p:bldP spid="19" grpId="0"/>
      <p:bldP spid="20" grpId="0"/>
      <p:bldP spid="22" grpId="0"/>
      <p:bldP spid="23" grpId="0"/>
      <p:bldP spid="13" grpId="0"/>
      <p:bldP spid="14" grpId="0"/>
      <p:bldP spid="15" grpId="0" animBg="1"/>
      <p:bldP spid="16" grpId="0"/>
      <p:bldP spid="17" grpId="0"/>
      <p:bldP spid="21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882452" y="-27384"/>
            <a:ext cx="555442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 Spiders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278782" y="2715017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90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8902" y="170080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06126" y="306896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22998" y="220486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67601" y="414908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15473" y="393305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31697" y="393305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45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3019" y="344554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8662" y="257709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15" name="Oval 14"/>
          <p:cNvSpPr/>
          <p:nvPr/>
        </p:nvSpPr>
        <p:spPr>
          <a:xfrm>
            <a:off x="7723561" y="2708920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3145" y="174320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6590" y="357911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864059" y="248804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31310" y="224078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74726" y="192902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22798" y="164099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804056" y="377684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63458" y="414908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69818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8" grpId="0"/>
      <p:bldP spid="19" grpId="0"/>
      <p:bldP spid="20" grpId="0"/>
      <p:bldP spid="22" grpId="0"/>
      <p:bldP spid="23" grpId="0"/>
      <p:bldP spid="13" grpId="0"/>
      <p:bldP spid="14" grpId="0"/>
      <p:bldP spid="15" grpId="0" animBg="1"/>
      <p:bldP spid="16" grpId="0"/>
      <p:bldP spid="17" grpId="0"/>
      <p:bldP spid="21" grpId="0"/>
      <p:bldP spid="26" grpId="0"/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92684" y="-27384"/>
            <a:ext cx="67441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Highest Common Factor (HCF)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What is the Highest Common Factor (HCF) of 12 and 18?</a:t>
            </a:r>
          </a:p>
        </p:txBody>
      </p:sp>
      <p:sp>
        <p:nvSpPr>
          <p:cNvPr id="25" name="Oval 24"/>
          <p:cNvSpPr/>
          <p:nvPr/>
        </p:nvSpPr>
        <p:spPr>
          <a:xfrm>
            <a:off x="2278782" y="3003049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8902" y="198884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74583" y="41337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03328" y="270065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64881" y="41337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23718" y="238910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89215" y="466533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9" name="Oval 38"/>
          <p:cNvSpPr/>
          <p:nvPr/>
        </p:nvSpPr>
        <p:spPr>
          <a:xfrm>
            <a:off x="7723561" y="2996952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10215" y="205938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777570" y="431138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777571" y="274305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99262" y="395744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47860" y="242784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64781" y="466533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" name="Oval 1"/>
          <p:cNvSpPr/>
          <p:nvPr/>
        </p:nvSpPr>
        <p:spPr>
          <a:xfrm>
            <a:off x="2663091" y="4689668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633977" y="2478533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90586" y="5877272"/>
            <a:ext cx="6673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4">
                    <a:lumMod val="75000"/>
                  </a:schemeClr>
                </a:solidFill>
              </a:rPr>
              <a:t>The Highest Common Factor (HCF) of 12 and 18 is 6</a:t>
            </a:r>
          </a:p>
        </p:txBody>
      </p:sp>
      <p:sp>
        <p:nvSpPr>
          <p:cNvPr id="50" name="Oval 49"/>
          <p:cNvSpPr/>
          <p:nvPr/>
        </p:nvSpPr>
        <p:spPr>
          <a:xfrm>
            <a:off x="3644538" y="1048172"/>
            <a:ext cx="2666691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1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/>
      <p:bldP spid="28" grpId="0"/>
      <p:bldP spid="33" grpId="0"/>
      <p:bldP spid="34" grpId="0"/>
      <p:bldP spid="35" grpId="0"/>
      <p:bldP spid="36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2" grpId="0" animBg="1"/>
      <p:bldP spid="49" grpId="0" animBg="1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92684" y="-27384"/>
            <a:ext cx="67441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Highest Common Factor (HCF)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What is the Highest Common Factor (HCF) of 21 and 28?</a:t>
            </a:r>
          </a:p>
        </p:txBody>
      </p:sp>
      <p:sp>
        <p:nvSpPr>
          <p:cNvPr id="25" name="Oval 24"/>
          <p:cNvSpPr/>
          <p:nvPr/>
        </p:nvSpPr>
        <p:spPr>
          <a:xfrm>
            <a:off x="2278782" y="3003049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95593" y="220486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95593" y="423328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03328" y="32495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55433" y="32495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39" name="Oval 38"/>
          <p:cNvSpPr/>
          <p:nvPr/>
        </p:nvSpPr>
        <p:spPr>
          <a:xfrm>
            <a:off x="7723561" y="2996952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10215" y="205938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777570" y="431138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777571" y="274305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99262" y="395744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47860" y="242784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64781" y="466533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14</a:t>
            </a:r>
          </a:p>
        </p:txBody>
      </p:sp>
      <p:sp>
        <p:nvSpPr>
          <p:cNvPr id="2" name="Oval 1"/>
          <p:cNvSpPr/>
          <p:nvPr/>
        </p:nvSpPr>
        <p:spPr>
          <a:xfrm>
            <a:off x="1383048" y="3250513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599262" y="2414451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90586" y="5877272"/>
            <a:ext cx="6673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4">
                    <a:lumMod val="75000"/>
                  </a:schemeClr>
                </a:solidFill>
              </a:rPr>
              <a:t>The Highest Common Factor (HCF) of 21 and 28 is 7</a:t>
            </a:r>
          </a:p>
        </p:txBody>
      </p:sp>
      <p:sp>
        <p:nvSpPr>
          <p:cNvPr id="50" name="Oval 49"/>
          <p:cNvSpPr/>
          <p:nvPr/>
        </p:nvSpPr>
        <p:spPr>
          <a:xfrm>
            <a:off x="3644538" y="1048172"/>
            <a:ext cx="2666691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6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/>
      <p:bldP spid="28" grpId="0"/>
      <p:bldP spid="33" grpId="0"/>
      <p:bldP spid="36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2" grpId="0" animBg="1"/>
      <p:bldP spid="49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45554" y="2227587"/>
            <a:ext cx="10361851" cy="938534"/>
          </a:xfrm>
        </p:spPr>
        <p:txBody>
          <a:bodyPr/>
          <a:lstStyle/>
          <a:p>
            <a:r>
              <a:rPr lang="en-GB" b="1" dirty="0"/>
              <a:t>Student Task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727" y="2950096"/>
            <a:ext cx="8533289" cy="694928"/>
          </a:xfrm>
        </p:spPr>
        <p:txBody>
          <a:bodyPr/>
          <a:lstStyle/>
          <a:p>
            <a:r>
              <a:rPr lang="en-GB" dirty="0"/>
              <a:t>Highest Common Factor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398" y="6374384"/>
            <a:ext cx="3452017" cy="294976"/>
          </a:xfrm>
          <a:prstGeom prst="rect">
            <a:avLst/>
          </a:prstGeom>
        </p:spPr>
      </p:pic>
      <p:pic>
        <p:nvPicPr>
          <p:cNvPr id="1028" name="Picture 4" descr="http://pad2.whstatic.com/images/thumb/b/b6/Find-the-Least-Common-Multiple-of-Two-Numbers-Step-6Bullet1.jpg/670px-Find-the-Least-Common-Multiple-of-Two-Numbers-Step-6Bullet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 bwMode="auto">
          <a:xfrm>
            <a:off x="406574" y="414223"/>
            <a:ext cx="1982568" cy="140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294" y="2204864"/>
            <a:ext cx="3456906" cy="159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827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5943" y="125760"/>
            <a:ext cx="6061751" cy="1143000"/>
          </a:xfrm>
        </p:spPr>
        <p:txBody>
          <a:bodyPr>
            <a:normAutofit/>
          </a:bodyPr>
          <a:lstStyle/>
          <a:p>
            <a:r>
              <a:rPr lang="en-GB" sz="4000" b="1" dirty="0"/>
              <a:t>Independent Task - HCF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8702" y="1736812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Find the HCF of the following pairs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3925470" y="2852936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36</a:t>
            </a:r>
          </a:p>
        </p:txBody>
      </p:sp>
      <p:sp>
        <p:nvSpPr>
          <p:cNvPr id="5" name="Oval 4"/>
          <p:cNvSpPr/>
          <p:nvPr/>
        </p:nvSpPr>
        <p:spPr>
          <a:xfrm>
            <a:off x="6311230" y="2852936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494806" y="4293096"/>
            <a:ext cx="6480720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925470" y="4653136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60</a:t>
            </a:r>
          </a:p>
        </p:txBody>
      </p:sp>
      <p:sp>
        <p:nvSpPr>
          <p:cNvPr id="9" name="Oval 8"/>
          <p:cNvSpPr/>
          <p:nvPr/>
        </p:nvSpPr>
        <p:spPr>
          <a:xfrm>
            <a:off x="6311230" y="4653136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144</a:t>
            </a:r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208" y="3032345"/>
            <a:ext cx="757357" cy="79331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30" y="4957926"/>
            <a:ext cx="721316" cy="70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11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92684" y="-27384"/>
            <a:ext cx="67441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HCF -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2134766" y="2924944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8902" y="198884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90586" y="342587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22997" y="24653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35553" y="436510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14686" y="408926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18942" y="4293737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39" name="Oval 38"/>
          <p:cNvSpPr/>
          <p:nvPr/>
        </p:nvSpPr>
        <p:spPr>
          <a:xfrm>
            <a:off x="7823398" y="2780928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692337" y="191683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80369" y="329717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08361" y="264910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44265" y="436510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92137" y="437729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20329" y="408926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30</a:t>
            </a:r>
          </a:p>
        </p:txBody>
      </p:sp>
      <p:sp>
        <p:nvSpPr>
          <p:cNvPr id="2" name="Oval 1"/>
          <p:cNvSpPr/>
          <p:nvPr/>
        </p:nvSpPr>
        <p:spPr>
          <a:xfrm>
            <a:off x="1324675" y="4139952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7279305" y="1942175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12841" y="5877272"/>
            <a:ext cx="682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4">
                    <a:lumMod val="75000"/>
                  </a:schemeClr>
                </a:solidFill>
              </a:rPr>
              <a:t>The Highest Common Factor (HCF) of 36 and 60 is 12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646" y="308115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02718" y="228906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94806" y="185701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75326" y="394525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43278" y="322517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93858" y="24653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108161" y="148478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28241" y="170080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21188" y="186603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7602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8" grpId="0"/>
      <p:bldP spid="33" grpId="0"/>
      <p:bldP spid="34" grpId="0"/>
      <p:bldP spid="35" grpId="0"/>
      <p:bldP spid="36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2" grpId="0" animBg="1"/>
      <p:bldP spid="49" grpId="0" animBg="1"/>
      <p:bldP spid="23" grpId="0"/>
      <p:bldP spid="26" grpId="0"/>
      <p:bldP spid="29" grpId="0"/>
      <p:bldP spid="30" grpId="0"/>
      <p:bldP spid="31" grpId="0"/>
      <p:bldP spid="32" grpId="0"/>
      <p:bldP spid="37" grpId="0"/>
      <p:bldP spid="38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92684" y="-27384"/>
            <a:ext cx="674419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HCF - Solutions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2134766" y="2721114"/>
            <a:ext cx="187220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144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98285" y="160146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95793" y="292494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50566" y="2309352"/>
            <a:ext cx="1106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144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67014" y="429919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27641" y="4508209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48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79769" y="364502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72</a:t>
            </a:r>
          </a:p>
        </p:txBody>
      </p:sp>
      <p:sp>
        <p:nvSpPr>
          <p:cNvPr id="39" name="Oval 38"/>
          <p:cNvSpPr/>
          <p:nvPr/>
        </p:nvSpPr>
        <p:spPr>
          <a:xfrm>
            <a:off x="7823398" y="2780928"/>
            <a:ext cx="1872208" cy="1152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692337" y="191683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80369" y="329717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908361" y="264910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44265" y="436510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92137" y="437729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20329" y="408926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30</a:t>
            </a:r>
          </a:p>
        </p:txBody>
      </p:sp>
      <p:sp>
        <p:nvSpPr>
          <p:cNvPr id="2" name="Oval 1"/>
          <p:cNvSpPr/>
          <p:nvPr/>
        </p:nvSpPr>
        <p:spPr>
          <a:xfrm>
            <a:off x="3225055" y="1181527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7279305" y="1942175"/>
            <a:ext cx="895734" cy="657200"/>
          </a:xfrm>
          <a:prstGeom prst="ellipse">
            <a:avLst/>
          </a:prstGeom>
          <a:solidFill>
            <a:srgbClr val="FFC000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235096" y="5877272"/>
            <a:ext cx="6984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4">
                    <a:lumMod val="75000"/>
                  </a:schemeClr>
                </a:solidFill>
              </a:rPr>
              <a:t>The Highest Common Factor (HCF) of 144 and 60 is 12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33549" y="464539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65058" y="46309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36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23385" y="4299193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75326" y="394525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43278" y="322517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93858" y="24653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108161" y="148478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28241" y="170080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21188" y="186603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0784" y="359937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82028" y="277542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80470" y="206753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876037" y="1359649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38176" y="1234289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286894" y="112474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723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8" grpId="0"/>
      <p:bldP spid="33" grpId="0"/>
      <p:bldP spid="34" grpId="0"/>
      <p:bldP spid="35" grpId="0"/>
      <p:bldP spid="36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2" grpId="0" animBg="1"/>
      <p:bldP spid="49" grpId="0" animBg="1"/>
      <p:bldP spid="23" grpId="0"/>
      <p:bldP spid="26" grpId="0"/>
      <p:bldP spid="29" grpId="0"/>
      <p:bldP spid="30" grpId="0"/>
      <p:bldP spid="31" grpId="0"/>
      <p:bldP spid="32" grpId="0"/>
      <p:bldP spid="37" grpId="0"/>
      <p:bldP spid="38" grpId="0"/>
      <p:bldP spid="46" grpId="0"/>
      <p:bldP spid="47" grpId="0"/>
      <p:bldP spid="50" grpId="0"/>
      <p:bldP spid="51" grpId="0"/>
      <p:bldP spid="52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206" y="319312"/>
            <a:ext cx="5212289" cy="44539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0" b="34725"/>
          <a:stretch/>
        </p:blipFill>
        <p:spPr bwMode="auto">
          <a:xfrm>
            <a:off x="238763" y="1167010"/>
            <a:ext cx="5852155" cy="298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4566" y="6093296"/>
            <a:ext cx="5756352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Teaching resources designed for the rigours of the new GCSE Specification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39" y="1167011"/>
            <a:ext cx="5195451" cy="2333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291489" y="3645024"/>
            <a:ext cx="4968552" cy="64807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Schemes of work updated with the new content introduced into the GCSE specification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62" y="4365104"/>
            <a:ext cx="4608512" cy="159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6269788" y="6093296"/>
            <a:ext cx="4968552" cy="64807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Topic assessments to monitor the progress of your students through the course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58" y="4293096"/>
            <a:ext cx="5639940" cy="15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Factors are numbers that divide into a number </a:t>
            </a:r>
            <a:r>
              <a:rPr lang="en-GB" sz="2400" b="1" dirty="0"/>
              <a:t>exactly</a:t>
            </a:r>
          </a:p>
        </p:txBody>
      </p:sp>
      <p:sp>
        <p:nvSpPr>
          <p:cNvPr id="4" name="Oval 3"/>
          <p:cNvSpPr/>
          <p:nvPr/>
        </p:nvSpPr>
        <p:spPr>
          <a:xfrm>
            <a:off x="3934966" y="3441194"/>
            <a:ext cx="3528392" cy="144016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Factors of 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83438" y="286513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31510" y="384140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183438" y="510957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02529" y="58174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95006" y="54726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06774" y="420407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66814" y="2361074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29475" y="204265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1537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16658" y="1182462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Usually we write factors in </a:t>
            </a:r>
            <a:r>
              <a:rPr lang="en-GB" sz="2400" b="1" dirty="0"/>
              <a:t>pairs</a:t>
            </a:r>
          </a:p>
        </p:txBody>
      </p:sp>
      <p:sp>
        <p:nvSpPr>
          <p:cNvPr id="4" name="Oval 3"/>
          <p:cNvSpPr/>
          <p:nvPr/>
        </p:nvSpPr>
        <p:spPr>
          <a:xfrm>
            <a:off x="4222998" y="2204863"/>
            <a:ext cx="3528392" cy="1014209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Factors of 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1070" y="33569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99262" y="335665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7801" y="4063585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52758" y="406659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7800" y="476294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68001" y="477447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58045" y="545540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71270" y="5457418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2203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1581-44C7-44C7-AA42-A5566A91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Rainbow method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1CFD68-8A51-477F-A0CA-D5079C3B7400}"/>
              </a:ext>
            </a:extLst>
          </p:cNvPr>
          <p:cNvSpPr txBox="1"/>
          <p:nvPr/>
        </p:nvSpPr>
        <p:spPr>
          <a:xfrm>
            <a:off x="2926854" y="2637131"/>
            <a:ext cx="9793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1, 2, 3, 4, 6,  8, 12,  24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269D0D87-701B-4E05-B919-19573CF33FFE}"/>
              </a:ext>
            </a:extLst>
          </p:cNvPr>
          <p:cNvSpPr/>
          <p:nvPr/>
        </p:nvSpPr>
        <p:spPr>
          <a:xfrm rot="19435595">
            <a:off x="3351506" y="2340926"/>
            <a:ext cx="2967121" cy="24085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00EEEDD2-6D03-42A6-AB5A-9CD0C7137D1E}"/>
              </a:ext>
            </a:extLst>
          </p:cNvPr>
          <p:cNvSpPr/>
          <p:nvPr/>
        </p:nvSpPr>
        <p:spPr>
          <a:xfrm rot="19435595">
            <a:off x="2659027" y="2017413"/>
            <a:ext cx="4581178" cy="400622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C8188703-489A-42D7-A841-A4A92D6D8FF8}"/>
              </a:ext>
            </a:extLst>
          </p:cNvPr>
          <p:cNvSpPr/>
          <p:nvPr/>
        </p:nvSpPr>
        <p:spPr>
          <a:xfrm rot="19435595">
            <a:off x="1525758" y="1671485"/>
            <a:ext cx="6633493" cy="547232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E37548B-EB2C-44FC-ABF9-D67BFD8734B8}"/>
              </a:ext>
            </a:extLst>
          </p:cNvPr>
          <p:cNvSpPr/>
          <p:nvPr/>
        </p:nvSpPr>
        <p:spPr>
          <a:xfrm rot="19435595">
            <a:off x="4504867" y="2651852"/>
            <a:ext cx="1137191" cy="108312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10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all the factors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150990" y="2132856"/>
            <a:ext cx="3528392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75813" y="348476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5813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7214" y="351320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43078" y="501317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07960" y="502649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7961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6</a:t>
            </a:r>
          </a:p>
        </p:txBody>
      </p:sp>
      <p:pic>
        <p:nvPicPr>
          <p:cNvPr id="14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789393" y="5601087"/>
            <a:ext cx="1490389" cy="114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71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8" grpId="0"/>
      <p:bldP spid="19" grpId="0"/>
      <p:bldP spid="20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all the factors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150990" y="2132856"/>
            <a:ext cx="3528392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75813" y="348476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5813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7214" y="351320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43078" y="501317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07960" y="502649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67214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10</a:t>
            </a:r>
          </a:p>
        </p:txBody>
      </p:sp>
      <p:pic>
        <p:nvPicPr>
          <p:cNvPr id="12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789393" y="5601087"/>
            <a:ext cx="1490389" cy="114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44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8" grpId="0"/>
      <p:bldP spid="19" grpId="0"/>
      <p:bldP spid="20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all the factors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150990" y="2132856"/>
            <a:ext cx="3528392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75813" y="348476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5813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7214" y="351320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43078" y="501317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07960" y="502649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67214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14</a:t>
            </a:r>
          </a:p>
        </p:txBody>
      </p:sp>
      <p:pic>
        <p:nvPicPr>
          <p:cNvPr id="12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789393" y="5601087"/>
            <a:ext cx="1490389" cy="114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09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8" grpId="0"/>
      <p:bldP spid="19" grpId="0"/>
      <p:bldP spid="20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75526" y="-27384"/>
            <a:ext cx="246135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accent4">
                    <a:lumMod val="75000"/>
                  </a:schemeClr>
                </a:solidFill>
              </a:rPr>
              <a:t>Factors</a:t>
            </a:r>
            <a:endParaRPr lang="en-GB" sz="3600" b="1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4" y="6453336"/>
            <a:ext cx="3452017" cy="2949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30710" y="980728"/>
            <a:ext cx="8856984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Write down all the factors of…</a:t>
            </a:r>
            <a:endParaRPr lang="en-GB" sz="2400" b="1" dirty="0"/>
          </a:p>
        </p:txBody>
      </p:sp>
      <p:sp>
        <p:nvSpPr>
          <p:cNvPr id="4" name="Oval 3"/>
          <p:cNvSpPr/>
          <p:nvPr/>
        </p:nvSpPr>
        <p:spPr>
          <a:xfrm>
            <a:off x="4150990" y="2132856"/>
            <a:ext cx="3528392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48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75813" y="348476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5813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7214" y="3513202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43078" y="501317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63945" y="5026491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67214" y="429309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24</a:t>
            </a:r>
          </a:p>
        </p:txBody>
      </p:sp>
      <p:pic>
        <p:nvPicPr>
          <p:cNvPr id="12" name="Picture 2" descr="https://s3.amazonaws.com/www.dealdey.com/system/deals/images/61402/S670x414/Product---White_Board.jpg?1431029276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6" t="5263" r="15600" b="6136"/>
          <a:stretch/>
        </p:blipFill>
        <p:spPr bwMode="auto">
          <a:xfrm>
            <a:off x="9789393" y="5601087"/>
            <a:ext cx="1490389" cy="114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943078" y="5745450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7214" y="5733256"/>
            <a:ext cx="939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51147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18" grpId="0"/>
      <p:bldP spid="19" grpId="0"/>
      <p:bldP spid="20" grpId="0"/>
      <p:bldP spid="22" grpId="0"/>
      <p:bldP spid="23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354</TotalTime>
  <Words>397</Words>
  <Application>Microsoft Office PowerPoint</Application>
  <PresentationFormat>Custom</PresentationFormat>
  <Paragraphs>201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Powerpoint Template</vt:lpstr>
      <vt:lpstr>Number</vt:lpstr>
      <vt:lpstr>PowerPoint Presentation</vt:lpstr>
      <vt:lpstr>PowerPoint Presentation</vt:lpstr>
      <vt:lpstr>PowerPoint Presentation</vt:lpstr>
      <vt:lpstr>Rainbow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 Task</vt:lpstr>
      <vt:lpstr>Independent Task - HCF</vt:lpstr>
      <vt:lpstr>PowerPoint Presentation</vt:lpstr>
      <vt:lpstr>PowerPoint Presentation</vt:lpstr>
    </vt:vector>
  </TitlesOfParts>
  <Company>Aldersley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Surds</dc:title>
  <dc:creator>Jack Warburton</dc:creator>
  <cp:lastModifiedBy>Rosanna Harries</cp:lastModifiedBy>
  <cp:revision>79</cp:revision>
  <dcterms:created xsi:type="dcterms:W3CDTF">2015-07-14T21:27:58Z</dcterms:created>
  <dcterms:modified xsi:type="dcterms:W3CDTF">2020-11-06T15:53:56Z</dcterms:modified>
</cp:coreProperties>
</file>