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87" r:id="rId3"/>
    <p:sldId id="288" r:id="rId4"/>
    <p:sldId id="289" r:id="rId5"/>
    <p:sldId id="310" r:id="rId6"/>
    <p:sldId id="291" r:id="rId7"/>
    <p:sldId id="292" r:id="rId8"/>
    <p:sldId id="293" r:id="rId9"/>
    <p:sldId id="294" r:id="rId10"/>
    <p:sldId id="296" r:id="rId11"/>
    <p:sldId id="297" r:id="rId12"/>
    <p:sldId id="304" r:id="rId13"/>
    <p:sldId id="305" r:id="rId14"/>
    <p:sldId id="306" r:id="rId15"/>
    <p:sldId id="307" r:id="rId16"/>
    <p:sldId id="308" r:id="rId17"/>
    <p:sldId id="309" r:id="rId18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816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74D2C-E314-484F-8766-605CEA1CBDD1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A2118E-A7DF-4869-933A-065CAC605F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892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281" y="2130427"/>
            <a:ext cx="10361851" cy="938534"/>
          </a:xfrm>
        </p:spPr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Lesson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562" y="3166120"/>
            <a:ext cx="8533289" cy="694928"/>
          </a:xfrm>
        </p:spPr>
        <p:txBody>
          <a:bodyPr>
            <a:normAutofit/>
          </a:bodyPr>
          <a:lstStyle>
            <a:lvl1pPr marL="0" indent="0" algn="ctr">
              <a:buNone/>
              <a:defRPr sz="3600" b="1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62558" y="332656"/>
            <a:ext cx="4896544" cy="365125"/>
          </a:xfrm>
        </p:spPr>
        <p:txBody>
          <a:bodyPr/>
          <a:lstStyle>
            <a:lvl1pPr>
              <a:defRPr sz="2800"/>
            </a:lvl1pPr>
          </a:lstStyle>
          <a:p>
            <a:fld id="{C584E384-4DE3-47FA-AB97-65249CC4AC27}" type="datetime2">
              <a:rPr lang="en-GB" smtClean="0"/>
              <a:pPr/>
              <a:t>Friday, 06 November 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8054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75126" y="44624"/>
            <a:ext cx="6061751" cy="1143000"/>
          </a:xfrm>
        </p:spPr>
        <p:txBody>
          <a:bodyPr/>
          <a:lstStyle>
            <a:lvl1pPr algn="r"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Lesson Title</a:t>
            </a:r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62558" y="332656"/>
            <a:ext cx="48965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584E384-4DE3-47FA-AB97-65249CC4AC27}" type="datetime2">
              <a:rPr lang="en-GB" smtClean="0"/>
              <a:pPr/>
              <a:t>Friday, 06 November 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300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ABEBC-D925-49BD-9388-11E7984E8EEB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2B2DF-95B7-4A93-9DD9-C0B623699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880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50" y="2130427"/>
            <a:ext cx="10361851" cy="938534"/>
          </a:xfrm>
        </p:spPr>
        <p:txBody>
          <a:bodyPr/>
          <a:lstStyle/>
          <a:p>
            <a:r>
              <a:rPr lang="en-GB" b="1" dirty="0"/>
              <a:t>Number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831" y="2852936"/>
            <a:ext cx="8533289" cy="694928"/>
          </a:xfrm>
        </p:spPr>
        <p:txBody>
          <a:bodyPr/>
          <a:lstStyle/>
          <a:p>
            <a:r>
              <a:rPr lang="en-GB" dirty="0"/>
              <a:t>Factors- Highest Common Factor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3398" y="6374384"/>
            <a:ext cx="3452017" cy="294976"/>
          </a:xfrm>
          <a:prstGeom prst="rect">
            <a:avLst/>
          </a:prstGeom>
        </p:spPr>
      </p:pic>
      <p:pic>
        <p:nvPicPr>
          <p:cNvPr id="1028" name="Picture 4" descr="http://pad2.whstatic.com/images/thumb/b/b6/Find-the-Least-Common-Multiple-of-Two-Numbers-Step-6Bullet1.jpg/670px-Find-the-Least-Common-Multiple-of-Two-Numbers-Step-6Bullet1.jp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55"/>
          <a:stretch/>
        </p:blipFill>
        <p:spPr bwMode="auto">
          <a:xfrm>
            <a:off x="406574" y="414223"/>
            <a:ext cx="1982568" cy="140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5130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882452" y="-27384"/>
            <a:ext cx="555442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B0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chemeClr val="accent4">
                    <a:lumMod val="75000"/>
                  </a:schemeClr>
                </a:solidFill>
              </a:rPr>
              <a:t>Factor Spiders Solutions</a:t>
            </a:r>
            <a:endParaRPr lang="en-GB" sz="3600" b="1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4" y="6453336"/>
            <a:ext cx="3452017" cy="294976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2278782" y="2715017"/>
            <a:ext cx="1872208" cy="1152128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54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58902" y="1700808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06126" y="3310630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303328" y="2412624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54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45199" y="4334903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339409" y="3627017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18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33641" y="4149080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27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95393" y="2715017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22011" y="1844824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9</a:t>
            </a:r>
          </a:p>
        </p:txBody>
      </p:sp>
      <p:sp>
        <p:nvSpPr>
          <p:cNvPr id="15" name="Oval 14"/>
          <p:cNvSpPr/>
          <p:nvPr/>
        </p:nvSpPr>
        <p:spPr>
          <a:xfrm>
            <a:off x="7723561" y="2708920"/>
            <a:ext cx="1872208" cy="115212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30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833145" y="1743203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980369" y="3353025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777571" y="2455019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30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219442" y="4377298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813652" y="3669412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10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307884" y="4191475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15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669636" y="2757412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396254" y="1887219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00744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8" grpId="0"/>
      <p:bldP spid="19" grpId="0"/>
      <p:bldP spid="20" grpId="0"/>
      <p:bldP spid="22" grpId="0"/>
      <p:bldP spid="23" grpId="0"/>
      <p:bldP spid="13" grpId="0"/>
      <p:bldP spid="14" grpId="0"/>
      <p:bldP spid="15" grpId="0" animBg="1"/>
      <p:bldP spid="16" grpId="0"/>
      <p:bldP spid="17" grpId="0"/>
      <p:bldP spid="21" grpId="0"/>
      <p:bldP spid="24" grpId="0"/>
      <p:bldP spid="25" grpId="0"/>
      <p:bldP spid="26" grpId="0"/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882452" y="-27384"/>
            <a:ext cx="555442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B0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chemeClr val="accent4">
                    <a:lumMod val="75000"/>
                  </a:schemeClr>
                </a:solidFill>
              </a:rPr>
              <a:t>Factor Spiders Solutions</a:t>
            </a:r>
            <a:endParaRPr lang="en-GB" sz="3600" b="1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4" y="6453336"/>
            <a:ext cx="3452017" cy="294976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2278782" y="2715017"/>
            <a:ext cx="1872208" cy="1152128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90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58902" y="1700808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06126" y="3068960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222998" y="2204864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90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67601" y="4149080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915473" y="3933056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30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931697" y="3933056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45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23019" y="3445542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98662" y="2577098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15</a:t>
            </a:r>
          </a:p>
        </p:txBody>
      </p:sp>
      <p:sp>
        <p:nvSpPr>
          <p:cNvPr id="15" name="Oval 14"/>
          <p:cNvSpPr/>
          <p:nvPr/>
        </p:nvSpPr>
        <p:spPr>
          <a:xfrm>
            <a:off x="7723561" y="2708920"/>
            <a:ext cx="1872208" cy="115212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63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833145" y="1743203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16590" y="3579113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7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864059" y="2488043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63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031310" y="2240781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9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774726" y="1929026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9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422798" y="1640994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10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804056" y="3776846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363458" y="4149080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69818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8" grpId="0"/>
      <p:bldP spid="19" grpId="0"/>
      <p:bldP spid="20" grpId="0"/>
      <p:bldP spid="22" grpId="0"/>
      <p:bldP spid="23" grpId="0"/>
      <p:bldP spid="13" grpId="0"/>
      <p:bldP spid="14" grpId="0"/>
      <p:bldP spid="15" grpId="0" animBg="1"/>
      <p:bldP spid="16" grpId="0"/>
      <p:bldP spid="17" grpId="0"/>
      <p:bldP spid="21" grpId="0"/>
      <p:bldP spid="26" grpId="0"/>
      <p:bldP spid="29" grpId="0"/>
      <p:bldP spid="30" grpId="0"/>
      <p:bldP spid="31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692684" y="-27384"/>
            <a:ext cx="674419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B0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chemeClr val="accent4">
                    <a:lumMod val="75000"/>
                  </a:schemeClr>
                </a:solidFill>
              </a:rPr>
              <a:t>Highest Common Factor (HCF)</a:t>
            </a:r>
            <a:endParaRPr lang="en-GB" sz="3600" b="1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4" y="6453336"/>
            <a:ext cx="3452017" cy="294976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1630710" y="980728"/>
            <a:ext cx="8856984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rgbClr val="00B050"/>
                </a:solidFill>
              </a:rPr>
              <a:t>What is the Highest Common Factor (HCF) of 12 and 18?</a:t>
            </a:r>
          </a:p>
        </p:txBody>
      </p:sp>
      <p:sp>
        <p:nvSpPr>
          <p:cNvPr id="25" name="Oval 24"/>
          <p:cNvSpPr/>
          <p:nvPr/>
        </p:nvSpPr>
        <p:spPr>
          <a:xfrm>
            <a:off x="2278782" y="3003049"/>
            <a:ext cx="1872208" cy="1152128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12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58902" y="1988840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74583" y="4133758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303328" y="2700656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12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364881" y="4133758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723718" y="2389108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889215" y="4665330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39" name="Oval 38"/>
          <p:cNvSpPr/>
          <p:nvPr/>
        </p:nvSpPr>
        <p:spPr>
          <a:xfrm>
            <a:off x="7723561" y="2996952"/>
            <a:ext cx="1872208" cy="115212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18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510215" y="2059381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777570" y="4311387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777571" y="2743051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18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599262" y="3957444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847860" y="2427847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064781" y="4665330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9</a:t>
            </a:r>
          </a:p>
        </p:txBody>
      </p:sp>
      <p:sp>
        <p:nvSpPr>
          <p:cNvPr id="2" name="Oval 1"/>
          <p:cNvSpPr/>
          <p:nvPr/>
        </p:nvSpPr>
        <p:spPr>
          <a:xfrm>
            <a:off x="2663091" y="4689668"/>
            <a:ext cx="895734" cy="657200"/>
          </a:xfrm>
          <a:prstGeom prst="ellipse">
            <a:avLst/>
          </a:prstGeom>
          <a:solidFill>
            <a:srgbClr val="FFC000">
              <a:alpha val="5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/>
          <p:cNvSpPr/>
          <p:nvPr/>
        </p:nvSpPr>
        <p:spPr>
          <a:xfrm>
            <a:off x="6633977" y="2478533"/>
            <a:ext cx="895734" cy="657200"/>
          </a:xfrm>
          <a:prstGeom prst="ellipse">
            <a:avLst/>
          </a:prstGeom>
          <a:solidFill>
            <a:srgbClr val="FFC000">
              <a:alpha val="5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390586" y="5877272"/>
            <a:ext cx="6673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b="1" u="sng" dirty="0">
                <a:solidFill>
                  <a:schemeClr val="accent4">
                    <a:lumMod val="75000"/>
                  </a:schemeClr>
                </a:solidFill>
              </a:rPr>
              <a:t>The Highest Common Factor (HCF) of 12 and 18 is 6</a:t>
            </a:r>
          </a:p>
        </p:txBody>
      </p:sp>
      <p:sp>
        <p:nvSpPr>
          <p:cNvPr id="50" name="Oval 49"/>
          <p:cNvSpPr/>
          <p:nvPr/>
        </p:nvSpPr>
        <p:spPr>
          <a:xfrm>
            <a:off x="3644538" y="1048172"/>
            <a:ext cx="2666691" cy="657200"/>
          </a:xfrm>
          <a:prstGeom prst="ellipse">
            <a:avLst/>
          </a:prstGeom>
          <a:solidFill>
            <a:srgbClr val="FFC000">
              <a:alpha val="5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19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7" grpId="0"/>
      <p:bldP spid="28" grpId="0"/>
      <p:bldP spid="33" grpId="0"/>
      <p:bldP spid="34" grpId="0"/>
      <p:bldP spid="35" grpId="0"/>
      <p:bldP spid="36" grpId="0"/>
      <p:bldP spid="39" grpId="0" animBg="1"/>
      <p:bldP spid="40" grpId="0"/>
      <p:bldP spid="41" grpId="0"/>
      <p:bldP spid="42" grpId="0"/>
      <p:bldP spid="43" grpId="0"/>
      <p:bldP spid="44" grpId="0"/>
      <p:bldP spid="45" grpId="0"/>
      <p:bldP spid="2" grpId="0" animBg="1"/>
      <p:bldP spid="49" grpId="0" animBg="1"/>
      <p:bldP spid="5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692684" y="-27384"/>
            <a:ext cx="674419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B0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chemeClr val="accent4">
                    <a:lumMod val="75000"/>
                  </a:schemeClr>
                </a:solidFill>
              </a:rPr>
              <a:t>Highest Common Factor (HCF)</a:t>
            </a:r>
            <a:endParaRPr lang="en-GB" sz="3600" b="1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4" y="6453336"/>
            <a:ext cx="3452017" cy="294976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1630710" y="980728"/>
            <a:ext cx="8856984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rgbClr val="00B050"/>
                </a:solidFill>
              </a:rPr>
              <a:t>What is the Highest Common Factor (HCF) of 21 and 28?</a:t>
            </a:r>
          </a:p>
        </p:txBody>
      </p:sp>
      <p:sp>
        <p:nvSpPr>
          <p:cNvPr id="25" name="Oval 24"/>
          <p:cNvSpPr/>
          <p:nvPr/>
        </p:nvSpPr>
        <p:spPr>
          <a:xfrm>
            <a:off x="2278782" y="3003049"/>
            <a:ext cx="1872208" cy="1152128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21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995593" y="2204864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995593" y="4233282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303328" y="3249558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21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555433" y="3249558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7</a:t>
            </a:r>
          </a:p>
        </p:txBody>
      </p:sp>
      <p:sp>
        <p:nvSpPr>
          <p:cNvPr id="39" name="Oval 38"/>
          <p:cNvSpPr/>
          <p:nvPr/>
        </p:nvSpPr>
        <p:spPr>
          <a:xfrm>
            <a:off x="7723561" y="2996952"/>
            <a:ext cx="1872208" cy="115212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28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510215" y="2059381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777570" y="4311387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777571" y="2743051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28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599262" y="3957444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847860" y="2427847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7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064781" y="4665330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14</a:t>
            </a:r>
          </a:p>
        </p:txBody>
      </p:sp>
      <p:sp>
        <p:nvSpPr>
          <p:cNvPr id="2" name="Oval 1"/>
          <p:cNvSpPr/>
          <p:nvPr/>
        </p:nvSpPr>
        <p:spPr>
          <a:xfrm>
            <a:off x="1383048" y="3250513"/>
            <a:ext cx="895734" cy="657200"/>
          </a:xfrm>
          <a:prstGeom prst="ellipse">
            <a:avLst/>
          </a:prstGeom>
          <a:solidFill>
            <a:srgbClr val="FFC000">
              <a:alpha val="5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/>
          <p:cNvSpPr/>
          <p:nvPr/>
        </p:nvSpPr>
        <p:spPr>
          <a:xfrm>
            <a:off x="6599262" y="2414451"/>
            <a:ext cx="895734" cy="657200"/>
          </a:xfrm>
          <a:prstGeom prst="ellipse">
            <a:avLst/>
          </a:prstGeom>
          <a:solidFill>
            <a:srgbClr val="FFC000">
              <a:alpha val="5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390586" y="5877272"/>
            <a:ext cx="6673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b="1" u="sng" dirty="0">
                <a:solidFill>
                  <a:schemeClr val="accent4">
                    <a:lumMod val="75000"/>
                  </a:schemeClr>
                </a:solidFill>
              </a:rPr>
              <a:t>The Highest Common Factor (HCF) of 21 and 28 is 7</a:t>
            </a:r>
          </a:p>
        </p:txBody>
      </p:sp>
      <p:sp>
        <p:nvSpPr>
          <p:cNvPr id="50" name="Oval 49"/>
          <p:cNvSpPr/>
          <p:nvPr/>
        </p:nvSpPr>
        <p:spPr>
          <a:xfrm>
            <a:off x="3644538" y="1048172"/>
            <a:ext cx="2666691" cy="657200"/>
          </a:xfrm>
          <a:prstGeom prst="ellipse">
            <a:avLst/>
          </a:prstGeom>
          <a:solidFill>
            <a:srgbClr val="FFC000">
              <a:alpha val="5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36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7" grpId="0"/>
      <p:bldP spid="28" grpId="0"/>
      <p:bldP spid="33" grpId="0"/>
      <p:bldP spid="36" grpId="0"/>
      <p:bldP spid="39" grpId="0" animBg="1"/>
      <p:bldP spid="40" grpId="0"/>
      <p:bldP spid="41" grpId="0"/>
      <p:bldP spid="42" grpId="0"/>
      <p:bldP spid="43" grpId="0"/>
      <p:bldP spid="44" grpId="0"/>
      <p:bldP spid="45" grpId="0"/>
      <p:bldP spid="2" grpId="0" animBg="1"/>
      <p:bldP spid="49" grpId="0" animBg="1"/>
      <p:bldP spid="5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45554" y="2227587"/>
            <a:ext cx="10361851" cy="938534"/>
          </a:xfrm>
        </p:spPr>
        <p:txBody>
          <a:bodyPr/>
          <a:lstStyle/>
          <a:p>
            <a:r>
              <a:rPr lang="en-GB" b="1" dirty="0"/>
              <a:t>Student Task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727" y="2950096"/>
            <a:ext cx="8533289" cy="694928"/>
          </a:xfrm>
        </p:spPr>
        <p:txBody>
          <a:bodyPr/>
          <a:lstStyle/>
          <a:p>
            <a:r>
              <a:rPr lang="en-GB" dirty="0"/>
              <a:t>Highest Common Factor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3398" y="6374384"/>
            <a:ext cx="3452017" cy="294976"/>
          </a:xfrm>
          <a:prstGeom prst="rect">
            <a:avLst/>
          </a:prstGeom>
        </p:spPr>
      </p:pic>
      <p:pic>
        <p:nvPicPr>
          <p:cNvPr id="1028" name="Picture 4" descr="http://pad2.whstatic.com/images/thumb/b/b6/Find-the-Least-Common-Multiple-of-Two-Numbers-Step-6Bullet1.jpg/670px-Find-the-Least-Common-Multiple-of-Two-Numbers-Step-6Bullet1.jp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55"/>
          <a:stretch/>
        </p:blipFill>
        <p:spPr bwMode="auto">
          <a:xfrm>
            <a:off x="406574" y="414223"/>
            <a:ext cx="1982568" cy="140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294" y="2204864"/>
            <a:ext cx="3456906" cy="159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4827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5943" y="125760"/>
            <a:ext cx="6061751" cy="1143000"/>
          </a:xfrm>
        </p:spPr>
        <p:txBody>
          <a:bodyPr>
            <a:normAutofit/>
          </a:bodyPr>
          <a:lstStyle/>
          <a:p>
            <a:r>
              <a:rPr lang="en-GB" sz="4000" b="1" dirty="0"/>
              <a:t>Independent Task - HCF</a:t>
            </a:r>
          </a:p>
        </p:txBody>
      </p:sp>
      <p:sp>
        <p:nvSpPr>
          <p:cNvPr id="3" name="Rectangle 2"/>
          <p:cNvSpPr/>
          <p:nvPr/>
        </p:nvSpPr>
        <p:spPr>
          <a:xfrm>
            <a:off x="1558702" y="1736812"/>
            <a:ext cx="8856984" cy="7920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Find the HCF of the following pairs</a:t>
            </a:r>
            <a:endParaRPr lang="en-GB" sz="2400" b="1" dirty="0"/>
          </a:p>
        </p:txBody>
      </p:sp>
      <p:sp>
        <p:nvSpPr>
          <p:cNvPr id="4" name="Oval 3"/>
          <p:cNvSpPr/>
          <p:nvPr/>
        </p:nvSpPr>
        <p:spPr>
          <a:xfrm>
            <a:off x="3925470" y="2852936"/>
            <a:ext cx="1872208" cy="1152128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36</a:t>
            </a:r>
          </a:p>
        </p:txBody>
      </p:sp>
      <p:sp>
        <p:nvSpPr>
          <p:cNvPr id="5" name="Oval 4"/>
          <p:cNvSpPr/>
          <p:nvPr/>
        </p:nvSpPr>
        <p:spPr>
          <a:xfrm>
            <a:off x="6311230" y="2852936"/>
            <a:ext cx="1872208" cy="115212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60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494806" y="4293096"/>
            <a:ext cx="6480720" cy="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3925470" y="4653136"/>
            <a:ext cx="1872208" cy="1152128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60</a:t>
            </a:r>
          </a:p>
        </p:txBody>
      </p:sp>
      <p:sp>
        <p:nvSpPr>
          <p:cNvPr id="9" name="Oval 8"/>
          <p:cNvSpPr/>
          <p:nvPr/>
        </p:nvSpPr>
        <p:spPr>
          <a:xfrm>
            <a:off x="6311230" y="4653136"/>
            <a:ext cx="1872208" cy="115212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144</a:t>
            </a:r>
          </a:p>
        </p:txBody>
      </p:sp>
      <p:pic>
        <p:nvPicPr>
          <p:cNvPr id="11" name="Picture 10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208" y="3032345"/>
            <a:ext cx="757357" cy="793310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830" y="4957926"/>
            <a:ext cx="721316" cy="703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511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692684" y="-27384"/>
            <a:ext cx="674419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B0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chemeClr val="accent4">
                    <a:lumMod val="75000"/>
                  </a:schemeClr>
                </a:solidFill>
              </a:rPr>
              <a:t>HCF - Solutions</a:t>
            </a:r>
            <a:endParaRPr lang="en-GB" sz="3600" b="1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4" y="6453336"/>
            <a:ext cx="3452017" cy="294976"/>
          </a:xfrm>
          <a:prstGeom prst="rect">
            <a:avLst/>
          </a:prstGeom>
        </p:spPr>
      </p:pic>
      <p:sp>
        <p:nvSpPr>
          <p:cNvPr id="25" name="Oval 24"/>
          <p:cNvSpPr/>
          <p:nvPr/>
        </p:nvSpPr>
        <p:spPr>
          <a:xfrm>
            <a:off x="2134766" y="2924944"/>
            <a:ext cx="1872208" cy="1152128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36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58902" y="1988840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390586" y="3425872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222997" y="2465392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36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635553" y="4365104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414686" y="4089266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12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718942" y="4293737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18</a:t>
            </a:r>
          </a:p>
        </p:txBody>
      </p:sp>
      <p:sp>
        <p:nvSpPr>
          <p:cNvPr id="39" name="Oval 38"/>
          <p:cNvSpPr/>
          <p:nvPr/>
        </p:nvSpPr>
        <p:spPr>
          <a:xfrm>
            <a:off x="7823398" y="2780928"/>
            <a:ext cx="1872208" cy="115212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60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692337" y="1916832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980369" y="3297178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908361" y="2649106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60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9044265" y="4365104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92137" y="4377298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20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620329" y="4089266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30</a:t>
            </a:r>
          </a:p>
        </p:txBody>
      </p:sp>
      <p:sp>
        <p:nvSpPr>
          <p:cNvPr id="2" name="Oval 1"/>
          <p:cNvSpPr/>
          <p:nvPr/>
        </p:nvSpPr>
        <p:spPr>
          <a:xfrm>
            <a:off x="1324675" y="4139952"/>
            <a:ext cx="895734" cy="657200"/>
          </a:xfrm>
          <a:prstGeom prst="ellipse">
            <a:avLst/>
          </a:prstGeom>
          <a:solidFill>
            <a:srgbClr val="FFC000">
              <a:alpha val="5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/>
          <p:cNvSpPr/>
          <p:nvPr/>
        </p:nvSpPr>
        <p:spPr>
          <a:xfrm>
            <a:off x="7279305" y="1942175"/>
            <a:ext cx="895734" cy="657200"/>
          </a:xfrm>
          <a:prstGeom prst="ellipse">
            <a:avLst/>
          </a:prstGeom>
          <a:solidFill>
            <a:srgbClr val="FFC000">
              <a:alpha val="5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312841" y="5877272"/>
            <a:ext cx="68286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b="1" u="sng" dirty="0">
                <a:solidFill>
                  <a:schemeClr val="accent4">
                    <a:lumMod val="75000"/>
                  </a:schemeClr>
                </a:solidFill>
              </a:rPr>
              <a:t>The Highest Common Factor (HCF) of 36 and 60 is 12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54646" y="3081154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702718" y="2289066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9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494806" y="1857018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175326" y="3945250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743278" y="3225170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15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093858" y="2465392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108161" y="1484784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828241" y="1700808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10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321188" y="1866034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76027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/>
      <p:bldP spid="28" grpId="0"/>
      <p:bldP spid="33" grpId="0"/>
      <p:bldP spid="34" grpId="0"/>
      <p:bldP spid="35" grpId="0"/>
      <p:bldP spid="36" grpId="0"/>
      <p:bldP spid="39" grpId="0" animBg="1"/>
      <p:bldP spid="40" grpId="0"/>
      <p:bldP spid="41" grpId="0"/>
      <p:bldP spid="42" grpId="0"/>
      <p:bldP spid="43" grpId="0"/>
      <p:bldP spid="44" grpId="0"/>
      <p:bldP spid="45" grpId="0"/>
      <p:bldP spid="2" grpId="0" animBg="1"/>
      <p:bldP spid="49" grpId="0" animBg="1"/>
      <p:bldP spid="23" grpId="0"/>
      <p:bldP spid="26" grpId="0"/>
      <p:bldP spid="29" grpId="0"/>
      <p:bldP spid="30" grpId="0"/>
      <p:bldP spid="31" grpId="0"/>
      <p:bldP spid="32" grpId="0"/>
      <p:bldP spid="37" grpId="0"/>
      <p:bldP spid="38" grpId="0"/>
      <p:bldP spid="4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692684" y="-27384"/>
            <a:ext cx="674419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B0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chemeClr val="accent4">
                    <a:lumMod val="75000"/>
                  </a:schemeClr>
                </a:solidFill>
              </a:rPr>
              <a:t>HCF - Solutions</a:t>
            </a:r>
            <a:endParaRPr lang="en-GB" sz="3600" b="1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4" y="6453336"/>
            <a:ext cx="3452017" cy="294976"/>
          </a:xfrm>
          <a:prstGeom prst="rect">
            <a:avLst/>
          </a:prstGeom>
        </p:spPr>
      </p:pic>
      <p:sp>
        <p:nvSpPr>
          <p:cNvPr id="25" name="Oval 24"/>
          <p:cNvSpPr/>
          <p:nvPr/>
        </p:nvSpPr>
        <p:spPr>
          <a:xfrm>
            <a:off x="2134766" y="2721114"/>
            <a:ext cx="1872208" cy="1152128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144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298285" y="1601466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95793" y="2924944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50566" y="2309352"/>
            <a:ext cx="11069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144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367014" y="4299193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427641" y="4508209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48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579769" y="3645024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72</a:t>
            </a:r>
          </a:p>
        </p:txBody>
      </p:sp>
      <p:sp>
        <p:nvSpPr>
          <p:cNvPr id="39" name="Oval 38"/>
          <p:cNvSpPr/>
          <p:nvPr/>
        </p:nvSpPr>
        <p:spPr>
          <a:xfrm>
            <a:off x="7823398" y="2780928"/>
            <a:ext cx="1872208" cy="115212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60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692337" y="1916832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980369" y="3297178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908361" y="2649106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60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9044265" y="4365104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92137" y="4377298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20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620329" y="4089266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30</a:t>
            </a:r>
          </a:p>
        </p:txBody>
      </p:sp>
      <p:sp>
        <p:nvSpPr>
          <p:cNvPr id="2" name="Oval 1"/>
          <p:cNvSpPr/>
          <p:nvPr/>
        </p:nvSpPr>
        <p:spPr>
          <a:xfrm>
            <a:off x="3225055" y="1181527"/>
            <a:ext cx="895734" cy="657200"/>
          </a:xfrm>
          <a:prstGeom prst="ellipse">
            <a:avLst/>
          </a:prstGeom>
          <a:solidFill>
            <a:srgbClr val="FFC000">
              <a:alpha val="5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/>
          <p:cNvSpPr/>
          <p:nvPr/>
        </p:nvSpPr>
        <p:spPr>
          <a:xfrm>
            <a:off x="7279305" y="1942175"/>
            <a:ext cx="895734" cy="657200"/>
          </a:xfrm>
          <a:prstGeom prst="ellipse">
            <a:avLst/>
          </a:prstGeom>
          <a:solidFill>
            <a:srgbClr val="FFC000">
              <a:alpha val="5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235096" y="5877272"/>
            <a:ext cx="69841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b="1" u="sng" dirty="0">
                <a:solidFill>
                  <a:schemeClr val="accent4">
                    <a:lumMod val="75000"/>
                  </a:schemeClr>
                </a:solidFill>
              </a:rPr>
              <a:t>The Highest Common Factor (HCF) of 144 and 60 is 12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733549" y="4645390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765058" y="4630992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36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123385" y="4299193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175326" y="3945250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743278" y="3225170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15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093858" y="2465392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108161" y="1484784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828241" y="1700808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10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321188" y="1866034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12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10784" y="3599375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24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82028" y="2775421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080470" y="2067535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18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876037" y="1359649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9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538176" y="1234289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16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286894" y="1124744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47233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/>
      <p:bldP spid="28" grpId="0"/>
      <p:bldP spid="33" grpId="0"/>
      <p:bldP spid="34" grpId="0"/>
      <p:bldP spid="35" grpId="0"/>
      <p:bldP spid="36" grpId="0"/>
      <p:bldP spid="39" grpId="0" animBg="1"/>
      <p:bldP spid="40" grpId="0"/>
      <p:bldP spid="41" grpId="0"/>
      <p:bldP spid="42" grpId="0"/>
      <p:bldP spid="43" grpId="0"/>
      <p:bldP spid="44" grpId="0"/>
      <p:bldP spid="45" grpId="0"/>
      <p:bldP spid="2" grpId="0" animBg="1"/>
      <p:bldP spid="49" grpId="0" animBg="1"/>
      <p:bldP spid="23" grpId="0"/>
      <p:bldP spid="26" grpId="0"/>
      <p:bldP spid="29" grpId="0"/>
      <p:bldP spid="30" grpId="0"/>
      <p:bldP spid="31" grpId="0"/>
      <p:bldP spid="32" grpId="0"/>
      <p:bldP spid="37" grpId="0"/>
      <p:bldP spid="38" grpId="0"/>
      <p:bldP spid="46" grpId="0"/>
      <p:bldP spid="47" grpId="0"/>
      <p:bldP spid="50" grpId="0"/>
      <p:bldP spid="51" grpId="0"/>
      <p:bldP spid="52" grpId="0"/>
      <p:bldP spid="53" grpId="0"/>
      <p:bldP spid="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206" y="319312"/>
            <a:ext cx="5212289" cy="44539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60" b="34725"/>
          <a:stretch/>
        </p:blipFill>
        <p:spPr bwMode="auto">
          <a:xfrm>
            <a:off x="238763" y="1167010"/>
            <a:ext cx="5852155" cy="298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34566" y="6093296"/>
            <a:ext cx="5756352" cy="6480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Teaching resources designed for the rigours of the new GCSE Specification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39" y="1167011"/>
            <a:ext cx="5195451" cy="2333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6291489" y="3645024"/>
            <a:ext cx="4968552" cy="64807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Schemes of work updated with the new content introduced into the GCSE specification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262" y="4365104"/>
            <a:ext cx="4608512" cy="159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6269788" y="6093296"/>
            <a:ext cx="4968552" cy="64807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Topic assessments to monitor the progress of your students through the course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258" y="4293096"/>
            <a:ext cx="5639940" cy="158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86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8975526" y="-27384"/>
            <a:ext cx="246135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B0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chemeClr val="accent4">
                    <a:lumMod val="75000"/>
                  </a:schemeClr>
                </a:solidFill>
              </a:rPr>
              <a:t>Factors</a:t>
            </a:r>
            <a:endParaRPr lang="en-GB" sz="3600" b="1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4" y="6453336"/>
            <a:ext cx="3452017" cy="2949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630710" y="980728"/>
            <a:ext cx="8856984" cy="7920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Factors are numbers that divide into a number </a:t>
            </a:r>
            <a:r>
              <a:rPr lang="en-GB" sz="2400" b="1" dirty="0"/>
              <a:t>exactly</a:t>
            </a:r>
          </a:p>
        </p:txBody>
      </p:sp>
      <p:sp>
        <p:nvSpPr>
          <p:cNvPr id="4" name="Oval 3"/>
          <p:cNvSpPr/>
          <p:nvPr/>
        </p:nvSpPr>
        <p:spPr>
          <a:xfrm>
            <a:off x="3934966" y="3441194"/>
            <a:ext cx="3528392" cy="144016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Factors of 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83438" y="2865130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831510" y="3841402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24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183438" y="5109572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502529" y="5817458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12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95006" y="5472692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06774" y="4204075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566814" y="2361074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229475" y="2042656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315374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8975526" y="-27384"/>
            <a:ext cx="246135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B0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chemeClr val="accent4">
                    <a:lumMod val="75000"/>
                  </a:schemeClr>
                </a:solidFill>
              </a:rPr>
              <a:t>Factors</a:t>
            </a:r>
            <a:endParaRPr lang="en-GB" sz="3600" b="1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4" y="6453336"/>
            <a:ext cx="3452017" cy="2949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616658" y="1182462"/>
            <a:ext cx="8856984" cy="7920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Usually we write factors in </a:t>
            </a:r>
            <a:r>
              <a:rPr lang="en-GB" sz="2400" b="1" dirty="0"/>
              <a:t>pairs</a:t>
            </a:r>
          </a:p>
        </p:txBody>
      </p:sp>
      <p:sp>
        <p:nvSpPr>
          <p:cNvPr id="4" name="Oval 3"/>
          <p:cNvSpPr/>
          <p:nvPr/>
        </p:nvSpPr>
        <p:spPr>
          <a:xfrm>
            <a:off x="4222998" y="2204863"/>
            <a:ext cx="3528392" cy="1014209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Factors of 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71070" y="3356992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599262" y="3356658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24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67801" y="4063585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552758" y="4066592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12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67800" y="4762948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668001" y="4774478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58045" y="5455400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671270" y="5457418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82203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E1581-44C7-44C7-AA42-A5566A91D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Rainbow method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81CFD68-8A51-477F-A0CA-D5079C3B7400}"/>
              </a:ext>
            </a:extLst>
          </p:cNvPr>
          <p:cNvSpPr txBox="1"/>
          <p:nvPr/>
        </p:nvSpPr>
        <p:spPr>
          <a:xfrm>
            <a:off x="2926854" y="2637131"/>
            <a:ext cx="9793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1, 2, 3, 4, 6,  8, 12,  24</a:t>
            </a:r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269D0D87-701B-4E05-B919-19573CF33FFE}"/>
              </a:ext>
            </a:extLst>
          </p:cNvPr>
          <p:cNvSpPr/>
          <p:nvPr/>
        </p:nvSpPr>
        <p:spPr>
          <a:xfrm rot="19435595">
            <a:off x="3351506" y="2340926"/>
            <a:ext cx="2967121" cy="240855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00EEEDD2-6D03-42A6-AB5A-9CD0C7137D1E}"/>
              </a:ext>
            </a:extLst>
          </p:cNvPr>
          <p:cNvSpPr/>
          <p:nvPr/>
        </p:nvSpPr>
        <p:spPr>
          <a:xfrm rot="19435595">
            <a:off x="2659027" y="2017413"/>
            <a:ext cx="4581178" cy="400622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id="{C8188703-489A-42D7-A841-A4A92D6D8FF8}"/>
              </a:ext>
            </a:extLst>
          </p:cNvPr>
          <p:cNvSpPr/>
          <p:nvPr/>
        </p:nvSpPr>
        <p:spPr>
          <a:xfrm rot="19435595">
            <a:off x="1525758" y="1671485"/>
            <a:ext cx="6633493" cy="547232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EE37548B-EB2C-44FC-ABF9-D67BFD8734B8}"/>
              </a:ext>
            </a:extLst>
          </p:cNvPr>
          <p:cNvSpPr/>
          <p:nvPr/>
        </p:nvSpPr>
        <p:spPr>
          <a:xfrm rot="19435595">
            <a:off x="4504867" y="2651852"/>
            <a:ext cx="1137191" cy="108312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102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8975526" y="-27384"/>
            <a:ext cx="246135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B0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chemeClr val="accent4">
                    <a:lumMod val="75000"/>
                  </a:schemeClr>
                </a:solidFill>
              </a:rPr>
              <a:t>Factors</a:t>
            </a:r>
            <a:endParaRPr lang="en-GB" sz="3600" b="1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4" y="6453336"/>
            <a:ext cx="3452017" cy="2949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630710" y="980728"/>
            <a:ext cx="8856984" cy="7920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Write down all the factors of…</a:t>
            </a:r>
            <a:endParaRPr lang="en-GB" sz="2400" b="1" dirty="0"/>
          </a:p>
        </p:txBody>
      </p:sp>
      <p:sp>
        <p:nvSpPr>
          <p:cNvPr id="4" name="Oval 3"/>
          <p:cNvSpPr/>
          <p:nvPr/>
        </p:nvSpPr>
        <p:spPr>
          <a:xfrm>
            <a:off x="4150990" y="2132856"/>
            <a:ext cx="3528392" cy="1152128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12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75813" y="3484762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75813" y="4293096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67214" y="3513202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12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43078" y="5013176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307960" y="5026491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07961" y="4293096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6</a:t>
            </a:r>
          </a:p>
        </p:txBody>
      </p:sp>
      <p:pic>
        <p:nvPicPr>
          <p:cNvPr id="14" name="Picture 2" descr="https://s3.amazonaws.com/www.dealdey.com/system/deals/images/61402/S670x414/Product---White_Board.jpg?1431029276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76" t="5263" r="15600" b="6136"/>
          <a:stretch/>
        </p:blipFill>
        <p:spPr bwMode="auto">
          <a:xfrm>
            <a:off x="9789393" y="5601087"/>
            <a:ext cx="1490389" cy="114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771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/>
      <p:bldP spid="18" grpId="0"/>
      <p:bldP spid="19" grpId="0"/>
      <p:bldP spid="20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8975526" y="-27384"/>
            <a:ext cx="246135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B0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chemeClr val="accent4">
                    <a:lumMod val="75000"/>
                  </a:schemeClr>
                </a:solidFill>
              </a:rPr>
              <a:t>Factors</a:t>
            </a:r>
            <a:endParaRPr lang="en-GB" sz="3600" b="1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4" y="6453336"/>
            <a:ext cx="3452017" cy="2949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630710" y="980728"/>
            <a:ext cx="8856984" cy="7920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Write down all the factors of…</a:t>
            </a:r>
            <a:endParaRPr lang="en-GB" sz="2400" b="1" dirty="0"/>
          </a:p>
        </p:txBody>
      </p:sp>
      <p:sp>
        <p:nvSpPr>
          <p:cNvPr id="4" name="Oval 3"/>
          <p:cNvSpPr/>
          <p:nvPr/>
        </p:nvSpPr>
        <p:spPr>
          <a:xfrm>
            <a:off x="4150990" y="2132856"/>
            <a:ext cx="3528392" cy="1152128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20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75813" y="3484762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75813" y="4293096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67214" y="3513202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20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43078" y="5013176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307960" y="5026491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167214" y="4293096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10</a:t>
            </a:r>
          </a:p>
        </p:txBody>
      </p:sp>
      <p:pic>
        <p:nvPicPr>
          <p:cNvPr id="12" name="Picture 2" descr="https://s3.amazonaws.com/www.dealdey.com/system/deals/images/61402/S670x414/Product---White_Board.jpg?1431029276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76" t="5263" r="15600" b="6136"/>
          <a:stretch/>
        </p:blipFill>
        <p:spPr bwMode="auto">
          <a:xfrm>
            <a:off x="9789393" y="5601087"/>
            <a:ext cx="1490389" cy="114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244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/>
      <p:bldP spid="18" grpId="0"/>
      <p:bldP spid="19" grpId="0"/>
      <p:bldP spid="20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8975526" y="-27384"/>
            <a:ext cx="246135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B0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chemeClr val="accent4">
                    <a:lumMod val="75000"/>
                  </a:schemeClr>
                </a:solidFill>
              </a:rPr>
              <a:t>Factors</a:t>
            </a:r>
            <a:endParaRPr lang="en-GB" sz="3600" b="1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4" y="6453336"/>
            <a:ext cx="3452017" cy="2949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630710" y="980728"/>
            <a:ext cx="8856984" cy="7920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Write down all the factors of…</a:t>
            </a:r>
            <a:endParaRPr lang="en-GB" sz="2400" b="1" dirty="0"/>
          </a:p>
        </p:txBody>
      </p:sp>
      <p:sp>
        <p:nvSpPr>
          <p:cNvPr id="4" name="Oval 3"/>
          <p:cNvSpPr/>
          <p:nvPr/>
        </p:nvSpPr>
        <p:spPr>
          <a:xfrm>
            <a:off x="4150990" y="2132856"/>
            <a:ext cx="3528392" cy="1152128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28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75813" y="3484762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75813" y="4293096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67214" y="3513202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28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43078" y="5013176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307960" y="5026491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7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167214" y="4293096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14</a:t>
            </a:r>
          </a:p>
        </p:txBody>
      </p:sp>
      <p:pic>
        <p:nvPicPr>
          <p:cNvPr id="12" name="Picture 2" descr="https://s3.amazonaws.com/www.dealdey.com/system/deals/images/61402/S670x414/Product---White_Board.jpg?1431029276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76" t="5263" r="15600" b="6136"/>
          <a:stretch/>
        </p:blipFill>
        <p:spPr bwMode="auto">
          <a:xfrm>
            <a:off x="9789393" y="5601087"/>
            <a:ext cx="1490389" cy="114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709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/>
      <p:bldP spid="18" grpId="0"/>
      <p:bldP spid="19" grpId="0"/>
      <p:bldP spid="20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8975526" y="-27384"/>
            <a:ext cx="246135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B0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chemeClr val="accent4">
                    <a:lumMod val="75000"/>
                  </a:schemeClr>
                </a:solidFill>
              </a:rPr>
              <a:t>Factors</a:t>
            </a:r>
            <a:endParaRPr lang="en-GB" sz="3600" b="1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4" y="6453336"/>
            <a:ext cx="3452017" cy="2949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630710" y="980728"/>
            <a:ext cx="8856984" cy="7920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Write down all the factors of…</a:t>
            </a:r>
            <a:endParaRPr lang="en-GB" sz="2400" b="1" dirty="0"/>
          </a:p>
        </p:txBody>
      </p:sp>
      <p:sp>
        <p:nvSpPr>
          <p:cNvPr id="4" name="Oval 3"/>
          <p:cNvSpPr/>
          <p:nvPr/>
        </p:nvSpPr>
        <p:spPr>
          <a:xfrm>
            <a:off x="4150990" y="2132856"/>
            <a:ext cx="3528392" cy="1152128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48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75813" y="3484762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75813" y="4293096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67214" y="3513202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48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43078" y="5013176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63945" y="5026491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16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167214" y="4293096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24</a:t>
            </a:r>
          </a:p>
        </p:txBody>
      </p:sp>
      <p:pic>
        <p:nvPicPr>
          <p:cNvPr id="12" name="Picture 2" descr="https://s3.amazonaws.com/www.dealdey.com/system/deals/images/61402/S670x414/Product---White_Board.jpg?1431029276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76" t="5263" r="15600" b="6136"/>
          <a:stretch/>
        </p:blipFill>
        <p:spPr bwMode="auto">
          <a:xfrm>
            <a:off x="9789393" y="5601087"/>
            <a:ext cx="1490389" cy="114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943078" y="5745450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67214" y="5733256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51147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/>
      <p:bldP spid="18" grpId="0"/>
      <p:bldP spid="19" grpId="0"/>
      <p:bldP spid="20" grpId="0"/>
      <p:bldP spid="22" grpId="0"/>
      <p:bldP spid="23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</Template>
  <TotalTime>354</TotalTime>
  <Words>397</Words>
  <Application>Microsoft Office PowerPoint</Application>
  <PresentationFormat>Custom</PresentationFormat>
  <Paragraphs>201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Powerpoint Template</vt:lpstr>
      <vt:lpstr>Number</vt:lpstr>
      <vt:lpstr>PowerPoint Presentation</vt:lpstr>
      <vt:lpstr>PowerPoint Presentation</vt:lpstr>
      <vt:lpstr>PowerPoint Presentation</vt:lpstr>
      <vt:lpstr>Rainbow method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Student Task</vt:lpstr>
      <vt:lpstr>Independent Task - HCF</vt:lpstr>
      <vt:lpstr>PowerPoint Presentation</vt:lpstr>
      <vt:lpstr>PowerPoint Presentation</vt:lpstr>
    </vt:vector>
  </TitlesOfParts>
  <Company>Aldersley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Surds</dc:title>
  <dc:creator>Jack Warburton</dc:creator>
  <cp:lastModifiedBy>Rosanna Harries</cp:lastModifiedBy>
  <cp:revision>79</cp:revision>
  <dcterms:created xsi:type="dcterms:W3CDTF">2015-07-14T21:27:58Z</dcterms:created>
  <dcterms:modified xsi:type="dcterms:W3CDTF">2020-11-06T15:53:56Z</dcterms:modified>
</cp:coreProperties>
</file>