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1" r:id="rId2"/>
    <p:sldId id="258" r:id="rId3"/>
    <p:sldId id="263" r:id="rId4"/>
    <p:sldId id="295" r:id="rId5"/>
    <p:sldId id="291" r:id="rId6"/>
    <p:sldId id="278" r:id="rId7"/>
    <p:sldId id="292" r:id="rId8"/>
    <p:sldId id="293" r:id="rId9"/>
    <p:sldId id="282" r:id="rId10"/>
    <p:sldId id="285" r:id="rId11"/>
    <p:sldId id="286" r:id="rId12"/>
    <p:sldId id="287" r:id="rId13"/>
    <p:sldId id="294" r:id="rId14"/>
    <p:sldId id="29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5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62">
          <p15:clr>
            <a:srgbClr val="A4A3A4"/>
          </p15:clr>
        </p15:guide>
        <p15:guide id="7" pos="517">
          <p15:clr>
            <a:srgbClr val="A4A3A4"/>
          </p15:clr>
        </p15:guide>
        <p15:guide id="8" orient="horz" pos="477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A9F9"/>
    <a:srgbClr val="6D84F7"/>
    <a:srgbClr val="FEE57C"/>
    <a:srgbClr val="5260F2"/>
    <a:srgbClr val="79A75A"/>
    <a:srgbClr val="6FF5E0"/>
    <a:srgbClr val="B2144E"/>
    <a:srgbClr val="FDA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3" autoAdjust="0"/>
    <p:restoredTop sz="94669" autoAdjust="0"/>
  </p:normalViewPr>
  <p:slideViewPr>
    <p:cSldViewPr snapToGrid="0">
      <p:cViewPr varScale="1">
        <p:scale>
          <a:sx n="87" d="100"/>
          <a:sy n="87" d="100"/>
        </p:scale>
        <p:origin x="2328" y="200"/>
      </p:cViewPr>
      <p:guideLst>
        <p:guide orient="horz" pos="2160"/>
        <p:guide pos="2915"/>
        <p:guide pos="317"/>
        <p:guide orient="horz" pos="3997"/>
        <p:guide pos="5443"/>
        <p:guide orient="horz" pos="362"/>
        <p:guide pos="517"/>
        <p:guide orient="horz" pos="477"/>
        <p:guide orient="horz" pos="3838"/>
        <p:guide pos="52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3E58A5E-833C-4EF7-A222-8B4EA1644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7A24E1-4AB9-449C-B8DE-42F4B5560A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AE731A-8B10-4316-A27D-395B58CFA7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78BE5A-A65B-4695-94FF-F8B0DCE109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D3477572-0DD7-48C1-B647-6987E33D0BFB}" type="slidenum">
              <a:rPr altLang="en-US"/>
              <a:pPr/>
              <a:t>‹#›</a:t>
            </a:fld>
            <a:endParaRPr lang="en-AU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8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77C717F-BE21-4584-AEE7-562B8AA4E6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latin typeface="Twinkl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33F924-67E8-4934-8610-0F234EBEE9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Twinkl" pitchFamily="2" charset="0"/>
                <a:ea typeface="Arial" panose="020B0604020202020204" pitchFamily="34" charset="0"/>
                <a:cs typeface="+mn-ea"/>
              </a:defRPr>
            </a:lvl1pPr>
          </a:lstStyle>
          <a:p>
            <a:pPr>
              <a:defRPr/>
            </a:pPr>
            <a:fld id="{E63495CF-E76D-46FB-B293-99B0EA5E0F33}" type="datetimeFigureOut">
              <a:rPr lang="en-US"/>
              <a:pPr>
                <a:defRPr/>
              </a:pPr>
              <a:t>1/26/21</a:t>
            </a:fld>
            <a:endParaRPr lang="en-US">
              <a:ea typeface="+mn-ea"/>
              <a:cs typeface="+mn-cs"/>
            </a:endParaRPr>
          </a:p>
        </p:txBody>
      </p:sp>
      <p:sp>
        <p:nvSpPr>
          <p:cNvPr id="6148" name="Slide Image Placeholder 3">
            <a:extLst>
              <a:ext uri="{FF2B5EF4-FFF2-40B4-BE49-F238E27FC236}">
                <a16:creationId xmlns:a16="http://schemas.microsoft.com/office/drawing/2014/main" xmlns="" id="{23AA10D6-F161-4BF8-ADAE-1CEE96B4993B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Notes Placeholder 4">
            <a:extLst>
              <a:ext uri="{FF2B5EF4-FFF2-40B4-BE49-F238E27FC236}">
                <a16:creationId xmlns:a16="http://schemas.microsoft.com/office/drawing/2014/main" xmlns="" id="{5E1DE3D7-A42F-45B0-B4E1-62334CCD7605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9663CE-0B77-499B-AE54-056741653E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latin typeface="Twinkl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BA0D11-DC36-4B63-96B3-825B52ADE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Twinkl" pitchFamily="2" charset="0"/>
                <a:cs typeface="Arial" panose="020B0604020202020204" pitchFamily="34" charset="0"/>
              </a:defRPr>
            </a:lvl1pPr>
          </a:lstStyle>
          <a:p>
            <a:fld id="{A3921B84-220E-4137-943F-6A65EB91CB64}" type="slidenum">
              <a:rPr altLang="en-US"/>
              <a:pPr/>
              <a:t>‹#›</a:t>
            </a:fld>
            <a:endParaRPr lang="en-AU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353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E1EA6ED8-286B-4781-B852-599D60999FE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xmlns="" id="{19B90443-A7CE-494E-AB67-C55EFE597E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29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624FCB0-A485-40EB-B35C-A8DE0BDAF3E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xmlns="" id="{B2E0F270-B9BC-4CA1-A605-DCE2A278F2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77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405B9BDD-2898-4104-BFAF-ECCD0C4F5D8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xmlns="" id="{697190AD-A7BB-47D3-85C3-F03B42CCC4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5263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ADAC7595-D9CB-4103-AFD7-0597BF6CADF2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xmlns="" id="{57114A8E-B73F-4849-A6A9-68017249FB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24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F9C362E-FC36-47BC-B18E-6B239F8E5D21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C435B511-006F-409E-8404-5E3F8670CA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07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0DC75A4-2CB4-4B63-B6A8-79B93B4EE639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39F74DA5-E02C-4B9A-8EC9-F4CCD2E6F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64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CDCEFA7F-8B0A-47C7-B9F6-7CF1EFA800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2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02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7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xmlns="" id="{2FA75C62-DF5D-4FB6-AA43-DFC889048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59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FBDBF206-7F45-4994-A9A7-C6090D6077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1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5CE7F53A-1687-47F7-B480-07F19FA3B7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697" r:id="rId4"/>
    <p:sldLayoutId id="2147483698" r:id="rId5"/>
    <p:sldLayoutId id="2147483702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xmlns="" id="{C1A1EE53-0487-411C-8E89-37003A72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6">
            <a:extLst>
              <a:ext uri="{FF2B5EF4-FFF2-40B4-BE49-F238E27FC236}">
                <a16:creationId xmlns:a16="http://schemas.microsoft.com/office/drawing/2014/main" xmlns="" id="{D0524D5A-BD16-4498-9335-BCFA09A84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BDEA8A-757D-41BA-8573-722BD88C76E9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2685213-358C-4E55-9AE9-C3F1CBF41DA9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10">
            <a:extLst>
              <a:ext uri="{FF2B5EF4-FFF2-40B4-BE49-F238E27FC236}">
                <a16:creationId xmlns:a16="http://schemas.microsoft.com/office/drawing/2014/main" xmlns="" id="{DBBD1767-604C-4FDA-8B7E-B968573B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800" b="1">
                <a:solidFill>
                  <a:schemeClr val="bg1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Science</a:t>
            </a:r>
            <a:r>
              <a:rPr lang="en-GB" altLang="en-US" sz="800">
                <a:solidFill>
                  <a:schemeClr val="bg1"/>
                </a:solidFill>
                <a:latin typeface="Arial" panose="020B0604020202020204" pitchFamily="34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 | Year 4 | Electricity | Electrical Circuits | Lesson 3</a:t>
            </a:r>
          </a:p>
        </p:txBody>
      </p:sp>
      <p:sp>
        <p:nvSpPr>
          <p:cNvPr id="8199" name="Text Placeholder 16">
            <a:extLst>
              <a:ext uri="{FF2B5EF4-FFF2-40B4-BE49-F238E27FC236}">
                <a16:creationId xmlns:a16="http://schemas.microsoft.com/office/drawing/2014/main" xmlns="" id="{A23EB1AD-26F0-4755-B410-9FA96E76DA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AU" altLang="en-US" noProof="1"/>
              <a:t>Electricity</a:t>
            </a:r>
          </a:p>
        </p:txBody>
      </p:sp>
      <p:sp>
        <p:nvSpPr>
          <p:cNvPr id="8200" name="Title 17">
            <a:extLst>
              <a:ext uri="{FF2B5EF4-FFF2-40B4-BE49-F238E27FC236}">
                <a16:creationId xmlns:a16="http://schemas.microsoft.com/office/drawing/2014/main" xmlns="" id="{87A37B0E-8A55-40B0-83BE-BC50339E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AU" altLang="en-US" noProof="1"/>
              <a:t>Science</a:t>
            </a:r>
          </a:p>
        </p:txBody>
      </p:sp>
      <p:pic>
        <p:nvPicPr>
          <p:cNvPr id="8201" name="Picture 2">
            <a:extLst>
              <a:ext uri="{FF2B5EF4-FFF2-40B4-BE49-F238E27FC236}">
                <a16:creationId xmlns:a16="http://schemas.microsoft.com/office/drawing/2014/main" xmlns="" id="{270FA797-D24B-421B-B694-E7D06D99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9648793-FD9C-46DC-8EE1-854EFA2D5E6D}"/>
              </a:ext>
            </a:extLst>
          </p:cNvPr>
          <p:cNvSpPr/>
          <p:nvPr/>
        </p:nvSpPr>
        <p:spPr>
          <a:xfrm>
            <a:off x="755650" y="1539875"/>
            <a:ext cx="7632700" cy="45529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5363" name="Title 5">
            <a:extLst>
              <a:ext uri="{FF2B5EF4-FFF2-40B4-BE49-F238E27FC236}">
                <a16:creationId xmlns:a16="http://schemas.microsoft.com/office/drawing/2014/main" xmlns="" id="{69B19B35-2499-4BBF-B7B3-67B405C6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74688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/>
              <a:t>Complete or Incomplete?</a:t>
            </a:r>
          </a:p>
        </p:txBody>
      </p:sp>
      <p:pic>
        <p:nvPicPr>
          <p:cNvPr id="22532" name="Whole Class">
            <a:extLst>
              <a:ext uri="{FF2B5EF4-FFF2-40B4-BE49-F238E27FC236}">
                <a16:creationId xmlns:a16="http://schemas.microsoft.com/office/drawing/2014/main" xmlns="" id="{47646E1C-97D3-4746-A336-6E32C842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>
            <a:extLst>
              <a:ext uri="{FF2B5EF4-FFF2-40B4-BE49-F238E27FC236}">
                <a16:creationId xmlns:a16="http://schemas.microsoft.com/office/drawing/2014/main" xmlns="" id="{E41EEFE5-4D51-40A6-B3F6-D811F4B2D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22375"/>
            <a:ext cx="724535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40D30D6-5318-4EEF-9EB6-77938A9F3356}"/>
              </a:ext>
            </a:extLst>
          </p:cNvPr>
          <p:cNvSpPr/>
          <p:nvPr/>
        </p:nvSpPr>
        <p:spPr>
          <a:xfrm>
            <a:off x="755650" y="1539875"/>
            <a:ext cx="7632700" cy="45529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6387" name="Title 5">
            <a:extLst>
              <a:ext uri="{FF2B5EF4-FFF2-40B4-BE49-F238E27FC236}">
                <a16:creationId xmlns:a16="http://schemas.microsoft.com/office/drawing/2014/main" xmlns="" id="{3DE94789-68D6-4B0B-B1C8-A633522E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74688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/>
              <a:t>Complete or Incomplete?</a:t>
            </a:r>
          </a:p>
        </p:txBody>
      </p:sp>
      <p:pic>
        <p:nvPicPr>
          <p:cNvPr id="23556" name="Whole Class">
            <a:extLst>
              <a:ext uri="{FF2B5EF4-FFF2-40B4-BE49-F238E27FC236}">
                <a16:creationId xmlns:a16="http://schemas.microsoft.com/office/drawing/2014/main" xmlns="" id="{8ABAC4CE-9922-4C1B-AAB1-E643A548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>
            <a:extLst>
              <a:ext uri="{FF2B5EF4-FFF2-40B4-BE49-F238E27FC236}">
                <a16:creationId xmlns:a16="http://schemas.microsoft.com/office/drawing/2014/main" xmlns="" id="{1550A685-150C-4A50-8A14-6D6370D0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730375"/>
            <a:ext cx="6985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F0DAD08-4B10-4223-87A5-240A76E53C9C}"/>
              </a:ext>
            </a:extLst>
          </p:cNvPr>
          <p:cNvSpPr/>
          <p:nvPr/>
        </p:nvSpPr>
        <p:spPr>
          <a:xfrm>
            <a:off x="755650" y="1539875"/>
            <a:ext cx="7632700" cy="45529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7411" name="Title 5">
            <a:extLst>
              <a:ext uri="{FF2B5EF4-FFF2-40B4-BE49-F238E27FC236}">
                <a16:creationId xmlns:a16="http://schemas.microsoft.com/office/drawing/2014/main" xmlns="" id="{313E49AA-EAA7-4822-9082-4BB63584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74688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/>
              <a:t>Complete or Incomplete?</a:t>
            </a:r>
          </a:p>
        </p:txBody>
      </p:sp>
      <p:pic>
        <p:nvPicPr>
          <p:cNvPr id="24580" name="Whole Class">
            <a:extLst>
              <a:ext uri="{FF2B5EF4-FFF2-40B4-BE49-F238E27FC236}">
                <a16:creationId xmlns:a16="http://schemas.microsoft.com/office/drawing/2014/main" xmlns="" id="{63265F19-E8A3-440F-B9D3-0BF7088F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">
            <a:extLst>
              <a:ext uri="{FF2B5EF4-FFF2-40B4-BE49-F238E27FC236}">
                <a16:creationId xmlns:a16="http://schemas.microsoft.com/office/drawing/2014/main" xmlns="" id="{FBBDC664-1A5F-4DF1-9059-5343C27D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619250"/>
            <a:ext cx="65341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5EF029DB-E981-4119-8155-325DD269523D}"/>
              </a:ext>
            </a:extLst>
          </p:cNvPr>
          <p:cNvSpPr/>
          <p:nvPr/>
        </p:nvSpPr>
        <p:spPr bwMode="auto">
          <a:xfrm>
            <a:off x="468313" y="2947988"/>
            <a:ext cx="8137525" cy="341471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18E55A18-7228-405C-A243-42FF4D45E9F5}"/>
              </a:ext>
            </a:extLst>
          </p:cNvPr>
          <p:cNvSpPr/>
          <p:nvPr/>
        </p:nvSpPr>
        <p:spPr bwMode="auto">
          <a:xfrm>
            <a:off x="468313" y="530225"/>
            <a:ext cx="8137525" cy="2192338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5604" name="Title 1">
            <a:extLst>
              <a:ext uri="{FF2B5EF4-FFF2-40B4-BE49-F238E27FC236}">
                <a16:creationId xmlns:a16="http://schemas.microsoft.com/office/drawing/2014/main" xmlns="" id="{6BD5C261-BF9C-4CEB-813E-408ACB47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089275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Success Criteria</a:t>
            </a:r>
          </a:p>
        </p:txBody>
      </p:sp>
      <p:sp>
        <p:nvSpPr>
          <p:cNvPr id="25605" name="Title 1">
            <a:extLst>
              <a:ext uri="{FF2B5EF4-FFF2-40B4-BE49-F238E27FC236}">
                <a16:creationId xmlns:a16="http://schemas.microsoft.com/office/drawing/2014/main" xmlns="" id="{CD9AC11C-7078-4A70-96BE-D2CC798A8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752475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Aim</a:t>
            </a:r>
          </a:p>
        </p:txBody>
      </p:sp>
      <p:sp>
        <p:nvSpPr>
          <p:cNvPr id="25606" name="Content Placeholder 15">
            <a:extLst>
              <a:ext uri="{FF2B5EF4-FFF2-40B4-BE49-F238E27FC236}">
                <a16:creationId xmlns:a16="http://schemas.microsoft.com/office/drawing/2014/main" xmlns="" id="{F5362CAC-3C30-473E-8DDE-A6E03F35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144588"/>
            <a:ext cx="7886700" cy="1409700"/>
          </a:xfrm>
        </p:spPr>
        <p:txBody>
          <a:bodyPr/>
          <a:lstStyle/>
          <a:p>
            <a:pPr eaLnBrk="1" hangingPunct="1"/>
            <a:r>
              <a:rPr lang="en-AU" altLang="en-US" noProof="1"/>
              <a:t>I can </a:t>
            </a:r>
            <a:r>
              <a:rPr lang="en-AU" altLang="en-US" noProof="1" smtClean="0"/>
              <a:t>work out </a:t>
            </a:r>
            <a:r>
              <a:rPr lang="en-AU" altLang="en-US" noProof="1" smtClean="0"/>
              <a:t>complete </a:t>
            </a:r>
            <a:r>
              <a:rPr lang="en-AU" altLang="en-US" noProof="1"/>
              <a:t>and incomplete circuits.</a:t>
            </a:r>
          </a:p>
        </p:txBody>
      </p:sp>
      <p:sp>
        <p:nvSpPr>
          <p:cNvPr id="25607" name="Content Placeholder 15">
            <a:extLst>
              <a:ext uri="{FF2B5EF4-FFF2-40B4-BE49-F238E27FC236}">
                <a16:creationId xmlns:a16="http://schemas.microsoft.com/office/drawing/2014/main" xmlns="" id="{91337819-F42F-426B-AB01-3DDAEC4D1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484563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sz="1800" dirty="0">
                <a:ea typeface="Sassoon Infant Rg" panose="02000503030000020003" pitchFamily="50" charset="0"/>
                <a:cs typeface="Sassoon Infant Rg" panose="02000503030000020003" pitchFamily="50" charset="0"/>
              </a:rPr>
              <a:t>I can identify what makes a circuit complete.</a:t>
            </a:r>
          </a:p>
          <a:p>
            <a:pPr eaLnBrk="1" hangingPunct="1"/>
            <a:r>
              <a:rPr lang="en-GB" altLang="en-US" sz="1800" dirty="0">
                <a:ea typeface="Sassoon Infant Rg" panose="02000503030000020003" pitchFamily="50" charset="0"/>
                <a:cs typeface="Sassoon Infant Rg" panose="02000503030000020003" pitchFamily="50" charset="0"/>
              </a:rPr>
              <a:t>I can follow instructions to set up circuits.</a:t>
            </a:r>
          </a:p>
          <a:p>
            <a:pPr eaLnBrk="1" hangingPunct="1"/>
            <a:r>
              <a:rPr lang="en-GB" altLang="en-US" sz="1800" dirty="0">
                <a:ea typeface="Sassoon Infant Rg" panose="02000503030000020003" pitchFamily="50" charset="0"/>
                <a:cs typeface="Sassoon Infant Rg" panose="02000503030000020003" pitchFamily="50" charset="0"/>
              </a:rPr>
              <a:t>I can identify complete and incomplete circuits.</a:t>
            </a:r>
          </a:p>
        </p:txBody>
      </p:sp>
      <p:pic>
        <p:nvPicPr>
          <p:cNvPr id="25608" name="Picture 7">
            <a:extLst>
              <a:ext uri="{FF2B5EF4-FFF2-40B4-BE49-F238E27FC236}">
                <a16:creationId xmlns:a16="http://schemas.microsoft.com/office/drawing/2014/main" xmlns="" id="{AED057C2-8DE0-44BC-AF11-E711EB16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2800" dirty="0" smtClean="0"/>
              <a:t>After you have read slides please go to this site for </a:t>
            </a:r>
            <a:r>
              <a:rPr lang="en-US" sz="2800" dirty="0"/>
              <a:t>further information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https://</a:t>
            </a:r>
            <a:r>
              <a:rPr lang="en-US" sz="2800" dirty="0" err="1"/>
              <a:t>www.bbc.co.uk</a:t>
            </a:r>
            <a:r>
              <a:rPr lang="en-US" sz="2800" dirty="0"/>
              <a:t>/</a:t>
            </a:r>
            <a:r>
              <a:rPr lang="en-US" sz="2800" dirty="0" err="1"/>
              <a:t>bitesize</a:t>
            </a:r>
            <a:r>
              <a:rPr lang="en-US" sz="2800" dirty="0"/>
              <a:t>/topics/zq99q6f/articles/zt8vg82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Twinkl Logo">
            <a:extLst>
              <a:ext uri="{FF2B5EF4-FFF2-40B4-BE49-F238E27FC236}">
                <a16:creationId xmlns:a16="http://schemas.microsoft.com/office/drawing/2014/main" xmlns="" id="{451BD324-0E67-4908-B30B-6C0B2081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A37964BD-F981-45D9-9B34-00F5B9A45869}"/>
              </a:ext>
            </a:extLst>
          </p:cNvPr>
          <p:cNvSpPr/>
          <p:nvPr/>
        </p:nvSpPr>
        <p:spPr bwMode="auto">
          <a:xfrm>
            <a:off x="468313" y="2947988"/>
            <a:ext cx="8137525" cy="341471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17AC9DCE-A871-461F-877F-70BD0E839AD2}"/>
              </a:ext>
            </a:extLst>
          </p:cNvPr>
          <p:cNvSpPr/>
          <p:nvPr/>
        </p:nvSpPr>
        <p:spPr bwMode="auto">
          <a:xfrm>
            <a:off x="468313" y="530225"/>
            <a:ext cx="8137525" cy="2192338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xmlns="" id="{DEED2A5A-5FBA-462F-A1D8-52F60EB36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Success Criteria</a:t>
            </a:r>
          </a:p>
        </p:txBody>
      </p:sp>
      <p:sp>
        <p:nvSpPr>
          <p:cNvPr id="11269" name="Title 1">
            <a:extLst>
              <a:ext uri="{FF2B5EF4-FFF2-40B4-BE49-F238E27FC236}">
                <a16:creationId xmlns:a16="http://schemas.microsoft.com/office/drawing/2014/main" xmlns="" id="{364C0596-3ABD-440D-8C40-1F68835BF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Aim</a:t>
            </a:r>
          </a:p>
        </p:txBody>
      </p:sp>
      <p:sp>
        <p:nvSpPr>
          <p:cNvPr id="11270" name="Content Placeholder 15">
            <a:extLst>
              <a:ext uri="{FF2B5EF4-FFF2-40B4-BE49-F238E27FC236}">
                <a16:creationId xmlns:a16="http://schemas.microsoft.com/office/drawing/2014/main" xmlns="" id="{A96F614D-2DE0-4A11-BB9F-D117B90A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AU" altLang="en-US" noProof="1"/>
              <a:t>I can predict and test complete and incomplete circuits.</a:t>
            </a:r>
          </a:p>
        </p:txBody>
      </p:sp>
      <p:sp>
        <p:nvSpPr>
          <p:cNvPr id="11271" name="Content Placeholder 15">
            <a:extLst>
              <a:ext uri="{FF2B5EF4-FFF2-40B4-BE49-F238E27FC236}">
                <a16:creationId xmlns:a16="http://schemas.microsoft.com/office/drawing/2014/main" xmlns="" id="{58111B26-CF05-49D4-95B1-2EF0D3C0E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sz="1800">
                <a:ea typeface="Sassoon Infant Rg" panose="02000503030000020003" pitchFamily="50" charset="0"/>
                <a:cs typeface="Sassoon Infant Rg" panose="02000503030000020003" pitchFamily="50" charset="0"/>
              </a:rPr>
              <a:t>I can identify what makes a circuit complete.</a:t>
            </a:r>
          </a:p>
          <a:p>
            <a:pPr eaLnBrk="1" hangingPunct="1"/>
            <a:r>
              <a:rPr lang="en-GB" altLang="en-US" sz="1800">
                <a:ea typeface="Sassoon Infant Rg" panose="02000503030000020003" pitchFamily="50" charset="0"/>
                <a:cs typeface="Sassoon Infant Rg" panose="02000503030000020003" pitchFamily="50" charset="0"/>
              </a:rPr>
              <a:t>I can follow instructions to set up circuits.</a:t>
            </a:r>
          </a:p>
          <a:p>
            <a:pPr eaLnBrk="1" hangingPunct="1"/>
            <a:r>
              <a:rPr lang="en-GB" altLang="en-US" sz="1800">
                <a:ea typeface="Sassoon Infant Rg" panose="02000503030000020003" pitchFamily="50" charset="0"/>
                <a:cs typeface="Sassoon Infant Rg" panose="02000503030000020003" pitchFamily="50" charset="0"/>
              </a:rPr>
              <a:t>I can identify complete and incomplete circuits.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24CFAB-5B78-4D40-A711-840081095C03}"/>
              </a:ext>
            </a:extLst>
          </p:cNvPr>
          <p:cNvSpPr/>
          <p:nvPr/>
        </p:nvSpPr>
        <p:spPr>
          <a:xfrm>
            <a:off x="755650" y="1433513"/>
            <a:ext cx="7632700" cy="1020762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0243" name="Title 5">
            <a:extLst>
              <a:ext uri="{FF2B5EF4-FFF2-40B4-BE49-F238E27FC236}">
                <a16:creationId xmlns:a16="http://schemas.microsoft.com/office/drawing/2014/main" xmlns="" id="{98E9DE1E-F10A-4C01-9E16-801CD0E6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Electricity</a:t>
            </a:r>
          </a:p>
        </p:txBody>
      </p:sp>
      <p:sp>
        <p:nvSpPr>
          <p:cNvPr id="12292" name="Content Placeholder 6">
            <a:extLst>
              <a:ext uri="{FF2B5EF4-FFF2-40B4-BE49-F238E27FC236}">
                <a16:creationId xmlns:a16="http://schemas.microsoft.com/office/drawing/2014/main" xmlns="" id="{C5CB65AB-E875-4848-AC5D-A3780279F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433513"/>
            <a:ext cx="7632700" cy="102076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AU" altLang="en-US" noProof="1"/>
              <a:t>Discuss the following questions about electricity with your partner. Click each answer box to reveal the answers!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60E7E07-C7D9-4A6A-825F-789CF18299F7}"/>
              </a:ext>
            </a:extLst>
          </p:cNvPr>
          <p:cNvGrpSpPr>
            <a:grpSpLocks/>
          </p:cNvGrpSpPr>
          <p:nvPr/>
        </p:nvGrpSpPr>
        <p:grpSpPr bwMode="auto">
          <a:xfrm>
            <a:off x="676275" y="2460625"/>
            <a:ext cx="7712075" cy="900113"/>
            <a:chOff x="677044" y="2461347"/>
            <a:chExt cx="7711306" cy="8993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1BE3BC03-6E6C-4EF2-8586-67D6C61C1E50}"/>
                </a:ext>
              </a:extLst>
            </p:cNvPr>
            <p:cNvSpPr/>
            <p:nvPr/>
          </p:nvSpPr>
          <p:spPr bwMode="auto">
            <a:xfrm>
              <a:off x="756411" y="2554934"/>
              <a:ext cx="7631939" cy="805799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GB" altLang="x-none" noProof="1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12309" name="Content Placeholder 6">
              <a:extLst>
                <a:ext uri="{FF2B5EF4-FFF2-40B4-BE49-F238E27FC236}">
                  <a16:creationId xmlns:a16="http://schemas.microsoft.com/office/drawing/2014/main" xmlns="" id="{E4966076-1E1E-45F8-B8EF-C2D3C0F74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44" y="2461347"/>
              <a:ext cx="3894956" cy="777375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800">
                  <a:ea typeface="Sassoon Infant Rg" panose="02000503030000020003" pitchFamily="50" charset="0"/>
                  <a:cs typeface="Sassoon Infant Rg" panose="02000503030000020003" pitchFamily="50" charset="0"/>
                </a:rPr>
                <a:t>Can you give an example of how electricity is found naturally?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CBC58B2-3BC8-41A1-9FE9-E82D622BC4D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444875"/>
            <a:ext cx="7632700" cy="806450"/>
            <a:chOff x="755650" y="3444880"/>
            <a:chExt cx="7632700" cy="8064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3329A07-6672-49B7-A185-69BF53CA889D}"/>
                </a:ext>
              </a:extLst>
            </p:cNvPr>
            <p:cNvSpPr/>
            <p:nvPr/>
          </p:nvSpPr>
          <p:spPr bwMode="auto">
            <a:xfrm>
              <a:off x="755650" y="3444880"/>
              <a:ext cx="7632700" cy="806451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GB" altLang="x-none" noProof="1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4" name="Content Placeholder 6">
              <a:extLst>
                <a:ext uri="{FF2B5EF4-FFF2-40B4-BE49-F238E27FC236}">
                  <a16:creationId xmlns:a16="http://schemas.microsoft.com/office/drawing/2014/main" xmlns="" id="{534113D8-2A4E-49A7-8145-71E966BDD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3483212"/>
              <a:ext cx="3741738" cy="611143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800">
                  <a:ea typeface="Sassoon Infant Rg" panose="02000503030000020003" pitchFamily="50" charset="0"/>
                  <a:cs typeface="Sassoon Infant Rg" panose="02000503030000020003" pitchFamily="50" charset="0"/>
                </a:rPr>
                <a:t>What is 'current electricity'?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F59EB3D-3B8D-49E8-BF68-B257502BBD25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219575"/>
            <a:ext cx="7839075" cy="920750"/>
            <a:chOff x="549275" y="4219575"/>
            <a:chExt cx="7839075" cy="9207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B4197D2-42F8-47DC-95B5-0DFB286F3C87}"/>
                </a:ext>
              </a:extLst>
            </p:cNvPr>
            <p:cNvSpPr/>
            <p:nvPr/>
          </p:nvSpPr>
          <p:spPr bwMode="auto">
            <a:xfrm>
              <a:off x="755650" y="4332288"/>
              <a:ext cx="7632700" cy="808037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GB" altLang="x-none" noProof="1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12307" name="Content Placeholder 6">
              <a:extLst>
                <a:ext uri="{FF2B5EF4-FFF2-40B4-BE49-F238E27FC236}">
                  <a16:creationId xmlns:a16="http://schemas.microsoft.com/office/drawing/2014/main" xmlns="" id="{B476DEF9-F08C-46A2-8D53-6FE3E39D2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" y="4219575"/>
              <a:ext cx="4640263" cy="808038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GB" altLang="en-US" sz="1800" spc="-40" dirty="0">
                  <a:latin typeface="Twinkl" pitchFamily="2" charset="0"/>
                </a:rPr>
                <a:t>Mains electricity is one type of electrical current. Can you name another type?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13B2359-32F3-4C9D-9B8A-317C53AD0DE6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5110163"/>
            <a:ext cx="7739062" cy="917575"/>
            <a:chOff x="649288" y="5110163"/>
            <a:chExt cx="7739062" cy="91757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A4BB1FE-FAD4-4D90-9FFE-2CBB95A0663D}"/>
                </a:ext>
              </a:extLst>
            </p:cNvPr>
            <p:cNvSpPr/>
            <p:nvPr/>
          </p:nvSpPr>
          <p:spPr bwMode="auto">
            <a:xfrm>
              <a:off x="755650" y="5221288"/>
              <a:ext cx="7632700" cy="806450"/>
            </a:xfrm>
            <a:prstGeom prst="rect">
              <a:avLst/>
            </a:prstGeom>
            <a:solidFill>
              <a:srgbClr val="99A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GB" altLang="x-none" noProof="1">
                <a:solidFill>
                  <a:srgbClr val="FFFFFF"/>
                </a:solidFill>
                <a:latin typeface="Twinkl" pitchFamily="2" charset="0"/>
              </a:endParaRPr>
            </a:p>
          </p:txBody>
        </p:sp>
        <p:sp>
          <p:nvSpPr>
            <p:cNvPr id="5" name="Content Placeholder 6">
              <a:extLst>
                <a:ext uri="{FF2B5EF4-FFF2-40B4-BE49-F238E27FC236}">
                  <a16:creationId xmlns:a16="http://schemas.microsoft.com/office/drawing/2014/main" xmlns="" id="{F2DD6E88-9AA5-4061-A68B-EF382AF82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88" y="5110163"/>
              <a:ext cx="3932237" cy="80677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800">
                  <a:ea typeface="Sassoon Infant Rg" panose="02000503030000020003" pitchFamily="50" charset="0"/>
                  <a:cs typeface="Sassoon Infant Rg" panose="02000503030000020003" pitchFamily="50" charset="0"/>
                </a:rPr>
                <a:t>Can you name a non-renewable method of generating electricity?</a:t>
              </a:r>
            </a:p>
          </p:txBody>
        </p:sp>
      </p:grpSp>
      <p:pic>
        <p:nvPicPr>
          <p:cNvPr id="12297" name="Talking Partners">
            <a:extLst>
              <a:ext uri="{FF2B5EF4-FFF2-40B4-BE49-F238E27FC236}">
                <a16:creationId xmlns:a16="http://schemas.microsoft.com/office/drawing/2014/main" xmlns="" id="{72581A36-9944-4302-AED8-479146A8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Content Placeholder 6">
            <a:extLst>
              <a:ext uri="{FF2B5EF4-FFF2-40B4-BE49-F238E27FC236}">
                <a16:creationId xmlns:a16="http://schemas.microsoft.com/office/drawing/2014/main" xmlns="" id="{AC31F6DC-EA08-4170-B92F-E240F31E8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2466975"/>
            <a:ext cx="3741737" cy="77628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Lightning, static electricity and bioelectricity.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AC3E42-E5E1-49CA-A0D4-229CD78C0CF5}"/>
              </a:ext>
            </a:extLst>
          </p:cNvPr>
          <p:cNvSpPr/>
          <p:nvPr/>
        </p:nvSpPr>
        <p:spPr>
          <a:xfrm>
            <a:off x="4646613" y="3467100"/>
            <a:ext cx="3741737" cy="765175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b="1" noProof="1">
                <a:latin typeface="Twinkl" pitchFamily="2" charset="0"/>
                <a:sym typeface="+mn-ea"/>
              </a:rPr>
              <a:t>The flow of electrical charge through a material.</a:t>
            </a:r>
            <a:endParaRPr lang="en-GB" altLang="x-none" b="1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696763B-8507-467C-862C-9F4AB7E47256}"/>
              </a:ext>
            </a:extLst>
          </p:cNvPr>
          <p:cNvSpPr/>
          <p:nvPr/>
        </p:nvSpPr>
        <p:spPr>
          <a:xfrm>
            <a:off x="4981575" y="4332288"/>
            <a:ext cx="3438525" cy="8064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b="1" noProof="1">
                <a:latin typeface="Twinkl" pitchFamily="2" charset="0"/>
                <a:sym typeface="+mn-ea"/>
              </a:rPr>
              <a:t>Battery powered electricity.</a:t>
            </a:r>
            <a:endParaRPr lang="en-GB" altLang="x-none" b="1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FC4A2F-5B88-459D-B2E2-92E39C3F753E}"/>
              </a:ext>
            </a:extLst>
          </p:cNvPr>
          <p:cNvSpPr/>
          <p:nvPr/>
        </p:nvSpPr>
        <p:spPr>
          <a:xfrm>
            <a:off x="4646613" y="5221288"/>
            <a:ext cx="3741737" cy="8064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b="1" noProof="1">
                <a:latin typeface="Twinkl" pitchFamily="2" charset="0"/>
                <a:sym typeface="+mn-ea"/>
              </a:rPr>
              <a:t>Burning fossil fuels such as coal, oil or natural gas.</a:t>
            </a:r>
            <a:endParaRPr lang="en-GB" altLang="x-none" b="1" noProof="1">
              <a:solidFill>
                <a:srgbClr val="FFFFFF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303" grpId="0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>
            <a:extLst>
              <a:ext uri="{FF2B5EF4-FFF2-40B4-BE49-F238E27FC236}">
                <a16:creationId xmlns:a16="http://schemas.microsoft.com/office/drawing/2014/main" xmlns="" id="{8EC1F881-2E92-48DA-A281-1564B6A3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Complete and Incomplete Circuits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BB6D5C-E0A8-487C-A3FC-2F3AA03D38CC}"/>
              </a:ext>
            </a:extLst>
          </p:cNvPr>
          <p:cNvSpPr/>
          <p:nvPr/>
        </p:nvSpPr>
        <p:spPr>
          <a:xfrm>
            <a:off x="755650" y="1309688"/>
            <a:ext cx="7632700" cy="490537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4340" name="Content Placeholder 6">
            <a:extLst>
              <a:ext uri="{FF2B5EF4-FFF2-40B4-BE49-F238E27FC236}">
                <a16:creationId xmlns:a16="http://schemas.microsoft.com/office/drawing/2014/main" xmlns="" id="{25BF592F-8EE9-4FAF-B066-09699F4C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190625"/>
            <a:ext cx="7874000" cy="49053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>
                <a:ea typeface="Sassoon Infant Rg" panose="02000503030000020003" pitchFamily="50" charset="0"/>
                <a:cs typeface="Sassoon Infant Rg" panose="02000503030000020003" pitchFamily="50" charset="0"/>
              </a:rPr>
              <a:t>An electrical circuit can be complete or incomplete.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5D5338B-29E6-4AC3-979F-4853A0B0306E}"/>
              </a:ext>
            </a:extLst>
          </p:cNvPr>
          <p:cNvSpPr/>
          <p:nvPr/>
        </p:nvSpPr>
        <p:spPr>
          <a:xfrm>
            <a:off x="755650" y="1874838"/>
            <a:ext cx="3767138" cy="4097337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C33F400-4F5F-4B62-A0E0-5093132BCED1}"/>
              </a:ext>
            </a:extLst>
          </p:cNvPr>
          <p:cNvSpPr/>
          <p:nvPr/>
        </p:nvSpPr>
        <p:spPr>
          <a:xfrm>
            <a:off x="4629150" y="1873250"/>
            <a:ext cx="3759200" cy="4097338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4343" name="Content Placeholder 6">
            <a:extLst>
              <a:ext uri="{FF2B5EF4-FFF2-40B4-BE49-F238E27FC236}">
                <a16:creationId xmlns:a16="http://schemas.microsoft.com/office/drawing/2014/main" xmlns="" id="{92F0DBE5-9E6E-4FF1-AB70-C62B49907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836738"/>
            <a:ext cx="3756025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ea typeface="Sassoon Infant Rg" panose="02000503030000020003" pitchFamily="50" charset="0"/>
                <a:cs typeface="Sassoon Infant Rg" panose="02000503030000020003" pitchFamily="50" charset="0"/>
              </a:rPr>
              <a:t>Incomplete Circuit</a:t>
            </a:r>
          </a:p>
        </p:txBody>
      </p:sp>
      <p:sp>
        <p:nvSpPr>
          <p:cNvPr id="14344" name="Content Placeholder 6">
            <a:extLst>
              <a:ext uri="{FF2B5EF4-FFF2-40B4-BE49-F238E27FC236}">
                <a16:creationId xmlns:a16="http://schemas.microsoft.com/office/drawing/2014/main" xmlns="" id="{5C0D7422-CDD2-4AFC-ACB3-991A5C54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1827213"/>
            <a:ext cx="3756025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ea typeface="Sassoon Infant Rg" panose="02000503030000020003" pitchFamily="50" charset="0"/>
                <a:cs typeface="Sassoon Infant Rg" panose="02000503030000020003" pitchFamily="50" charset="0"/>
              </a:rPr>
              <a:t>Complete Circuit</a:t>
            </a:r>
          </a:p>
        </p:txBody>
      </p:sp>
      <p:pic>
        <p:nvPicPr>
          <p:cNvPr id="14345" name="Picture 1">
            <a:extLst>
              <a:ext uri="{FF2B5EF4-FFF2-40B4-BE49-F238E27FC236}">
                <a16:creationId xmlns:a16="http://schemas.microsoft.com/office/drawing/2014/main" xmlns="" id="{495BA411-C1B0-458A-BEE6-9DD8D99E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681163"/>
            <a:ext cx="363696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>
            <a:extLst>
              <a:ext uri="{FF2B5EF4-FFF2-40B4-BE49-F238E27FC236}">
                <a16:creationId xmlns:a16="http://schemas.microsoft.com/office/drawing/2014/main" xmlns="" id="{2E316492-7482-4DF2-BA99-7B7CAEACC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46325"/>
            <a:ext cx="314325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279DC7-E680-4BBD-AEC0-C3A640E569BF}"/>
              </a:ext>
            </a:extLst>
          </p:cNvPr>
          <p:cNvSpPr/>
          <p:nvPr/>
        </p:nvSpPr>
        <p:spPr>
          <a:xfrm>
            <a:off x="695325" y="1471613"/>
            <a:ext cx="7761288" cy="4727575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1266" name="Title 5">
            <a:extLst>
              <a:ext uri="{FF2B5EF4-FFF2-40B4-BE49-F238E27FC236}">
                <a16:creationId xmlns:a16="http://schemas.microsoft.com/office/drawing/2014/main" xmlns="" id="{95D91768-A336-460C-A5D8-6771248C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Complete and Incomplete Circuits</a:t>
            </a:r>
          </a:p>
        </p:txBody>
      </p:sp>
      <p:sp>
        <p:nvSpPr>
          <p:cNvPr id="15364" name="Text Box 1">
            <a:extLst>
              <a:ext uri="{FF2B5EF4-FFF2-40B4-BE49-F238E27FC236}">
                <a16:creationId xmlns:a16="http://schemas.microsoft.com/office/drawing/2014/main" xmlns="" id="{2B7862C6-9858-4CDA-8748-FE3AE3D86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1989138"/>
            <a:ext cx="42021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Current electricity is the flow of electrical charge though materials.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1800">
              <a:solidFill>
                <a:schemeClr val="tx1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Every complete circuit must have a power supply. The power supply could be the mains, or it could be a battery.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1800">
              <a:solidFill>
                <a:schemeClr val="tx1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For a circuit to be complete, there must be wires connected to both the positive and negative ends of the power supply.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1800">
              <a:solidFill>
                <a:schemeClr val="tx1"/>
              </a:solidFill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Electricity can only flow around a complete circuit that has no gaps.</a:t>
            </a:r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xmlns="" id="{EBBE7056-8A99-4715-B067-FBABAB304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4875">
            <a:off x="4945063" y="2906713"/>
            <a:ext cx="33972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>
            <a:extLst>
              <a:ext uri="{FF2B5EF4-FFF2-40B4-BE49-F238E27FC236}">
                <a16:creationId xmlns:a16="http://schemas.microsoft.com/office/drawing/2014/main" xmlns="" id="{E3CE3B04-5A63-4391-8049-A7381DFD6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659">
            <a:off x="5187950" y="2163763"/>
            <a:ext cx="3227388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>
            <a:extLst>
              <a:ext uri="{FF2B5EF4-FFF2-40B4-BE49-F238E27FC236}">
                <a16:creationId xmlns:a16="http://schemas.microsoft.com/office/drawing/2014/main" xmlns="" id="{8E3F10A6-B28D-4633-AC3D-D846E9F6E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569">
            <a:off x="5554663" y="1579563"/>
            <a:ext cx="67468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>
            <a:extLst>
              <a:ext uri="{FF2B5EF4-FFF2-40B4-BE49-F238E27FC236}">
                <a16:creationId xmlns:a16="http://schemas.microsoft.com/office/drawing/2014/main" xmlns="" id="{6F967E7B-B5B6-44B4-9A13-99DB9008E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36705">
            <a:off x="6264275" y="1468438"/>
            <a:ext cx="674687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>
            <a:extLst>
              <a:ext uri="{FF2B5EF4-FFF2-40B4-BE49-F238E27FC236}">
                <a16:creationId xmlns:a16="http://schemas.microsoft.com/office/drawing/2014/main" xmlns="" id="{86DABB1E-4335-4268-A0EF-0BF72787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84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Complete and Incomplete Circuits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B17EA30-FCE2-4698-B7C2-38471C8A1ECE}"/>
              </a:ext>
            </a:extLst>
          </p:cNvPr>
          <p:cNvSpPr/>
          <p:nvPr/>
        </p:nvSpPr>
        <p:spPr>
          <a:xfrm>
            <a:off x="755650" y="1874838"/>
            <a:ext cx="3767138" cy="4097337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043087-8827-44D3-BD2A-D26C0272F32A}"/>
              </a:ext>
            </a:extLst>
          </p:cNvPr>
          <p:cNvSpPr/>
          <p:nvPr/>
        </p:nvSpPr>
        <p:spPr>
          <a:xfrm>
            <a:off x="4629150" y="1873250"/>
            <a:ext cx="3759200" cy="4097338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6389" name="Content Placeholder 6">
            <a:extLst>
              <a:ext uri="{FF2B5EF4-FFF2-40B4-BE49-F238E27FC236}">
                <a16:creationId xmlns:a16="http://schemas.microsoft.com/office/drawing/2014/main" xmlns="" id="{9D90266D-05E5-4BAA-AE71-236973316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836738"/>
            <a:ext cx="3756025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ea typeface="Sassoon Infant Rg" panose="02000503030000020003" pitchFamily="50" charset="0"/>
                <a:cs typeface="Sassoon Infant Rg" panose="02000503030000020003" pitchFamily="50" charset="0"/>
              </a:rPr>
              <a:t>Incomplete Circuit</a:t>
            </a:r>
          </a:p>
        </p:txBody>
      </p:sp>
      <p:pic>
        <p:nvPicPr>
          <p:cNvPr id="16390" name="Picture 1">
            <a:extLst>
              <a:ext uri="{FF2B5EF4-FFF2-40B4-BE49-F238E27FC236}">
                <a16:creationId xmlns:a16="http://schemas.microsoft.com/office/drawing/2014/main" xmlns="" id="{1D92270F-CB62-4ABC-9BB6-B1D7B823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555750"/>
            <a:ext cx="363696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">
            <a:extLst>
              <a:ext uri="{FF2B5EF4-FFF2-40B4-BE49-F238E27FC236}">
                <a16:creationId xmlns:a16="http://schemas.microsoft.com/office/drawing/2014/main" xmlns="" id="{7E57981A-CD69-4A53-A866-4F1A36F7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775" y="2081213"/>
            <a:ext cx="34099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tx1"/>
                </a:solidFill>
                <a:latin typeface="Twinkl" pitchFamily="2" charset="0"/>
              </a:rPr>
              <a:t>This circuit is incomplete.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800" dirty="0">
              <a:solidFill>
                <a:schemeClr val="tx1"/>
              </a:solidFill>
              <a:latin typeface="Twinkl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There is a gap in the circuit, so the electrical current cannot flow around it.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800" dirty="0">
              <a:solidFill>
                <a:schemeClr val="tx1"/>
              </a:solidFill>
              <a:latin typeface="Twinkl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 wires do not connect to the positive and negative ends of the power supply (the battery).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>
            <a:extLst>
              <a:ext uri="{FF2B5EF4-FFF2-40B4-BE49-F238E27FC236}">
                <a16:creationId xmlns:a16="http://schemas.microsoft.com/office/drawing/2014/main" xmlns="" id="{AE59B59A-9291-4D1D-BA62-5819DD49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823913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Complete and Incomplete Circuits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18A8B8-37EF-49A5-9AA5-06AE2B409933}"/>
              </a:ext>
            </a:extLst>
          </p:cNvPr>
          <p:cNvSpPr/>
          <p:nvPr/>
        </p:nvSpPr>
        <p:spPr>
          <a:xfrm>
            <a:off x="755650" y="1581150"/>
            <a:ext cx="3767138" cy="4391025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222EBD-3FC0-454C-AD5E-3D0F415EB9F5}"/>
              </a:ext>
            </a:extLst>
          </p:cNvPr>
          <p:cNvSpPr/>
          <p:nvPr/>
        </p:nvSpPr>
        <p:spPr>
          <a:xfrm>
            <a:off x="4629150" y="1579563"/>
            <a:ext cx="3759200" cy="4391025"/>
          </a:xfrm>
          <a:prstGeom prst="rect">
            <a:avLst/>
          </a:prstGeom>
          <a:solidFill>
            <a:srgbClr val="FEE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8437" name="Content Placeholder 6">
            <a:extLst>
              <a:ext uri="{FF2B5EF4-FFF2-40B4-BE49-F238E27FC236}">
                <a16:creationId xmlns:a16="http://schemas.microsoft.com/office/drawing/2014/main" xmlns="" id="{C70122B2-A901-4695-B5D7-61A137146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1703388"/>
            <a:ext cx="3756025" cy="4905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800" b="1">
                <a:ea typeface="Sassoon Infant Rg" panose="02000503030000020003" pitchFamily="50" charset="0"/>
                <a:cs typeface="Sassoon Infant Rg" panose="02000503030000020003" pitchFamily="50" charset="0"/>
              </a:rPr>
              <a:t>Complete Circuit</a:t>
            </a:r>
          </a:p>
        </p:txBody>
      </p:sp>
      <p:pic>
        <p:nvPicPr>
          <p:cNvPr id="18438" name="Picture 2">
            <a:extLst>
              <a:ext uri="{FF2B5EF4-FFF2-40B4-BE49-F238E27FC236}">
                <a16:creationId xmlns:a16="http://schemas.microsoft.com/office/drawing/2014/main" xmlns="" id="{5BEC5A35-2AEE-4D46-A4B5-69F97F12F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7088"/>
            <a:ext cx="314325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">
            <a:extLst>
              <a:ext uri="{FF2B5EF4-FFF2-40B4-BE49-F238E27FC236}">
                <a16:creationId xmlns:a16="http://schemas.microsoft.com/office/drawing/2014/main" xmlns="" id="{BC065BCA-826D-4947-B01D-C6213F34E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947863"/>
            <a:ext cx="3522663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tx1"/>
                </a:solidFill>
                <a:latin typeface="Twinkl" pitchFamily="2" charset="0"/>
              </a:rPr>
              <a:t>This is a complete circuit.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1800" dirty="0">
              <a:solidFill>
                <a:schemeClr val="tx1"/>
              </a:solidFill>
              <a:latin typeface="Twinkl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There is a power supply (the battery).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There are no gaps anywhere, so the electrical current can flow around the entire circuit.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altLang="en-US" sz="1800" dirty="0">
                <a:solidFill>
                  <a:schemeClr val="tx1"/>
                </a:solidFill>
                <a:latin typeface="Twinkl" pitchFamily="2" charset="0"/>
              </a:rPr>
              <a:t>The wires connect to both the positive and negative ends of the battery.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9F67AD7-E179-4063-8490-E10CCD3EEBC3}"/>
              </a:ext>
            </a:extLst>
          </p:cNvPr>
          <p:cNvSpPr/>
          <p:nvPr/>
        </p:nvSpPr>
        <p:spPr>
          <a:xfrm>
            <a:off x="755650" y="1539875"/>
            <a:ext cx="7632700" cy="4552950"/>
          </a:xfrm>
          <a:prstGeom prst="rect">
            <a:avLst/>
          </a:prstGeom>
          <a:solidFill>
            <a:srgbClr val="99A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GB" altLang="x-none" noProof="1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4339" name="Title 5">
            <a:extLst>
              <a:ext uri="{FF2B5EF4-FFF2-40B4-BE49-F238E27FC236}">
                <a16:creationId xmlns:a16="http://schemas.microsoft.com/office/drawing/2014/main" xmlns="" id="{A1094AB6-B52D-4832-A24D-9572DFD4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74688"/>
            <a:ext cx="8137525" cy="684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/>
              <a:t>Complete or Incomplete?</a:t>
            </a:r>
          </a:p>
        </p:txBody>
      </p:sp>
      <p:pic>
        <p:nvPicPr>
          <p:cNvPr id="21508" name="Whole Class">
            <a:extLst>
              <a:ext uri="{FF2B5EF4-FFF2-40B4-BE49-F238E27FC236}">
                <a16:creationId xmlns:a16="http://schemas.microsoft.com/office/drawing/2014/main" xmlns="" id="{9EAB8C27-D7F5-4CF2-81FF-6295BA8BA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xmlns="" id="{BB8510AF-BA82-4584-8634-69D0D617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803400"/>
            <a:ext cx="68453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Pages>0</Pages>
  <Words>413</Words>
  <Characters>0</Characters>
  <Application>Microsoft Macintosh PowerPoint</Application>
  <PresentationFormat>On-screen Show (4:3)</PresentationFormat>
  <Lines>0</Lines>
  <Paragraphs>61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Sassoon Infant Rg</vt:lpstr>
      <vt:lpstr>Arial</vt:lpstr>
      <vt:lpstr>Twinkl SemiBold</vt:lpstr>
      <vt:lpstr>Calibri</vt:lpstr>
      <vt:lpstr>Twinkl</vt:lpstr>
      <vt:lpstr>Sassoon Infant Md</vt:lpstr>
      <vt:lpstr>Office Theme</vt:lpstr>
      <vt:lpstr>Science</vt:lpstr>
      <vt:lpstr>PowerPoint Presentation</vt:lpstr>
      <vt:lpstr>PowerPoint Presentation</vt:lpstr>
      <vt:lpstr>Electricity</vt:lpstr>
      <vt:lpstr>Complete and Incomplete Circuits</vt:lpstr>
      <vt:lpstr>Complete and Incomplete Circuits</vt:lpstr>
      <vt:lpstr>Complete and Incomplete Circuits</vt:lpstr>
      <vt:lpstr>Complete and Incomplete Circuits</vt:lpstr>
      <vt:lpstr>Complete or Incomplete?</vt:lpstr>
      <vt:lpstr>Complete or Incomplete?</vt:lpstr>
      <vt:lpstr>Complete or Incomplete?</vt:lpstr>
      <vt:lpstr>Complete or Incomplete?</vt:lpstr>
      <vt:lpstr>PowerPoint Presentation</vt:lpstr>
      <vt:lpstr>After you have read slides please go to this site for further information.      https://www.bbc.co.uk/bitesize/topics/zq99q6f/articles/zt8vg82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subject/>
  <dc:creator>Twinkl</dc:creator>
  <cp:keywords/>
  <dc:description/>
  <cp:lastModifiedBy>Microsoft Office User</cp:lastModifiedBy>
  <cp:revision>115</cp:revision>
  <dcterms:created xsi:type="dcterms:W3CDTF">2014-10-01T16:09:27Z</dcterms:created>
  <dcterms:modified xsi:type="dcterms:W3CDTF">2021-01-26T10:36:06Z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</Properties>
</file>