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98" r:id="rId2"/>
    <p:sldId id="304" r:id="rId3"/>
    <p:sldId id="299" r:id="rId4"/>
    <p:sldId id="300" r:id="rId5"/>
    <p:sldId id="301" r:id="rId6"/>
    <p:sldId id="302" r:id="rId7"/>
    <p:sldId id="303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14" r:id="rId18"/>
  </p:sldIdLst>
  <p:sldSz cx="12190413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916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E74D2C-E314-484F-8766-605CEA1CBDD1}" type="datetimeFigureOut">
              <a:rPr lang="en-GB" smtClean="0"/>
              <a:t>05/11/2020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2118E-A7DF-4869-933A-065CAC605F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892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281" y="2130427"/>
            <a:ext cx="10361851" cy="938534"/>
          </a:xfrm>
        </p:spPr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Lesson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562" y="3166120"/>
            <a:ext cx="8533289" cy="694928"/>
          </a:xfrm>
        </p:spPr>
        <p:txBody>
          <a:bodyPr>
            <a:normAutofit/>
          </a:bodyPr>
          <a:lstStyle>
            <a:lvl1pPr marL="0" indent="0" algn="ctr">
              <a:buNone/>
              <a:defRPr sz="3600" b="1">
                <a:solidFill>
                  <a:srgbClr val="00B05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62558" y="332656"/>
            <a:ext cx="4896544" cy="365125"/>
          </a:xfrm>
        </p:spPr>
        <p:txBody>
          <a:bodyPr/>
          <a:lstStyle>
            <a:lvl1pPr>
              <a:defRPr sz="2800"/>
            </a:lvl1pPr>
          </a:lstStyle>
          <a:p>
            <a:fld id="{C584E384-4DE3-47FA-AB97-65249CC4AC27}" type="datetime2">
              <a:rPr lang="en-GB" smtClean="0"/>
              <a:pPr/>
              <a:t>Thursday, 05 November 2020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8054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75126" y="44624"/>
            <a:ext cx="6061751" cy="1143000"/>
          </a:xfrm>
        </p:spPr>
        <p:txBody>
          <a:bodyPr/>
          <a:lstStyle>
            <a:lvl1pPr algn="r">
              <a:defRPr>
                <a:solidFill>
                  <a:srgbClr val="00B050"/>
                </a:solidFill>
              </a:defRPr>
            </a:lvl1pPr>
          </a:lstStyle>
          <a:p>
            <a:r>
              <a:rPr lang="en-US" dirty="0"/>
              <a:t>Lesson Title</a:t>
            </a:r>
            <a:endParaRPr lang="en-GB" dirty="0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262558" y="332656"/>
            <a:ext cx="48965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84E384-4DE3-47FA-AB97-65249CC4AC27}" type="datetime2">
              <a:rPr lang="en-GB" smtClean="0"/>
              <a:pPr/>
              <a:t>Thursday, 05 November 2020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3001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ABEBC-D925-49BD-9388-11E7984E8EEB}" type="datetimeFigureOut">
              <a:rPr lang="en-GB" smtClean="0"/>
              <a:t>05/11/2020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2B2DF-95B7-4A93-9DD9-C0B623699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880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8975526" y="-27384"/>
            <a:ext cx="246135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>
                <a:solidFill>
                  <a:schemeClr val="accent4">
                    <a:lumMod val="75000"/>
                  </a:schemeClr>
                </a:solidFill>
              </a:rPr>
              <a:t>Multiples</a:t>
            </a:r>
            <a:endParaRPr lang="en-GB" sz="3600" b="1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4" y="6453336"/>
            <a:ext cx="3452017" cy="29497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349217" y="1772816"/>
            <a:ext cx="8856984" cy="79208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Multiples are all the numbers in the numbers times table</a:t>
            </a:r>
            <a:endParaRPr lang="en-GB" sz="2400" b="1" dirty="0"/>
          </a:p>
        </p:txBody>
      </p:sp>
      <p:sp>
        <p:nvSpPr>
          <p:cNvPr id="4" name="Oval 3"/>
          <p:cNvSpPr/>
          <p:nvPr/>
        </p:nvSpPr>
        <p:spPr>
          <a:xfrm>
            <a:off x="1195393" y="3068960"/>
            <a:ext cx="3528392" cy="1440160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/>
              <a:t>Multiples of 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71857" y="3441194"/>
            <a:ext cx="9393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chemeClr val="accent4">
                    <a:lumMod val="75000"/>
                  </a:schemeClr>
                </a:solidFill>
              </a:rPr>
              <a:t>3,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19929" y="3441194"/>
            <a:ext cx="9393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chemeClr val="accent4">
                    <a:lumMod val="75000"/>
                  </a:schemeClr>
                </a:solidFill>
              </a:rPr>
              <a:t>6,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36740" y="3441194"/>
            <a:ext cx="9393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chemeClr val="accent4">
                    <a:lumMod val="75000"/>
                  </a:schemeClr>
                </a:solidFill>
              </a:rPr>
              <a:t>9,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60089" y="3441194"/>
            <a:ext cx="9393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chemeClr val="accent4">
                    <a:lumMod val="75000"/>
                  </a:schemeClr>
                </a:solidFill>
              </a:rPr>
              <a:t>12,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399462" y="3441194"/>
            <a:ext cx="9393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chemeClr val="accent4">
                    <a:lumMod val="75000"/>
                  </a:schemeClr>
                </a:solidFill>
              </a:rPr>
              <a:t>15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188281" y="3441194"/>
            <a:ext cx="9393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chemeClr val="accent4">
                    <a:lumMod val="75000"/>
                  </a:schemeClr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747155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4" grpId="0"/>
      <p:bldP spid="15" grpId="0"/>
      <p:bldP spid="16" grpId="0"/>
      <p:bldP spid="24" grpId="0"/>
      <p:bldP spid="25" grpId="0"/>
      <p:bldP spid="2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222998" y="-27384"/>
            <a:ext cx="721387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>
                <a:solidFill>
                  <a:schemeClr val="accent4">
                    <a:lumMod val="75000"/>
                  </a:schemeClr>
                </a:solidFill>
              </a:rPr>
              <a:t>Multiple Venn Diagrams – </a:t>
            </a:r>
            <a:r>
              <a:rPr lang="en-GB" sz="3600" b="1" dirty="0"/>
              <a:t>Your Turn</a:t>
            </a: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4" y="6453336"/>
            <a:ext cx="3452017" cy="29497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772542" y="1124744"/>
            <a:ext cx="3816424" cy="79208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Multiples of 2</a:t>
            </a:r>
            <a:endParaRPr lang="en-GB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6167214" y="1124744"/>
            <a:ext cx="3816424" cy="79208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Multiples of 4</a:t>
            </a:r>
            <a:endParaRPr lang="en-GB" sz="2400" b="1" dirty="0"/>
          </a:p>
        </p:txBody>
      </p:sp>
      <p:sp>
        <p:nvSpPr>
          <p:cNvPr id="5" name="Oval 4"/>
          <p:cNvSpPr/>
          <p:nvPr/>
        </p:nvSpPr>
        <p:spPr>
          <a:xfrm>
            <a:off x="2206774" y="2132856"/>
            <a:ext cx="4248472" cy="367588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5203152" y="2132856"/>
            <a:ext cx="4248472" cy="3675880"/>
          </a:xfrm>
          <a:prstGeom prst="ellipse">
            <a:avLst/>
          </a:prstGeom>
          <a:solidFill>
            <a:schemeClr val="accent4">
              <a:lumMod val="20000"/>
              <a:lumOff val="80000"/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7" name="Group 16"/>
          <p:cNvGrpSpPr/>
          <p:nvPr/>
        </p:nvGrpSpPr>
        <p:grpSpPr>
          <a:xfrm>
            <a:off x="5807175" y="4913138"/>
            <a:ext cx="5400599" cy="1540198"/>
            <a:chOff x="5807175" y="4913138"/>
            <a:chExt cx="5400599" cy="1540198"/>
          </a:xfrm>
        </p:grpSpPr>
        <p:cxnSp>
          <p:nvCxnSpPr>
            <p:cNvPr id="7" name="Straight Arrow Connector 6"/>
            <p:cNvCxnSpPr/>
            <p:nvPr/>
          </p:nvCxnSpPr>
          <p:spPr>
            <a:xfrm flipH="1" flipV="1">
              <a:off x="5807175" y="4913138"/>
              <a:ext cx="2268252" cy="1108150"/>
            </a:xfrm>
            <a:prstGeom prst="straightConnector1">
              <a:avLst/>
            </a:prstGeom>
            <a:ln w="412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8183438" y="5991671"/>
              <a:ext cx="30243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00B050"/>
                  </a:solidFill>
                </a:rPr>
                <a:t>Multiples of 2 and 4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286894" y="3212976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19142" y="2766722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4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510500" y="4266807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B050"/>
                </a:solidFill>
              </a:rPr>
              <a:t>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47134" y="3385790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4">
                    <a:lumMod val="75000"/>
                  </a:schemeClr>
                </a:solidFill>
              </a:rPr>
              <a:t>8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61813" y="3561967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B050"/>
                </a:solidFill>
              </a:rPr>
              <a:t>10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03118" y="3942812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4">
                    <a:lumMod val="75000"/>
                  </a:schemeClr>
                </a:solidFill>
              </a:rPr>
              <a:t>12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11030" y="4898755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B050"/>
                </a:solidFill>
              </a:rPr>
              <a:t>14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19142" y="4438853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4">
                    <a:lumMod val="75000"/>
                  </a:schemeClr>
                </a:solidFill>
              </a:rPr>
              <a:t>16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046646" y="2443556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B050"/>
                </a:solidFill>
              </a:rPr>
              <a:t>18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47973" y="3324465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4">
                    <a:lumMod val="75000"/>
                  </a:schemeClr>
                </a:solidFill>
              </a:rPr>
              <a:t>20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430326" y="3943641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B050"/>
                </a:solidFill>
              </a:rPr>
              <a:t>22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12298" y="3805142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4">
                    <a:lumMod val="75000"/>
                  </a:schemeClr>
                </a:solidFill>
              </a:rPr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1401304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5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655046" y="-27384"/>
            <a:ext cx="678183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>
                <a:solidFill>
                  <a:schemeClr val="accent4">
                    <a:lumMod val="75000"/>
                  </a:schemeClr>
                </a:solidFill>
              </a:rPr>
              <a:t>Lowest Common Multiple (LCM)</a:t>
            </a:r>
            <a:endParaRPr lang="en-GB" sz="3600" b="1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4" y="6453336"/>
            <a:ext cx="3452017" cy="29497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627707" y="1367841"/>
            <a:ext cx="8856984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00B050"/>
                </a:solidFill>
              </a:rPr>
              <a:t>Work out the lowest common multiple (LCM) of 12 and 18</a:t>
            </a:r>
          </a:p>
        </p:txBody>
      </p:sp>
      <p:sp>
        <p:nvSpPr>
          <p:cNvPr id="4" name="Oval 3"/>
          <p:cNvSpPr/>
          <p:nvPr/>
        </p:nvSpPr>
        <p:spPr>
          <a:xfrm>
            <a:off x="2134766" y="2562207"/>
            <a:ext cx="3528392" cy="1440160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b="1" dirty="0"/>
              <a:t>12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34766" y="4234845"/>
            <a:ext cx="4896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chemeClr val="accent4">
                    <a:lumMod val="75000"/>
                  </a:schemeClr>
                </a:solidFill>
              </a:rPr>
              <a:t>12, 24, 36, 48, 60</a:t>
            </a:r>
          </a:p>
        </p:txBody>
      </p:sp>
      <p:sp>
        <p:nvSpPr>
          <p:cNvPr id="8" name="Oval 7"/>
          <p:cNvSpPr/>
          <p:nvPr/>
        </p:nvSpPr>
        <p:spPr>
          <a:xfrm>
            <a:off x="6529180" y="2562207"/>
            <a:ext cx="3528392" cy="144016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b="1" dirty="0"/>
              <a:t>18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27254" y="4234845"/>
            <a:ext cx="4896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rgbClr val="00B050"/>
                </a:solidFill>
              </a:rPr>
              <a:t>18, 36, 54, 72, 90</a:t>
            </a:r>
          </a:p>
        </p:txBody>
      </p:sp>
      <p:sp>
        <p:nvSpPr>
          <p:cNvPr id="5" name="Oval 4"/>
          <p:cNvSpPr/>
          <p:nvPr/>
        </p:nvSpPr>
        <p:spPr>
          <a:xfrm>
            <a:off x="4078982" y="1439849"/>
            <a:ext cx="3384376" cy="693007"/>
          </a:xfrm>
          <a:prstGeom prst="ellipse">
            <a:avLst/>
          </a:prstGeom>
          <a:solidFill>
            <a:srgbClr val="FFC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3570559" y="4249724"/>
            <a:ext cx="940471" cy="693007"/>
          </a:xfrm>
          <a:prstGeom prst="ellipse">
            <a:avLst/>
          </a:prstGeom>
          <a:solidFill>
            <a:srgbClr val="FFC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7247334" y="4249724"/>
            <a:ext cx="940471" cy="693007"/>
          </a:xfrm>
          <a:prstGeom prst="ellipse">
            <a:avLst/>
          </a:prstGeom>
          <a:solidFill>
            <a:srgbClr val="FFC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449121" y="5383417"/>
            <a:ext cx="72141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b="1" u="sng" dirty="0">
                <a:solidFill>
                  <a:schemeClr val="accent4">
                    <a:lumMod val="75000"/>
                  </a:schemeClr>
                </a:solidFill>
              </a:rPr>
              <a:t>The lowest common multiple of 12 and 18 is 36</a:t>
            </a:r>
          </a:p>
        </p:txBody>
      </p:sp>
    </p:spTree>
    <p:extLst>
      <p:ext uri="{BB962C8B-B14F-4D97-AF65-F5344CB8AC3E}">
        <p14:creationId xmlns:p14="http://schemas.microsoft.com/office/powerpoint/2010/main" val="3456460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2" grpId="0"/>
      <p:bldP spid="8" grpId="0" animBg="1"/>
      <p:bldP spid="9" grpId="0"/>
      <p:bldP spid="5" grpId="0" animBg="1"/>
      <p:bldP spid="11" grpId="0" animBg="1"/>
      <p:bldP spid="14" grpId="0" animBg="1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655046" y="-27384"/>
            <a:ext cx="678183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>
                <a:solidFill>
                  <a:schemeClr val="accent4">
                    <a:lumMod val="75000"/>
                  </a:schemeClr>
                </a:solidFill>
              </a:rPr>
              <a:t>Lowest Common Multiple (LCM)</a:t>
            </a:r>
            <a:endParaRPr lang="en-GB" sz="3600" b="1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4" y="6453336"/>
            <a:ext cx="3452017" cy="29497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627707" y="1367841"/>
            <a:ext cx="8856984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00B050"/>
                </a:solidFill>
              </a:rPr>
              <a:t>Work out the lowest common multiple (LCM) of 36 and 60</a:t>
            </a:r>
          </a:p>
        </p:txBody>
      </p:sp>
      <p:sp>
        <p:nvSpPr>
          <p:cNvPr id="4" name="Oval 3"/>
          <p:cNvSpPr/>
          <p:nvPr/>
        </p:nvSpPr>
        <p:spPr>
          <a:xfrm>
            <a:off x="2134766" y="2562207"/>
            <a:ext cx="3528392" cy="1440160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b="1" dirty="0"/>
              <a:t>36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86694" y="4234845"/>
            <a:ext cx="4896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chemeClr val="accent4">
                    <a:lumMod val="75000"/>
                  </a:schemeClr>
                </a:solidFill>
              </a:rPr>
              <a:t>36, 72, 108, 144, 180</a:t>
            </a:r>
          </a:p>
        </p:txBody>
      </p:sp>
      <p:sp>
        <p:nvSpPr>
          <p:cNvPr id="8" name="Oval 7"/>
          <p:cNvSpPr/>
          <p:nvPr/>
        </p:nvSpPr>
        <p:spPr>
          <a:xfrm>
            <a:off x="6529180" y="2562207"/>
            <a:ext cx="3528392" cy="144016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b="1" dirty="0"/>
              <a:t>60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59302" y="4234845"/>
            <a:ext cx="4896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rgbClr val="00B050"/>
                </a:solidFill>
              </a:rPr>
              <a:t>60, 120, 180, 240</a:t>
            </a:r>
          </a:p>
        </p:txBody>
      </p:sp>
      <p:sp>
        <p:nvSpPr>
          <p:cNvPr id="5" name="Oval 4"/>
          <p:cNvSpPr/>
          <p:nvPr/>
        </p:nvSpPr>
        <p:spPr>
          <a:xfrm>
            <a:off x="4078982" y="1439849"/>
            <a:ext cx="3384376" cy="693007"/>
          </a:xfrm>
          <a:prstGeom prst="ellipse">
            <a:avLst/>
          </a:prstGeom>
          <a:solidFill>
            <a:srgbClr val="FFC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5115727" y="4234845"/>
            <a:ext cx="940471" cy="693007"/>
          </a:xfrm>
          <a:prstGeom prst="ellipse">
            <a:avLst/>
          </a:prstGeom>
          <a:solidFill>
            <a:srgbClr val="FFC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8722805" y="4249724"/>
            <a:ext cx="940471" cy="693007"/>
          </a:xfrm>
          <a:prstGeom prst="ellipse">
            <a:avLst/>
          </a:prstGeom>
          <a:solidFill>
            <a:srgbClr val="FFC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357752" y="5383417"/>
            <a:ext cx="73968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b="1" u="sng" dirty="0">
                <a:solidFill>
                  <a:schemeClr val="accent4">
                    <a:lumMod val="75000"/>
                  </a:schemeClr>
                </a:solidFill>
              </a:rPr>
              <a:t>The lowest common multiple of 36 and 60 is 180</a:t>
            </a:r>
          </a:p>
        </p:txBody>
      </p:sp>
    </p:spTree>
    <p:extLst>
      <p:ext uri="{BB962C8B-B14F-4D97-AF65-F5344CB8AC3E}">
        <p14:creationId xmlns:p14="http://schemas.microsoft.com/office/powerpoint/2010/main" val="8494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2" grpId="0"/>
      <p:bldP spid="8" grpId="0" animBg="1"/>
      <p:bldP spid="9" grpId="0"/>
      <p:bldP spid="5" grpId="0" animBg="1"/>
      <p:bldP spid="11" grpId="0" animBg="1"/>
      <p:bldP spid="14" grpId="0" animBg="1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5943" y="125760"/>
            <a:ext cx="6061751" cy="1143000"/>
          </a:xfrm>
        </p:spPr>
        <p:txBody>
          <a:bodyPr>
            <a:normAutofit/>
          </a:bodyPr>
          <a:lstStyle/>
          <a:p>
            <a:r>
              <a:rPr lang="en-GB" sz="4000" b="1" dirty="0"/>
              <a:t>Independent Task - LCM</a:t>
            </a:r>
          </a:p>
        </p:txBody>
      </p:sp>
      <p:sp>
        <p:nvSpPr>
          <p:cNvPr id="3" name="Rectangle 2"/>
          <p:cNvSpPr/>
          <p:nvPr/>
        </p:nvSpPr>
        <p:spPr>
          <a:xfrm>
            <a:off x="1558702" y="1736812"/>
            <a:ext cx="8856984" cy="79208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Find the LCM of the following pairs</a:t>
            </a:r>
            <a:endParaRPr lang="en-GB" sz="2400" b="1" dirty="0"/>
          </a:p>
        </p:txBody>
      </p:sp>
      <p:sp>
        <p:nvSpPr>
          <p:cNvPr id="4" name="Oval 3"/>
          <p:cNvSpPr/>
          <p:nvPr/>
        </p:nvSpPr>
        <p:spPr>
          <a:xfrm>
            <a:off x="3925470" y="2852936"/>
            <a:ext cx="1872208" cy="1152128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/>
              <a:t>5</a:t>
            </a:r>
          </a:p>
        </p:txBody>
      </p:sp>
      <p:sp>
        <p:nvSpPr>
          <p:cNvPr id="5" name="Oval 4"/>
          <p:cNvSpPr/>
          <p:nvPr/>
        </p:nvSpPr>
        <p:spPr>
          <a:xfrm>
            <a:off x="6311230" y="2852936"/>
            <a:ext cx="1872208" cy="115212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/>
              <a:t>7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494806" y="4293096"/>
            <a:ext cx="6480720" cy="0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925470" y="4653136"/>
            <a:ext cx="1872208" cy="1152128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/>
              <a:t>12</a:t>
            </a:r>
          </a:p>
        </p:txBody>
      </p:sp>
      <p:sp>
        <p:nvSpPr>
          <p:cNvPr id="9" name="Oval 8"/>
          <p:cNvSpPr/>
          <p:nvPr/>
        </p:nvSpPr>
        <p:spPr>
          <a:xfrm>
            <a:off x="6311230" y="4653136"/>
            <a:ext cx="1872208" cy="115212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/>
              <a:t>9</a:t>
            </a:r>
          </a:p>
        </p:txBody>
      </p:sp>
      <p:pic>
        <p:nvPicPr>
          <p:cNvPr id="11" name="Picture 10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208" y="3032345"/>
            <a:ext cx="757357" cy="793310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0830" y="4957926"/>
            <a:ext cx="721316" cy="703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970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655046" y="-27384"/>
            <a:ext cx="678183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>
                <a:solidFill>
                  <a:schemeClr val="accent4">
                    <a:lumMod val="75000"/>
                  </a:schemeClr>
                </a:solidFill>
              </a:rPr>
              <a:t>LCM Solutions</a:t>
            </a:r>
            <a:endParaRPr lang="en-GB" sz="3600" b="1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4" y="6453336"/>
            <a:ext cx="3452017" cy="294976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1702718" y="1628800"/>
            <a:ext cx="3528392" cy="1440160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b="1" dirty="0"/>
              <a:t>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8622" y="3269376"/>
            <a:ext cx="5256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chemeClr val="accent4">
                    <a:lumMod val="75000"/>
                  </a:schemeClr>
                </a:solidFill>
              </a:rPr>
              <a:t>5, 10, 15, 20, 25, 30, 35</a:t>
            </a:r>
          </a:p>
        </p:txBody>
      </p:sp>
      <p:sp>
        <p:nvSpPr>
          <p:cNvPr id="8" name="Oval 7"/>
          <p:cNvSpPr/>
          <p:nvPr/>
        </p:nvSpPr>
        <p:spPr>
          <a:xfrm>
            <a:off x="6815286" y="1628800"/>
            <a:ext cx="3528392" cy="144016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b="1" dirty="0"/>
              <a:t>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71270" y="3269376"/>
            <a:ext cx="4896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rgbClr val="00B050"/>
                </a:solidFill>
              </a:rPr>
              <a:t>7, 14, 21, 28, 35</a:t>
            </a:r>
          </a:p>
        </p:txBody>
      </p:sp>
      <p:sp>
        <p:nvSpPr>
          <p:cNvPr id="11" name="Oval 10"/>
          <p:cNvSpPr/>
          <p:nvPr/>
        </p:nvSpPr>
        <p:spPr>
          <a:xfrm>
            <a:off x="5120149" y="3269375"/>
            <a:ext cx="940471" cy="693007"/>
          </a:xfrm>
          <a:prstGeom prst="ellipse">
            <a:avLst/>
          </a:prstGeom>
          <a:solidFill>
            <a:srgbClr val="FFC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9299304" y="3306513"/>
            <a:ext cx="940471" cy="693007"/>
          </a:xfrm>
          <a:prstGeom prst="ellipse">
            <a:avLst/>
          </a:prstGeom>
          <a:solidFill>
            <a:srgbClr val="FFC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343834" y="4417948"/>
            <a:ext cx="68486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b="1" u="sng" dirty="0">
                <a:solidFill>
                  <a:schemeClr val="accent4">
                    <a:lumMod val="75000"/>
                  </a:schemeClr>
                </a:solidFill>
              </a:rPr>
              <a:t>The lowest common multiple of 5 and 7 is 35</a:t>
            </a:r>
          </a:p>
        </p:txBody>
      </p:sp>
    </p:spTree>
    <p:extLst>
      <p:ext uri="{BB962C8B-B14F-4D97-AF65-F5344CB8AC3E}">
        <p14:creationId xmlns:p14="http://schemas.microsoft.com/office/powerpoint/2010/main" val="910871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/>
      <p:bldP spid="8" grpId="0" animBg="1"/>
      <p:bldP spid="9" grpId="0"/>
      <p:bldP spid="11" grpId="0" animBg="1"/>
      <p:bldP spid="14" grpId="0" animBg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655046" y="-27384"/>
            <a:ext cx="678183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>
                <a:solidFill>
                  <a:schemeClr val="accent4">
                    <a:lumMod val="75000"/>
                  </a:schemeClr>
                </a:solidFill>
              </a:rPr>
              <a:t>LCM Solutions</a:t>
            </a:r>
            <a:endParaRPr lang="en-GB" sz="3600" b="1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4" y="6453336"/>
            <a:ext cx="3452017" cy="294976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1702718" y="1628800"/>
            <a:ext cx="3528392" cy="1440160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b="1" dirty="0"/>
              <a:t>12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70670" y="3269376"/>
            <a:ext cx="5256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chemeClr val="accent4">
                    <a:lumMod val="75000"/>
                  </a:schemeClr>
                </a:solidFill>
              </a:rPr>
              <a:t>12, 24, 36, 48, 60</a:t>
            </a:r>
          </a:p>
        </p:txBody>
      </p:sp>
      <p:sp>
        <p:nvSpPr>
          <p:cNvPr id="8" name="Oval 7"/>
          <p:cNvSpPr/>
          <p:nvPr/>
        </p:nvSpPr>
        <p:spPr>
          <a:xfrm>
            <a:off x="6815286" y="1628800"/>
            <a:ext cx="3528392" cy="144016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b="1" dirty="0"/>
              <a:t>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71270" y="3269376"/>
            <a:ext cx="4896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rgbClr val="00B050"/>
                </a:solidFill>
              </a:rPr>
              <a:t>9, 18, 27, 36, 45</a:t>
            </a:r>
          </a:p>
        </p:txBody>
      </p:sp>
      <p:sp>
        <p:nvSpPr>
          <p:cNvPr id="11" name="Oval 10"/>
          <p:cNvSpPr/>
          <p:nvPr/>
        </p:nvSpPr>
        <p:spPr>
          <a:xfrm>
            <a:off x="2635133" y="3269375"/>
            <a:ext cx="940471" cy="693007"/>
          </a:xfrm>
          <a:prstGeom prst="ellipse">
            <a:avLst/>
          </a:prstGeom>
          <a:solidFill>
            <a:srgbClr val="FFC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8579482" y="3292865"/>
            <a:ext cx="940471" cy="693007"/>
          </a:xfrm>
          <a:prstGeom prst="ellipse">
            <a:avLst/>
          </a:prstGeom>
          <a:solidFill>
            <a:srgbClr val="FFC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252463" y="4417948"/>
            <a:ext cx="70314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b="1" u="sng" dirty="0">
                <a:solidFill>
                  <a:schemeClr val="accent4">
                    <a:lumMod val="75000"/>
                  </a:schemeClr>
                </a:solidFill>
              </a:rPr>
              <a:t>The lowest common multiple of 12 and 9 is 36</a:t>
            </a:r>
          </a:p>
        </p:txBody>
      </p:sp>
    </p:spTree>
    <p:extLst>
      <p:ext uri="{BB962C8B-B14F-4D97-AF65-F5344CB8AC3E}">
        <p14:creationId xmlns:p14="http://schemas.microsoft.com/office/powerpoint/2010/main" val="485238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/>
      <p:bldP spid="8" grpId="0" animBg="1"/>
      <p:bldP spid="9" grpId="0"/>
      <p:bldP spid="11" grpId="0" animBg="1"/>
      <p:bldP spid="14" grpId="0" animBg="1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41498" y="2130427"/>
            <a:ext cx="10361851" cy="938534"/>
          </a:xfrm>
        </p:spPr>
        <p:txBody>
          <a:bodyPr/>
          <a:lstStyle/>
          <a:p>
            <a:r>
              <a:rPr lang="en-GB" b="1" dirty="0"/>
              <a:t>End of Topic 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2783" y="2852936"/>
            <a:ext cx="8533289" cy="694928"/>
          </a:xfrm>
        </p:spPr>
        <p:txBody>
          <a:bodyPr/>
          <a:lstStyle/>
          <a:p>
            <a:r>
              <a:rPr lang="en-GB" dirty="0"/>
              <a:t>Factors and Multiples Matching Cards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3398" y="6374384"/>
            <a:ext cx="3452017" cy="294976"/>
          </a:xfrm>
          <a:prstGeom prst="rect">
            <a:avLst/>
          </a:prstGeom>
        </p:spPr>
      </p:pic>
      <p:pic>
        <p:nvPicPr>
          <p:cNvPr id="1028" name="Picture 4" descr="http://pad2.whstatic.com/images/thumb/b/b6/Find-the-Least-Common-Multiple-of-Two-Numbers-Step-6Bullet1.jpg/670px-Find-the-Least-Common-Multiple-of-Two-Numbers-Step-6Bullet1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55"/>
          <a:stretch/>
        </p:blipFill>
        <p:spPr bwMode="auto">
          <a:xfrm>
            <a:off x="406574" y="414223"/>
            <a:ext cx="1982568" cy="1405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404" y="1484784"/>
            <a:ext cx="2375502" cy="3167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38069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5126" y="-99392"/>
            <a:ext cx="6061751" cy="1143000"/>
          </a:xfrm>
        </p:spPr>
        <p:txBody>
          <a:bodyPr>
            <a:normAutofit/>
          </a:bodyPr>
          <a:lstStyle/>
          <a:p>
            <a:r>
              <a:rPr lang="en-GB" sz="3600" b="1" dirty="0"/>
              <a:t>Matching Cards – HCF and LCM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6693" y="1124743"/>
            <a:ext cx="3960440" cy="5280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229" y="1124743"/>
            <a:ext cx="3960441" cy="5280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4155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8975526" y="-27384"/>
            <a:ext cx="246135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>
                <a:solidFill>
                  <a:schemeClr val="accent4">
                    <a:lumMod val="75000"/>
                  </a:schemeClr>
                </a:solidFill>
              </a:rPr>
              <a:t>Multiples</a:t>
            </a:r>
            <a:endParaRPr lang="en-GB" sz="3600" b="1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4" y="6453336"/>
            <a:ext cx="3452017" cy="29497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349217" y="1772816"/>
            <a:ext cx="8856984" cy="79208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Multiples are all the numbers in the numbers times table</a:t>
            </a:r>
            <a:endParaRPr lang="en-GB" sz="2400" b="1" dirty="0"/>
          </a:p>
        </p:txBody>
      </p:sp>
      <p:sp>
        <p:nvSpPr>
          <p:cNvPr id="4" name="Oval 3"/>
          <p:cNvSpPr/>
          <p:nvPr/>
        </p:nvSpPr>
        <p:spPr>
          <a:xfrm>
            <a:off x="1195393" y="3068960"/>
            <a:ext cx="3528392" cy="1440160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/>
              <a:t>Multiples of 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71857" y="3441194"/>
            <a:ext cx="9393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chemeClr val="accent4">
                    <a:lumMod val="75000"/>
                  </a:schemeClr>
                </a:solidFill>
              </a:rPr>
              <a:t>7,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19929" y="3441194"/>
            <a:ext cx="9393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chemeClr val="accent4">
                    <a:lumMod val="75000"/>
                  </a:schemeClr>
                </a:solidFill>
              </a:rPr>
              <a:t>14,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77487" y="3441194"/>
            <a:ext cx="9393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chemeClr val="accent4">
                    <a:lumMod val="75000"/>
                  </a:schemeClr>
                </a:solidFill>
              </a:rPr>
              <a:t>21,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48121" y="3441194"/>
            <a:ext cx="9393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chemeClr val="accent4">
                    <a:lumMod val="75000"/>
                  </a:schemeClr>
                </a:solidFill>
              </a:rPr>
              <a:t>28,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540209" y="3441194"/>
            <a:ext cx="9393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chemeClr val="accent4">
                    <a:lumMod val="75000"/>
                  </a:schemeClr>
                </a:solidFill>
              </a:rPr>
              <a:t>35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188281" y="3441194"/>
            <a:ext cx="9393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chemeClr val="accent4">
                    <a:lumMod val="75000"/>
                  </a:schemeClr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559167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4" grpId="0"/>
      <p:bldP spid="15" grpId="0"/>
      <p:bldP spid="16" grpId="0"/>
      <p:bldP spid="24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41498" y="2130427"/>
            <a:ext cx="10361851" cy="938534"/>
          </a:xfrm>
        </p:spPr>
        <p:txBody>
          <a:bodyPr/>
          <a:lstStyle/>
          <a:p>
            <a:r>
              <a:rPr lang="en-GB" b="1" dirty="0"/>
              <a:t>Mini-Whiteboards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2783" y="2852936"/>
            <a:ext cx="8533289" cy="694928"/>
          </a:xfrm>
        </p:spPr>
        <p:txBody>
          <a:bodyPr/>
          <a:lstStyle/>
          <a:p>
            <a:r>
              <a:rPr lang="en-GB" dirty="0"/>
              <a:t>Multiples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3398" y="6374384"/>
            <a:ext cx="3452017" cy="294976"/>
          </a:xfrm>
          <a:prstGeom prst="rect">
            <a:avLst/>
          </a:prstGeom>
        </p:spPr>
      </p:pic>
      <p:pic>
        <p:nvPicPr>
          <p:cNvPr id="1028" name="Picture 4" descr="http://pad2.whstatic.com/images/thumb/b/b6/Find-the-Least-Common-Multiple-of-Two-Numbers-Step-6Bullet1.jpg/670px-Find-the-Least-Common-Multiple-of-Two-Numbers-Step-6Bullet1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55"/>
          <a:stretch/>
        </p:blipFill>
        <p:spPr bwMode="auto">
          <a:xfrm>
            <a:off x="406574" y="414223"/>
            <a:ext cx="1982568" cy="1405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s://s3.amazonaws.com/www.dealdey.com/system/deals/images/61402/S670x414/Product---White_Board.jpg?1431029276"/>
          <p:cNvPicPr>
            <a:picLocks noChangeAspect="1" noChangeArrowheads="1"/>
          </p:cNvPicPr>
          <p:nvPr/>
        </p:nvPicPr>
        <p:blipFill rotWithShape="1"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76" t="5263" r="15600" b="6136"/>
          <a:stretch/>
        </p:blipFill>
        <p:spPr bwMode="auto">
          <a:xfrm>
            <a:off x="7175326" y="1819941"/>
            <a:ext cx="2980777" cy="229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3572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8975526" y="-27384"/>
            <a:ext cx="246135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>
                <a:solidFill>
                  <a:schemeClr val="accent4">
                    <a:lumMod val="75000"/>
                  </a:schemeClr>
                </a:solidFill>
              </a:rPr>
              <a:t>Multiples</a:t>
            </a:r>
            <a:endParaRPr lang="en-GB" sz="3600" b="1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4" y="6453336"/>
            <a:ext cx="3452017" cy="29497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630710" y="1763885"/>
            <a:ext cx="8856984" cy="79208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Write down the first 5 multiples of…</a:t>
            </a:r>
            <a:endParaRPr lang="en-GB" sz="2400" b="1" dirty="0"/>
          </a:p>
        </p:txBody>
      </p:sp>
      <p:sp>
        <p:nvSpPr>
          <p:cNvPr id="4" name="Oval 3"/>
          <p:cNvSpPr/>
          <p:nvPr/>
        </p:nvSpPr>
        <p:spPr>
          <a:xfrm>
            <a:off x="4295006" y="3068960"/>
            <a:ext cx="3528392" cy="1440160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b="1" dirty="0"/>
              <a:t>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08214" y="4896126"/>
            <a:ext cx="3615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rgbClr val="00B050"/>
                </a:solidFill>
              </a:rPr>
              <a:t>6, 12, 18, 24, 30</a:t>
            </a:r>
          </a:p>
        </p:txBody>
      </p:sp>
      <p:pic>
        <p:nvPicPr>
          <p:cNvPr id="13" name="Picture 2" descr="https://s3.amazonaws.com/www.dealdey.com/system/deals/images/61402/S670x414/Product---White_Board.jpg?1431029276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76" t="5263" r="15600" b="6136"/>
          <a:stretch/>
        </p:blipFill>
        <p:spPr bwMode="auto">
          <a:xfrm>
            <a:off x="9479582" y="5250069"/>
            <a:ext cx="1756641" cy="1352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373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8975526" y="-27384"/>
            <a:ext cx="246135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>
                <a:solidFill>
                  <a:schemeClr val="accent4">
                    <a:lumMod val="75000"/>
                  </a:schemeClr>
                </a:solidFill>
              </a:rPr>
              <a:t>Multiples</a:t>
            </a:r>
            <a:endParaRPr lang="en-GB" sz="3600" b="1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4" y="6453336"/>
            <a:ext cx="3452017" cy="29497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630710" y="1763885"/>
            <a:ext cx="8856984" cy="79208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Write down the first 5 multiples of…</a:t>
            </a:r>
            <a:endParaRPr lang="en-GB" sz="2400" b="1" dirty="0"/>
          </a:p>
        </p:txBody>
      </p:sp>
      <p:sp>
        <p:nvSpPr>
          <p:cNvPr id="4" name="Oval 3"/>
          <p:cNvSpPr/>
          <p:nvPr/>
        </p:nvSpPr>
        <p:spPr>
          <a:xfrm>
            <a:off x="4295006" y="3068960"/>
            <a:ext cx="3528392" cy="1440160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b="1" dirty="0"/>
              <a:t>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08214" y="4896126"/>
            <a:ext cx="3615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rgbClr val="00B050"/>
                </a:solidFill>
              </a:rPr>
              <a:t>8, 16, 24, 32, 40</a:t>
            </a:r>
          </a:p>
        </p:txBody>
      </p:sp>
      <p:pic>
        <p:nvPicPr>
          <p:cNvPr id="13" name="Picture 2" descr="https://s3.amazonaws.com/www.dealdey.com/system/deals/images/61402/S670x414/Product---White_Board.jpg?1431029276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76" t="5263" r="15600" b="6136"/>
          <a:stretch/>
        </p:blipFill>
        <p:spPr bwMode="auto">
          <a:xfrm>
            <a:off x="9479582" y="5250069"/>
            <a:ext cx="1756641" cy="1352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9141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8975526" y="-27384"/>
            <a:ext cx="246135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>
                <a:solidFill>
                  <a:schemeClr val="accent4">
                    <a:lumMod val="75000"/>
                  </a:schemeClr>
                </a:solidFill>
              </a:rPr>
              <a:t>Multiples</a:t>
            </a:r>
            <a:endParaRPr lang="en-GB" sz="3600" b="1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4" y="6453336"/>
            <a:ext cx="3452017" cy="29497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630710" y="1763885"/>
            <a:ext cx="8856984" cy="79208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Write down the first 5 multiples of…</a:t>
            </a:r>
            <a:endParaRPr lang="en-GB" sz="2400" b="1" dirty="0"/>
          </a:p>
        </p:txBody>
      </p:sp>
      <p:sp>
        <p:nvSpPr>
          <p:cNvPr id="4" name="Oval 3"/>
          <p:cNvSpPr/>
          <p:nvPr/>
        </p:nvSpPr>
        <p:spPr>
          <a:xfrm>
            <a:off x="4295006" y="3068960"/>
            <a:ext cx="3528392" cy="1440160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b="1" dirty="0"/>
              <a:t>12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06974" y="4896126"/>
            <a:ext cx="4896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rgbClr val="00B050"/>
                </a:solidFill>
              </a:rPr>
              <a:t>12, 24, 36, 48, 60</a:t>
            </a:r>
          </a:p>
        </p:txBody>
      </p:sp>
      <p:pic>
        <p:nvPicPr>
          <p:cNvPr id="13" name="Picture 2" descr="https://s3.amazonaws.com/www.dealdey.com/system/deals/images/61402/S670x414/Product---White_Board.jpg?1431029276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76" t="5263" r="15600" b="6136"/>
          <a:stretch/>
        </p:blipFill>
        <p:spPr bwMode="auto">
          <a:xfrm>
            <a:off x="9479582" y="5250069"/>
            <a:ext cx="1756641" cy="1352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1695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8975526" y="-27384"/>
            <a:ext cx="246135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>
                <a:solidFill>
                  <a:schemeClr val="accent4">
                    <a:lumMod val="75000"/>
                  </a:schemeClr>
                </a:solidFill>
              </a:rPr>
              <a:t>Multiples</a:t>
            </a:r>
            <a:endParaRPr lang="en-GB" sz="3600" b="1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4" y="6453336"/>
            <a:ext cx="3452017" cy="29497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630710" y="1763885"/>
            <a:ext cx="8856984" cy="79208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Write down the first 5 multiples of…</a:t>
            </a:r>
            <a:endParaRPr lang="en-GB" sz="2400" b="1" dirty="0"/>
          </a:p>
        </p:txBody>
      </p:sp>
      <p:sp>
        <p:nvSpPr>
          <p:cNvPr id="4" name="Oval 3"/>
          <p:cNvSpPr/>
          <p:nvPr/>
        </p:nvSpPr>
        <p:spPr>
          <a:xfrm>
            <a:off x="4295006" y="3068960"/>
            <a:ext cx="3528392" cy="1440160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b="1" dirty="0"/>
              <a:t>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95006" y="4896126"/>
            <a:ext cx="4896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rgbClr val="00B050"/>
                </a:solidFill>
              </a:rPr>
              <a:t>9, 18, 27, 36, 45</a:t>
            </a:r>
          </a:p>
        </p:txBody>
      </p:sp>
      <p:pic>
        <p:nvPicPr>
          <p:cNvPr id="13" name="Picture 2" descr="https://s3.amazonaws.com/www.dealdey.com/system/deals/images/61402/S670x414/Product---White_Board.jpg?1431029276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76" t="5263" r="15600" b="6136"/>
          <a:stretch/>
        </p:blipFill>
        <p:spPr bwMode="auto">
          <a:xfrm>
            <a:off x="9479582" y="5250069"/>
            <a:ext cx="1756641" cy="1352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1803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31110" y="-27384"/>
            <a:ext cx="620576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>
                <a:solidFill>
                  <a:schemeClr val="accent4">
                    <a:lumMod val="75000"/>
                  </a:schemeClr>
                </a:solidFill>
              </a:rPr>
              <a:t>Multiple Venn Diagrams</a:t>
            </a:r>
            <a:endParaRPr lang="en-GB" sz="3600" b="1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4" y="6453336"/>
            <a:ext cx="3452017" cy="29497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772542" y="1124744"/>
            <a:ext cx="3816424" cy="79208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Multiples of 5</a:t>
            </a:r>
            <a:endParaRPr lang="en-GB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6167214" y="1124744"/>
            <a:ext cx="3816424" cy="79208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Multiples of 10</a:t>
            </a:r>
            <a:endParaRPr lang="en-GB" sz="2400" b="1" dirty="0"/>
          </a:p>
        </p:txBody>
      </p:sp>
      <p:sp>
        <p:nvSpPr>
          <p:cNvPr id="5" name="Oval 4"/>
          <p:cNvSpPr/>
          <p:nvPr/>
        </p:nvSpPr>
        <p:spPr>
          <a:xfrm>
            <a:off x="2206774" y="2132856"/>
            <a:ext cx="4248472" cy="367588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5203152" y="2132856"/>
            <a:ext cx="4248472" cy="3675880"/>
          </a:xfrm>
          <a:prstGeom prst="ellipse">
            <a:avLst/>
          </a:prstGeom>
          <a:solidFill>
            <a:schemeClr val="accent4">
              <a:lumMod val="20000"/>
              <a:lumOff val="80000"/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7" name="Group 16"/>
          <p:cNvGrpSpPr/>
          <p:nvPr/>
        </p:nvGrpSpPr>
        <p:grpSpPr>
          <a:xfrm>
            <a:off x="5807175" y="4913138"/>
            <a:ext cx="5400599" cy="1540198"/>
            <a:chOff x="5807175" y="4913138"/>
            <a:chExt cx="5400599" cy="1540198"/>
          </a:xfrm>
        </p:grpSpPr>
        <p:cxnSp>
          <p:nvCxnSpPr>
            <p:cNvPr id="7" name="Straight Arrow Connector 6"/>
            <p:cNvCxnSpPr/>
            <p:nvPr/>
          </p:nvCxnSpPr>
          <p:spPr>
            <a:xfrm flipH="1" flipV="1">
              <a:off x="5807175" y="4913138"/>
              <a:ext cx="2268252" cy="1108150"/>
            </a:xfrm>
            <a:prstGeom prst="straightConnector1">
              <a:avLst/>
            </a:prstGeom>
            <a:ln w="412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8183438" y="5991671"/>
              <a:ext cx="30243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00B050"/>
                  </a:solidFill>
                </a:rPr>
                <a:t>Multiples of 5 and 10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286894" y="3212976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B050"/>
                </a:solidFill>
              </a:rPr>
              <a:t>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19142" y="2766722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B050"/>
                </a:solidFill>
              </a:rPr>
              <a:t>10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510500" y="4266807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B050"/>
                </a:solidFill>
              </a:rPr>
              <a:t>15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19142" y="3385790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B050"/>
                </a:solidFill>
              </a:rPr>
              <a:t>20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61813" y="3561967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B050"/>
                </a:solidFill>
              </a:rPr>
              <a:t>25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519142" y="3942812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B050"/>
                </a:solidFill>
              </a:rPr>
              <a:t>30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11030" y="4898755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B050"/>
                </a:solidFill>
              </a:rPr>
              <a:t>35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19142" y="4438853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B050"/>
                </a:solidFill>
              </a:rPr>
              <a:t>40</a:t>
            </a:r>
          </a:p>
        </p:txBody>
      </p:sp>
    </p:spTree>
    <p:extLst>
      <p:ext uri="{BB962C8B-B14F-4D97-AF65-F5344CB8AC3E}">
        <p14:creationId xmlns:p14="http://schemas.microsoft.com/office/powerpoint/2010/main" val="2061258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5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222998" y="-27384"/>
            <a:ext cx="721387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>
                <a:solidFill>
                  <a:schemeClr val="accent4">
                    <a:lumMod val="75000"/>
                  </a:schemeClr>
                </a:solidFill>
              </a:rPr>
              <a:t>Multiple Venn Diagrams – </a:t>
            </a:r>
            <a:r>
              <a:rPr lang="en-GB" sz="3600" b="1" dirty="0"/>
              <a:t>Your Turn</a:t>
            </a: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4" y="6453336"/>
            <a:ext cx="3452017" cy="29497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772542" y="1124744"/>
            <a:ext cx="3816424" cy="79208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Multiples of 2</a:t>
            </a:r>
            <a:endParaRPr lang="en-GB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6167214" y="1124744"/>
            <a:ext cx="3816424" cy="79208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Multiples of 4</a:t>
            </a:r>
            <a:endParaRPr lang="en-GB" sz="2400" b="1" dirty="0"/>
          </a:p>
        </p:txBody>
      </p:sp>
      <p:sp>
        <p:nvSpPr>
          <p:cNvPr id="5" name="Oval 4"/>
          <p:cNvSpPr/>
          <p:nvPr/>
        </p:nvSpPr>
        <p:spPr>
          <a:xfrm>
            <a:off x="2206774" y="2132856"/>
            <a:ext cx="4248472" cy="367588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5203152" y="2132856"/>
            <a:ext cx="4248472" cy="3675880"/>
          </a:xfrm>
          <a:prstGeom prst="ellipse">
            <a:avLst/>
          </a:prstGeom>
          <a:solidFill>
            <a:schemeClr val="accent4">
              <a:lumMod val="20000"/>
              <a:lumOff val="80000"/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7" name="Group 16"/>
          <p:cNvGrpSpPr/>
          <p:nvPr/>
        </p:nvGrpSpPr>
        <p:grpSpPr>
          <a:xfrm>
            <a:off x="5807175" y="4913138"/>
            <a:ext cx="5400599" cy="1540198"/>
            <a:chOff x="5807175" y="4913138"/>
            <a:chExt cx="5400599" cy="1540198"/>
          </a:xfrm>
        </p:grpSpPr>
        <p:cxnSp>
          <p:nvCxnSpPr>
            <p:cNvPr id="7" name="Straight Arrow Connector 6"/>
            <p:cNvCxnSpPr/>
            <p:nvPr/>
          </p:nvCxnSpPr>
          <p:spPr>
            <a:xfrm flipH="1" flipV="1">
              <a:off x="5807175" y="4913138"/>
              <a:ext cx="2268252" cy="1108150"/>
            </a:xfrm>
            <a:prstGeom prst="straightConnector1">
              <a:avLst/>
            </a:prstGeom>
            <a:ln w="412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8183438" y="5991671"/>
              <a:ext cx="30243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00B050"/>
                  </a:solidFill>
                </a:rPr>
                <a:t>Multiples of 2 and 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54888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5" grpId="0" animBg="1"/>
      <p:bldP spid="11" grpId="0" animBg="1"/>
    </p:bldLst>
  </p:timing>
</p:sld>
</file>

<file path=ppt/theme/theme1.xml><?xml version="1.0" encoding="utf-8"?>
<a:theme xmlns:a="http://schemas.openxmlformats.org/drawingml/2006/main" name="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</Template>
  <TotalTime>368</TotalTime>
  <Words>388</Words>
  <Application>Microsoft Office PowerPoint</Application>
  <PresentationFormat>Custom</PresentationFormat>
  <Paragraphs>103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Powerpoint Template</vt:lpstr>
      <vt:lpstr>PowerPoint Presentation</vt:lpstr>
      <vt:lpstr>PowerPoint Presentation</vt:lpstr>
      <vt:lpstr>Mini-Whiteboards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Independent Task - LCM</vt:lpstr>
      <vt:lpstr>PowerPoint Presentation</vt:lpstr>
      <vt:lpstr>PowerPoint Presentation</vt:lpstr>
      <vt:lpstr>End of Topic Review</vt:lpstr>
      <vt:lpstr>Matching Cards – HCF and LCM</vt:lpstr>
    </vt:vector>
  </TitlesOfParts>
  <Company>Aldersley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Surds</dc:title>
  <dc:creator>Jack Warburton</dc:creator>
  <cp:lastModifiedBy>Rosanna Harries</cp:lastModifiedBy>
  <cp:revision>83</cp:revision>
  <dcterms:created xsi:type="dcterms:W3CDTF">2015-07-14T21:27:58Z</dcterms:created>
  <dcterms:modified xsi:type="dcterms:W3CDTF">2020-11-05T16:47:37Z</dcterms:modified>
</cp:coreProperties>
</file>