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5" r:id="rId2"/>
    <p:sldId id="311" r:id="rId3"/>
    <p:sldId id="316" r:id="rId4"/>
    <p:sldId id="322" r:id="rId5"/>
    <p:sldId id="279" r:id="rId6"/>
    <p:sldId id="289" r:id="rId7"/>
    <p:sldId id="290" r:id="rId8"/>
    <p:sldId id="291" r:id="rId9"/>
    <p:sldId id="314" r:id="rId10"/>
    <p:sldId id="313" r:id="rId11"/>
    <p:sldId id="282" r:id="rId12"/>
    <p:sldId id="292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Kalam" panose="02000000000000000000" pitchFamily="2" charset="77"/>
      <p:regular r:id="rId20"/>
    </p:embeddedFont>
    <p:embeddedFont>
      <p:font typeface="Sassoon Infant Md" panose="02000603050000020003" pitchFamily="2" charset="0"/>
      <p:regular r:id="rId21"/>
      <p:bold r:id="rId22"/>
      <p:italic r:id="rId23"/>
      <p:boldItalic r:id="rId24"/>
    </p:embeddedFont>
    <p:embeddedFont>
      <p:font typeface="Twinkl" pitchFamily="2" charset="77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D31"/>
    <a:srgbClr val="EDBCD9"/>
    <a:srgbClr val="EB4F6C"/>
    <a:srgbClr val="F7BC92"/>
    <a:srgbClr val="0079C3"/>
    <a:srgbClr val="FFE76D"/>
    <a:srgbClr val="072F54"/>
    <a:srgbClr val="003464"/>
    <a:srgbClr val="004382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36" y="184"/>
      </p:cViewPr>
      <p:guideLst>
        <p:guide orient="horz" pos="2160"/>
        <p:guide pos="2880"/>
        <p:guide pos="340"/>
        <p:guide orient="horz" pos="3952"/>
        <p:guide pos="5443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2668CE5E-FC36-4FC7-84A6-621841319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502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B89D579-A6C8-4885-9019-281C516C717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604E771E-E464-47C2-941D-08064DE73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11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white-rose-maths-resources/year-3-white-rose-maths-resources-key-stage-1-year-1-year-2/spring-block-1-multiplication-and-division-year-3-white-rose-maths-supporting-resources-key-stage-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27171" y="5679347"/>
            <a:ext cx="1166069" cy="796954"/>
          </a:xfrm>
          <a:prstGeom prst="rect">
            <a:avLst/>
          </a:prstGeom>
          <a:solidFill>
            <a:srgbClr val="18A0DB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87380F2-AE60-4E1D-A279-46A9B576F78A}"/>
              </a:ext>
            </a:extLst>
          </p:cNvPr>
          <p:cNvSpPr/>
          <p:nvPr/>
        </p:nvSpPr>
        <p:spPr bwMode="auto">
          <a:xfrm>
            <a:off x="755650" y="1212850"/>
            <a:ext cx="7632700" cy="4845050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807B46F4-0373-4C80-AAB0-FCC6D1FD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Answers</a:t>
            </a:r>
            <a:endParaRPr lang="en-GB" altLang="en-US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EA637C-6787-40BD-A48B-F0DFC6581D66}"/>
              </a:ext>
            </a:extLst>
          </p:cNvPr>
          <p:cNvGraphicFramePr>
            <a:graphicFrameLocks noGrp="1"/>
          </p:cNvGraphicFramePr>
          <p:nvPr/>
        </p:nvGraphicFramePr>
        <p:xfrm>
          <a:off x="965200" y="1827213"/>
          <a:ext cx="2122488" cy="299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109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4</a:t>
                      </a: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5</a:t>
                      </a: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4400" b="1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×</a:t>
                      </a:r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3</a:t>
                      </a: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1</a:t>
                      </a: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3</a:t>
                      </a: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5</a:t>
                      </a: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1</a:t>
                      </a: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86" name="TextBox 3">
            <a:extLst>
              <a:ext uri="{FF2B5EF4-FFF2-40B4-BE49-F238E27FC236}">
                <a16:creationId xmlns:a16="http://schemas.microsoft.com/office/drawing/2014/main" id="{8D9D960A-5550-4BE4-872B-E173C7805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145732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T</a:t>
            </a:r>
          </a:p>
        </p:txBody>
      </p:sp>
      <p:sp>
        <p:nvSpPr>
          <p:cNvPr id="15387" name="TextBox 4">
            <a:extLst>
              <a:ext uri="{FF2B5EF4-FFF2-40B4-BE49-F238E27FC236}">
                <a16:creationId xmlns:a16="http://schemas.microsoft.com/office/drawing/2014/main" id="{90296C28-FEF7-4992-B6E2-F15D35508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838" y="1457325"/>
            <a:ext cx="703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O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5C3D0-6BDD-425D-8446-EB6A6B57D939}"/>
              </a:ext>
            </a:extLst>
          </p:cNvPr>
          <p:cNvGraphicFramePr>
            <a:graphicFrameLocks noGrp="1"/>
          </p:cNvGraphicFramePr>
          <p:nvPr/>
        </p:nvGraphicFramePr>
        <p:xfrm>
          <a:off x="3511550" y="1827213"/>
          <a:ext cx="2120901" cy="299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109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8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9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4400" b="1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×</a:t>
                      </a:r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4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3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5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6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3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410" name="TextBox 9">
            <a:extLst>
              <a:ext uri="{FF2B5EF4-FFF2-40B4-BE49-F238E27FC236}">
                <a16:creationId xmlns:a16="http://schemas.microsoft.com/office/drawing/2014/main" id="{7F71A690-D36F-4DBE-AD6A-6A482A8F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457325"/>
            <a:ext cx="71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T</a:t>
            </a:r>
          </a:p>
        </p:txBody>
      </p:sp>
      <p:sp>
        <p:nvSpPr>
          <p:cNvPr id="15411" name="TextBox 10">
            <a:extLst>
              <a:ext uri="{FF2B5EF4-FFF2-40B4-BE49-F238E27FC236}">
                <a16:creationId xmlns:a16="http://schemas.microsoft.com/office/drawing/2014/main" id="{32C0FFB2-4462-42AB-AB09-47D52F814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1457325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O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ADE24BA-C338-444F-A5BE-573243C235DC}"/>
              </a:ext>
            </a:extLst>
          </p:cNvPr>
          <p:cNvGraphicFramePr>
            <a:graphicFrameLocks noGrp="1"/>
          </p:cNvGraphicFramePr>
          <p:nvPr/>
        </p:nvGraphicFramePr>
        <p:xfrm>
          <a:off x="6049963" y="1827213"/>
          <a:ext cx="2120901" cy="299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109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7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2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4400" b="1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×</a:t>
                      </a:r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8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5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7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6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1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434" name="TextBox 12">
            <a:extLst>
              <a:ext uri="{FF2B5EF4-FFF2-40B4-BE49-F238E27FC236}">
                <a16:creationId xmlns:a16="http://schemas.microsoft.com/office/drawing/2014/main" id="{E0F557E6-6CEF-46DE-81FB-668E387CD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145732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T</a:t>
            </a:r>
          </a:p>
        </p:txBody>
      </p:sp>
      <p:sp>
        <p:nvSpPr>
          <p:cNvPr id="15435" name="TextBox 13">
            <a:extLst>
              <a:ext uri="{FF2B5EF4-FFF2-40B4-BE49-F238E27FC236}">
                <a16:creationId xmlns:a16="http://schemas.microsoft.com/office/drawing/2014/main" id="{DD812D22-02E3-477E-BE5E-6FA9687E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1457325"/>
            <a:ext cx="703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845219-697E-4F44-A490-E1052AD4E713}"/>
              </a:ext>
            </a:extLst>
          </p:cNvPr>
          <p:cNvCxnSpPr>
            <a:endCxn id="3" idx="3"/>
          </p:cNvCxnSpPr>
          <p:nvPr/>
        </p:nvCxnSpPr>
        <p:spPr>
          <a:xfrm>
            <a:off x="965200" y="3319463"/>
            <a:ext cx="2122488" cy="3968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AA26D4-3E11-4143-B851-DA9CF92F00D7}"/>
              </a:ext>
            </a:extLst>
          </p:cNvPr>
          <p:cNvCxnSpPr/>
          <p:nvPr/>
        </p:nvCxnSpPr>
        <p:spPr>
          <a:xfrm>
            <a:off x="965200" y="4057650"/>
            <a:ext cx="2122488" cy="3175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AD6C95-788E-4609-82C3-28DBCA98F915}"/>
              </a:ext>
            </a:extLst>
          </p:cNvPr>
          <p:cNvCxnSpPr/>
          <p:nvPr/>
        </p:nvCxnSpPr>
        <p:spPr>
          <a:xfrm>
            <a:off x="3511550" y="3319463"/>
            <a:ext cx="2120900" cy="3175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DFDEB8-4BF9-4FB8-8DD6-8793B25E12F6}"/>
              </a:ext>
            </a:extLst>
          </p:cNvPr>
          <p:cNvCxnSpPr/>
          <p:nvPr/>
        </p:nvCxnSpPr>
        <p:spPr>
          <a:xfrm>
            <a:off x="3511550" y="4057650"/>
            <a:ext cx="2120900" cy="3175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0FCFF4-1AC0-4FBC-9FE3-D65A4E96F092}"/>
              </a:ext>
            </a:extLst>
          </p:cNvPr>
          <p:cNvCxnSpPr/>
          <p:nvPr/>
        </p:nvCxnSpPr>
        <p:spPr>
          <a:xfrm>
            <a:off x="6046788" y="3319463"/>
            <a:ext cx="2122487" cy="3175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D10F36-BF7C-409B-8B09-5532AB3D8B61}"/>
              </a:ext>
            </a:extLst>
          </p:cNvPr>
          <p:cNvCxnSpPr/>
          <p:nvPr/>
        </p:nvCxnSpPr>
        <p:spPr>
          <a:xfrm>
            <a:off x="6046788" y="4057650"/>
            <a:ext cx="2122487" cy="3175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A33AF07-17FA-4347-BC69-612BFCAF47EA}"/>
              </a:ext>
            </a:extLst>
          </p:cNvPr>
          <p:cNvSpPr/>
          <p:nvPr/>
        </p:nvSpPr>
        <p:spPr bwMode="auto">
          <a:xfrm>
            <a:off x="965200" y="5211763"/>
            <a:ext cx="2120900" cy="454025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5443" name="Rectangle 1">
            <a:extLst>
              <a:ext uri="{FF2B5EF4-FFF2-40B4-BE49-F238E27FC236}">
                <a16:creationId xmlns:a16="http://schemas.microsoft.com/office/drawing/2014/main" id="{00878559-1002-4E18-A7EB-FCBE166A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5254625"/>
            <a:ext cx="212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45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×</a:t>
            </a:r>
            <a:r>
              <a:rPr lang="en-GB" altLang="en-US" dirty="0">
                <a:latin typeface="Twinkl" pitchFamily="2" charset="0"/>
              </a:rPr>
              <a:t> 3 = </a:t>
            </a:r>
            <a:r>
              <a:rPr lang="en-GB" altLang="en-US" b="1" dirty="0">
                <a:latin typeface="Twinkl" pitchFamily="2" charset="0"/>
              </a:rPr>
              <a:t>135</a:t>
            </a:r>
            <a:endParaRPr lang="en-GB" altLang="en-US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688F19-0F1B-42F4-9D0D-81457A46DFAB}"/>
              </a:ext>
            </a:extLst>
          </p:cNvPr>
          <p:cNvSpPr/>
          <p:nvPr/>
        </p:nvSpPr>
        <p:spPr bwMode="auto">
          <a:xfrm>
            <a:off x="3511550" y="5211763"/>
            <a:ext cx="2119313" cy="454025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5445" name="Rectangle 1">
            <a:extLst>
              <a:ext uri="{FF2B5EF4-FFF2-40B4-BE49-F238E27FC236}">
                <a16:creationId xmlns:a16="http://schemas.microsoft.com/office/drawing/2014/main" id="{D39F1D7E-91BD-4420-8A2A-2E71D0259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5254625"/>
            <a:ext cx="2119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89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×</a:t>
            </a:r>
            <a:r>
              <a:rPr lang="en-GB" altLang="en-US" dirty="0">
                <a:latin typeface="Twinkl" pitchFamily="2" charset="0"/>
              </a:rPr>
              <a:t> 4 = </a:t>
            </a:r>
            <a:r>
              <a:rPr lang="en-GB" altLang="en-US" b="1" dirty="0">
                <a:latin typeface="Twinkl" pitchFamily="2" charset="0"/>
              </a:rPr>
              <a:t>356</a:t>
            </a:r>
            <a:endParaRPr lang="en-GB" altLang="en-US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6A944D-995C-4AF7-80C7-279F1813345F}"/>
              </a:ext>
            </a:extLst>
          </p:cNvPr>
          <p:cNvSpPr/>
          <p:nvPr/>
        </p:nvSpPr>
        <p:spPr bwMode="auto">
          <a:xfrm>
            <a:off x="6046788" y="5211763"/>
            <a:ext cx="2120900" cy="454025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5447" name="Rectangle 1">
            <a:extLst>
              <a:ext uri="{FF2B5EF4-FFF2-40B4-BE49-F238E27FC236}">
                <a16:creationId xmlns:a16="http://schemas.microsoft.com/office/drawing/2014/main" id="{BA4EB8FC-5DEF-43EE-A284-000B8B8E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788" y="5254625"/>
            <a:ext cx="212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8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×</a:t>
            </a:r>
            <a:r>
              <a:rPr lang="en-GB" altLang="en-US" dirty="0">
                <a:latin typeface="Twinkl" pitchFamily="2" charset="0"/>
              </a:rPr>
              <a:t> 72 = </a:t>
            </a:r>
            <a:r>
              <a:rPr lang="en-GB" altLang="en-US" b="1" dirty="0">
                <a:latin typeface="Twinkl" pitchFamily="2" charset="0"/>
              </a:rPr>
              <a:t>576</a:t>
            </a:r>
            <a:endParaRPr lang="en-GB" altLang="en-US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94F0E-198C-4F8E-8D6E-0A287AE75DDE}"/>
              </a:ext>
            </a:extLst>
          </p:cNvPr>
          <p:cNvSpPr/>
          <p:nvPr/>
        </p:nvSpPr>
        <p:spPr>
          <a:xfrm>
            <a:off x="823913" y="1300163"/>
            <a:ext cx="2466975" cy="4621212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E1B050-0E5A-4FA6-BFE0-B97E15DEF8E0}"/>
              </a:ext>
            </a:extLst>
          </p:cNvPr>
          <p:cNvSpPr/>
          <p:nvPr/>
        </p:nvSpPr>
        <p:spPr>
          <a:xfrm>
            <a:off x="3338513" y="1300163"/>
            <a:ext cx="2435225" cy="4621212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64EB58-8B6D-4BBD-8606-A086FD89A6FC}"/>
              </a:ext>
            </a:extLst>
          </p:cNvPr>
          <p:cNvSpPr/>
          <p:nvPr/>
        </p:nvSpPr>
        <p:spPr>
          <a:xfrm>
            <a:off x="5978525" y="1300163"/>
            <a:ext cx="2298700" cy="4621212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429" y="670659"/>
            <a:ext cx="2920306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Multiply 2 Digits by 1 Digit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67735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36773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650" y="1298359"/>
            <a:ext cx="7632700" cy="772107"/>
          </a:xfrm>
          <a:prstGeom prst="rect">
            <a:avLst/>
          </a:prstGeom>
          <a:solidFill>
            <a:srgbClr val="EDBCD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Brent has used place value counters to represent a calculation.</a:t>
            </a:r>
          </a:p>
          <a:p>
            <a:pPr algn="ctr"/>
            <a:r>
              <a:rPr lang="en-GB" dirty="0"/>
              <a:t>Which calculation has he represented?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348585"/>
              </p:ext>
            </p:extLst>
          </p:nvPr>
        </p:nvGraphicFramePr>
        <p:xfrm>
          <a:off x="755650" y="2183934"/>
          <a:ext cx="4848195" cy="2186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933">
                  <a:extLst>
                    <a:ext uri="{9D8B030D-6E8A-4147-A177-3AD203B41FA5}">
                      <a16:colId xmlns:a16="http://schemas.microsoft.com/office/drawing/2014/main" val="260244569"/>
                    </a:ext>
                  </a:extLst>
                </a:gridCol>
                <a:gridCol w="3305262">
                  <a:extLst>
                    <a:ext uri="{9D8B030D-6E8A-4147-A177-3AD203B41FA5}">
                      <a16:colId xmlns:a16="http://schemas.microsoft.com/office/drawing/2014/main" val="302737263"/>
                    </a:ext>
                  </a:extLst>
                </a:gridCol>
              </a:tblGrid>
              <a:tr h="40670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F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72882"/>
                  </a:ext>
                </a:extLst>
              </a:tr>
              <a:tr h="4450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70660"/>
                  </a:ext>
                </a:extLst>
              </a:tr>
              <a:tr h="4450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33013"/>
                  </a:ext>
                </a:extLst>
              </a:tr>
              <a:tr h="445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29343"/>
                  </a:ext>
                </a:extLst>
              </a:tr>
              <a:tr h="4450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66078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75974" y="2625754"/>
            <a:ext cx="1159306" cy="385894"/>
            <a:chOff x="875974" y="2625754"/>
            <a:chExt cx="1159306" cy="385894"/>
          </a:xfrm>
        </p:grpSpPr>
        <p:sp>
          <p:nvSpPr>
            <p:cNvPr id="8" name="Oval 7"/>
            <p:cNvSpPr/>
            <p:nvPr/>
          </p:nvSpPr>
          <p:spPr>
            <a:xfrm>
              <a:off x="875974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269617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671649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84710" y="2625754"/>
            <a:ext cx="3130017" cy="358767"/>
            <a:chOff x="3140556" y="2667699"/>
            <a:chExt cx="3130017" cy="385894"/>
          </a:xfrm>
        </p:grpSpPr>
        <p:sp>
          <p:nvSpPr>
            <p:cNvPr id="13" name="Oval 12"/>
            <p:cNvSpPr/>
            <p:nvPr/>
          </p:nvSpPr>
          <p:spPr>
            <a:xfrm>
              <a:off x="314055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53575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93095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326150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4721348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511654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51174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590694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81115" y="3071985"/>
            <a:ext cx="1159306" cy="385894"/>
            <a:chOff x="875974" y="2625754"/>
            <a:chExt cx="1159306" cy="385894"/>
          </a:xfrm>
        </p:grpSpPr>
        <p:sp>
          <p:nvSpPr>
            <p:cNvPr id="45" name="Oval 44"/>
            <p:cNvSpPr/>
            <p:nvPr/>
          </p:nvSpPr>
          <p:spPr>
            <a:xfrm>
              <a:off x="875974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1269617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1671649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389851" y="3071985"/>
            <a:ext cx="3130017" cy="358767"/>
            <a:chOff x="3140556" y="2667699"/>
            <a:chExt cx="3130017" cy="385894"/>
          </a:xfrm>
        </p:grpSpPr>
        <p:sp>
          <p:nvSpPr>
            <p:cNvPr id="49" name="Oval 48"/>
            <p:cNvSpPr/>
            <p:nvPr/>
          </p:nvSpPr>
          <p:spPr>
            <a:xfrm>
              <a:off x="314055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353575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393095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326150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4721348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11654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551174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590694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86256" y="3518216"/>
            <a:ext cx="1159306" cy="385894"/>
            <a:chOff x="875974" y="2625754"/>
            <a:chExt cx="1159306" cy="385894"/>
          </a:xfrm>
        </p:grpSpPr>
        <p:sp>
          <p:nvSpPr>
            <p:cNvPr id="58" name="Oval 57"/>
            <p:cNvSpPr/>
            <p:nvPr/>
          </p:nvSpPr>
          <p:spPr>
            <a:xfrm>
              <a:off x="875974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1269617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1671649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394992" y="3518216"/>
            <a:ext cx="3130017" cy="358767"/>
            <a:chOff x="3140556" y="2667699"/>
            <a:chExt cx="3130017" cy="385894"/>
          </a:xfrm>
        </p:grpSpPr>
        <p:sp>
          <p:nvSpPr>
            <p:cNvPr id="62" name="Oval 61"/>
            <p:cNvSpPr/>
            <p:nvPr/>
          </p:nvSpPr>
          <p:spPr>
            <a:xfrm>
              <a:off x="314055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353575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393095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4326150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4721348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511654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551174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590694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91397" y="3956058"/>
            <a:ext cx="1159306" cy="385894"/>
            <a:chOff x="875974" y="2625754"/>
            <a:chExt cx="1159306" cy="385894"/>
          </a:xfrm>
        </p:grpSpPr>
        <p:sp>
          <p:nvSpPr>
            <p:cNvPr id="72" name="Oval 71"/>
            <p:cNvSpPr/>
            <p:nvPr/>
          </p:nvSpPr>
          <p:spPr>
            <a:xfrm>
              <a:off x="875974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1269617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1671649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400133" y="3956058"/>
            <a:ext cx="3130017" cy="358767"/>
            <a:chOff x="3140556" y="2667699"/>
            <a:chExt cx="3130017" cy="385894"/>
          </a:xfrm>
        </p:grpSpPr>
        <p:sp>
          <p:nvSpPr>
            <p:cNvPr id="76" name="Oval 75"/>
            <p:cNvSpPr/>
            <p:nvPr/>
          </p:nvSpPr>
          <p:spPr>
            <a:xfrm>
              <a:off x="314055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353575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393095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4326150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4721348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511654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51174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590694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35"/>
          <a:stretch/>
        </p:blipFill>
        <p:spPr>
          <a:xfrm>
            <a:off x="6132156" y="2625754"/>
            <a:ext cx="2256194" cy="4232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4521666"/>
            <a:ext cx="1509378" cy="570451"/>
          </a:xfrm>
          <a:prstGeom prst="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38 × 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424557" y="4521666"/>
            <a:ext cx="1509378" cy="570451"/>
          </a:xfrm>
          <a:prstGeom prst="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48 × 4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093464" y="4521666"/>
            <a:ext cx="1509378" cy="570451"/>
          </a:xfrm>
          <a:prstGeom prst="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38 × 4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5650" y="5174076"/>
            <a:ext cx="4847192" cy="772107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Brent has represented 38  ×  4, as each of the four rows represents 38. </a:t>
            </a: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429" y="670659"/>
            <a:ext cx="2920306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Multiply 2 Digits by 1 Digit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67735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36773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650" y="1298359"/>
            <a:ext cx="7632700" cy="772107"/>
          </a:xfrm>
          <a:prstGeom prst="rect">
            <a:avLst/>
          </a:prstGeom>
          <a:solidFill>
            <a:srgbClr val="EDBCD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Brent has used his representation to work out the answer to 38  ×  4 and has given an answer of 143. Can you spot his mistake?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650" y="2183934"/>
          <a:ext cx="4848195" cy="2186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933">
                  <a:extLst>
                    <a:ext uri="{9D8B030D-6E8A-4147-A177-3AD203B41FA5}">
                      <a16:colId xmlns:a16="http://schemas.microsoft.com/office/drawing/2014/main" val="260244569"/>
                    </a:ext>
                  </a:extLst>
                </a:gridCol>
                <a:gridCol w="3305262">
                  <a:extLst>
                    <a:ext uri="{9D8B030D-6E8A-4147-A177-3AD203B41FA5}">
                      <a16:colId xmlns:a16="http://schemas.microsoft.com/office/drawing/2014/main" val="302737263"/>
                    </a:ext>
                  </a:extLst>
                </a:gridCol>
              </a:tblGrid>
              <a:tr h="40670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F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72882"/>
                  </a:ext>
                </a:extLst>
              </a:tr>
              <a:tr h="4450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70660"/>
                  </a:ext>
                </a:extLst>
              </a:tr>
              <a:tr h="4450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33013"/>
                  </a:ext>
                </a:extLst>
              </a:tr>
              <a:tr h="4450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29343"/>
                  </a:ext>
                </a:extLst>
              </a:tr>
              <a:tr h="4450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66078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75974" y="2625754"/>
            <a:ext cx="1159306" cy="365911"/>
            <a:chOff x="875974" y="2625754"/>
            <a:chExt cx="1159306" cy="385894"/>
          </a:xfrm>
        </p:grpSpPr>
        <p:sp>
          <p:nvSpPr>
            <p:cNvPr id="8" name="Oval 7"/>
            <p:cNvSpPr/>
            <p:nvPr/>
          </p:nvSpPr>
          <p:spPr>
            <a:xfrm>
              <a:off x="875974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269617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671649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84710" y="2625754"/>
            <a:ext cx="3130017" cy="365911"/>
            <a:chOff x="3140556" y="2667699"/>
            <a:chExt cx="3130017" cy="385894"/>
          </a:xfrm>
        </p:grpSpPr>
        <p:sp>
          <p:nvSpPr>
            <p:cNvPr id="13" name="Oval 12"/>
            <p:cNvSpPr/>
            <p:nvPr/>
          </p:nvSpPr>
          <p:spPr>
            <a:xfrm>
              <a:off x="314055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53575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93095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326150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4721348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511654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51174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590694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81115" y="3071985"/>
            <a:ext cx="1159306" cy="365911"/>
            <a:chOff x="875974" y="2625754"/>
            <a:chExt cx="1159306" cy="385894"/>
          </a:xfrm>
        </p:grpSpPr>
        <p:sp>
          <p:nvSpPr>
            <p:cNvPr id="45" name="Oval 44"/>
            <p:cNvSpPr/>
            <p:nvPr/>
          </p:nvSpPr>
          <p:spPr>
            <a:xfrm>
              <a:off x="875974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1269617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1671649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389851" y="3071985"/>
            <a:ext cx="3130017" cy="365911"/>
            <a:chOff x="3140556" y="2667699"/>
            <a:chExt cx="3130017" cy="385894"/>
          </a:xfrm>
        </p:grpSpPr>
        <p:sp>
          <p:nvSpPr>
            <p:cNvPr id="49" name="Oval 48"/>
            <p:cNvSpPr/>
            <p:nvPr/>
          </p:nvSpPr>
          <p:spPr>
            <a:xfrm>
              <a:off x="314055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353575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393095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326150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4721348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11654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551174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590694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86256" y="3518216"/>
            <a:ext cx="1159306" cy="365911"/>
            <a:chOff x="875974" y="2625754"/>
            <a:chExt cx="1159306" cy="385894"/>
          </a:xfrm>
        </p:grpSpPr>
        <p:sp>
          <p:nvSpPr>
            <p:cNvPr id="58" name="Oval 57"/>
            <p:cNvSpPr/>
            <p:nvPr/>
          </p:nvSpPr>
          <p:spPr>
            <a:xfrm>
              <a:off x="875974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1269617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1671649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394992" y="3518216"/>
            <a:ext cx="3130017" cy="365911"/>
            <a:chOff x="3140556" y="2667699"/>
            <a:chExt cx="3130017" cy="385894"/>
          </a:xfrm>
        </p:grpSpPr>
        <p:sp>
          <p:nvSpPr>
            <p:cNvPr id="62" name="Oval 61"/>
            <p:cNvSpPr/>
            <p:nvPr/>
          </p:nvSpPr>
          <p:spPr>
            <a:xfrm>
              <a:off x="314055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353575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393095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4326150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4721348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511654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551174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590694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91397" y="3956058"/>
            <a:ext cx="1159306" cy="365911"/>
            <a:chOff x="875974" y="2625754"/>
            <a:chExt cx="1159306" cy="385894"/>
          </a:xfrm>
        </p:grpSpPr>
        <p:sp>
          <p:nvSpPr>
            <p:cNvPr id="72" name="Oval 71"/>
            <p:cNvSpPr/>
            <p:nvPr/>
          </p:nvSpPr>
          <p:spPr>
            <a:xfrm>
              <a:off x="875974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1269617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1671649" y="2625754"/>
              <a:ext cx="363631" cy="3858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400133" y="3956058"/>
            <a:ext cx="3130017" cy="365911"/>
            <a:chOff x="3140556" y="2667699"/>
            <a:chExt cx="3130017" cy="385894"/>
          </a:xfrm>
        </p:grpSpPr>
        <p:sp>
          <p:nvSpPr>
            <p:cNvPr id="76" name="Oval 75"/>
            <p:cNvSpPr/>
            <p:nvPr/>
          </p:nvSpPr>
          <p:spPr>
            <a:xfrm>
              <a:off x="314055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353575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393095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4326150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4721348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5116546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511744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5906942" y="2667699"/>
              <a:ext cx="363631" cy="38589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755650" y="4457162"/>
            <a:ext cx="4847192" cy="1603104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Brent has incorrectly exchanged from the ones to the tens column. 8 × 4 = 32 so he should have exchanged 30 ones for 3 tens and he should have written 2 in the</a:t>
            </a:r>
            <a:br>
              <a:rPr lang="en-GB" dirty="0"/>
            </a:br>
            <a:r>
              <a:rPr lang="en-GB" dirty="0"/>
              <a:t>ones column.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606359"/>
              </p:ext>
            </p:extLst>
          </p:nvPr>
        </p:nvGraphicFramePr>
        <p:xfrm>
          <a:off x="5860873" y="2183934"/>
          <a:ext cx="2310003" cy="251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01">
                  <a:extLst>
                    <a:ext uri="{9D8B030D-6E8A-4147-A177-3AD203B41FA5}">
                      <a16:colId xmlns:a16="http://schemas.microsoft.com/office/drawing/2014/main" val="827454113"/>
                    </a:ext>
                  </a:extLst>
                </a:gridCol>
                <a:gridCol w="770001">
                  <a:extLst>
                    <a:ext uri="{9D8B030D-6E8A-4147-A177-3AD203B41FA5}">
                      <a16:colId xmlns:a16="http://schemas.microsoft.com/office/drawing/2014/main" val="248024798"/>
                    </a:ext>
                  </a:extLst>
                </a:gridCol>
                <a:gridCol w="770001">
                  <a:extLst>
                    <a:ext uri="{9D8B030D-6E8A-4147-A177-3AD203B41FA5}">
                      <a16:colId xmlns:a16="http://schemas.microsoft.com/office/drawing/2014/main" val="3545584803"/>
                    </a:ext>
                  </a:extLst>
                </a:gridCol>
              </a:tblGrid>
              <a:tr h="629018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83691"/>
                  </a:ext>
                </a:extLst>
              </a:tr>
              <a:tr h="629018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245692"/>
                  </a:ext>
                </a:extLst>
              </a:tr>
              <a:tr h="629018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08593"/>
                  </a:ext>
                </a:extLst>
              </a:tr>
              <a:tr h="629018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>
                        <a:solidFill>
                          <a:schemeClr val="tx1"/>
                        </a:solidFill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46662"/>
                  </a:ext>
                </a:extLst>
              </a:tr>
            </a:tbl>
          </a:graphicData>
        </a:graphic>
      </p:graphicFrame>
      <p:sp>
        <p:nvSpPr>
          <p:cNvPr id="88" name="Rectangle 87"/>
          <p:cNvSpPr/>
          <p:nvPr/>
        </p:nvSpPr>
        <p:spPr>
          <a:xfrm>
            <a:off x="6831669" y="3451507"/>
            <a:ext cx="421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87BD31"/>
                </a:solidFill>
                <a:latin typeface="Kalam" panose="02000000000000000000" pitchFamily="2" charset="0"/>
                <a:cs typeface="Kalam" panose="02000000000000000000" pitchFamily="2" charset="0"/>
              </a:rPr>
              <a:t>4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621271" y="3444298"/>
            <a:ext cx="39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87BD31"/>
                </a:solidFill>
                <a:latin typeface="Kalam" panose="02000000000000000000" pitchFamily="2" charset="0"/>
                <a:cs typeface="Kalam" panose="02000000000000000000" pitchFamily="2" charset="0"/>
              </a:rPr>
              <a:t>3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891866" y="416968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87BD31"/>
                </a:solidFill>
                <a:latin typeface="Kalam" panose="02000000000000000000" pitchFamily="2" charset="0"/>
                <a:cs typeface="Kalam" panose="02000000000000000000" pitchFamily="2" charset="0"/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055889" y="4169685"/>
            <a:ext cx="261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87BD31"/>
                </a:solidFill>
                <a:latin typeface="Kalam" panose="02000000000000000000" pitchFamily="2" charset="0"/>
                <a:cs typeface="Kalam" panose="02000000000000000000" pitchFamily="2" charset="0"/>
              </a:rPr>
              <a:t>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005532" y="3451867"/>
            <a:ext cx="309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87BD31"/>
                </a:solidFill>
                <a:latin typeface="Kalam" panose="02000000000000000000" pitchFamily="2" charset="0"/>
                <a:cs typeface="Kalam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981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83076BA-C791-4DDF-9879-014C77E1FCAA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2B61D8D-5977-480F-9369-02AD92AC513E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9E454562-0C57-4205-9296-AFAAF9F3C8E2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4CBF0224-7B4D-4EBC-8533-F8FEAF9D8D54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9222" name="Content Placeholder 15">
            <a:extLst>
              <a:ext uri="{FF2B5EF4-FFF2-40B4-BE49-F238E27FC236}">
                <a16:creationId xmlns:a16="http://schemas.microsoft.com/office/drawing/2014/main" id="{0831EFE0-BCC2-40D2-84F8-D36740C9B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dirty="0"/>
              <a:t>I can solve multiplication problems using short multiplication.</a:t>
            </a:r>
          </a:p>
        </p:txBody>
      </p:sp>
      <p:sp>
        <p:nvSpPr>
          <p:cNvPr id="9223" name="Content Placeholder 15">
            <a:extLst>
              <a:ext uri="{FF2B5EF4-FFF2-40B4-BE49-F238E27FC236}">
                <a16:creationId xmlns:a16="http://schemas.microsoft.com/office/drawing/2014/main" id="{F6ACC9CF-A96E-4294-AACB-E5CC365CFE80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set my calculation out correctly in columns. 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start at the right hand side when calculating.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check my answers using another method.</a:t>
            </a:r>
          </a:p>
        </p:txBody>
      </p:sp>
    </p:spTree>
    <p:extLst>
      <p:ext uri="{BB962C8B-B14F-4D97-AF65-F5344CB8AC3E}">
        <p14:creationId xmlns:p14="http://schemas.microsoft.com/office/powerpoint/2010/main" val="227539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A60683-BB96-463A-8778-0C34451B5021}"/>
              </a:ext>
            </a:extLst>
          </p:cNvPr>
          <p:cNvSpPr/>
          <p:nvPr/>
        </p:nvSpPr>
        <p:spPr>
          <a:xfrm>
            <a:off x="755650" y="1368425"/>
            <a:ext cx="7632700" cy="4724400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0EA587C8-6626-4F7C-B167-ADCC8F7E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3575"/>
            <a:ext cx="8220075" cy="5365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Beat the Clock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15774-42E0-4402-8186-5D232C987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1535113"/>
            <a:ext cx="3105150" cy="4391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19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BB78F6-8044-432D-A2D5-A0E61208668C}"/>
              </a:ext>
            </a:extLst>
          </p:cNvPr>
          <p:cNvSpPr txBox="1"/>
          <p:nvPr/>
        </p:nvSpPr>
        <p:spPr>
          <a:xfrm>
            <a:off x="755650" y="1273192"/>
            <a:ext cx="7632700" cy="495108"/>
          </a:xfrm>
          <a:prstGeom prst="rect">
            <a:avLst/>
          </a:prstGeom>
          <a:solidFill>
            <a:srgbClr val="69D2E7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Use place value counters or base ten blocks to calculate the answer.</a:t>
            </a:r>
          </a:p>
        </p:txBody>
      </p:sp>
      <p:sp>
        <p:nvSpPr>
          <p:cNvPr id="65" name="Title 5">
            <a:extLst>
              <a:ext uri="{FF2B5EF4-FFF2-40B4-BE49-F238E27FC236}">
                <a16:creationId xmlns:a16="http://schemas.microsoft.com/office/drawing/2014/main" id="{79F8DBAB-BEF2-4D98-83E1-D418A204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Short Multiplication</a:t>
            </a:r>
            <a:endParaRPr lang="en-GB" altLang="en-US" sz="3600" dirty="0"/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7F0952B0-E68F-4A3E-A0EB-19528298346D}"/>
              </a:ext>
            </a:extLst>
          </p:cNvPr>
          <p:cNvGraphicFramePr>
            <a:graphicFrameLocks noGrp="1"/>
          </p:cNvGraphicFramePr>
          <p:nvPr/>
        </p:nvGraphicFramePr>
        <p:xfrm>
          <a:off x="794562" y="2164044"/>
          <a:ext cx="2468880" cy="3651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2813"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5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6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5400" b="1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×</a:t>
                      </a:r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4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D1C5749-207E-4217-939F-231B92CD4BE9}"/>
              </a:ext>
            </a:extLst>
          </p:cNvPr>
          <p:cNvCxnSpPr>
            <a:cxnSpLocks/>
            <a:stCxn id="66" idx="1"/>
            <a:endCxn id="66" idx="3"/>
          </p:cNvCxnSpPr>
          <p:nvPr/>
        </p:nvCxnSpPr>
        <p:spPr>
          <a:xfrm>
            <a:off x="794562" y="3989670"/>
            <a:ext cx="2468880" cy="0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0B86F8E-D43B-4383-8F8B-B8D7A6EDFD77}"/>
              </a:ext>
            </a:extLst>
          </p:cNvPr>
          <p:cNvCxnSpPr>
            <a:cxnSpLocks/>
          </p:cNvCxnSpPr>
          <p:nvPr/>
        </p:nvCxnSpPr>
        <p:spPr>
          <a:xfrm flipV="1">
            <a:off x="794562" y="4898885"/>
            <a:ext cx="2467421" cy="1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1">
            <a:extLst>
              <a:ext uri="{FF2B5EF4-FFF2-40B4-BE49-F238E27FC236}">
                <a16:creationId xmlns:a16="http://schemas.microsoft.com/office/drawing/2014/main" id="{6CFA0752-20A5-4210-A0AC-4295AE8E9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791" y="1751294"/>
            <a:ext cx="81962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T</a:t>
            </a:r>
          </a:p>
        </p:txBody>
      </p:sp>
      <p:sp>
        <p:nvSpPr>
          <p:cNvPr id="70" name="TextBox 29">
            <a:extLst>
              <a:ext uri="{FF2B5EF4-FFF2-40B4-BE49-F238E27FC236}">
                <a16:creationId xmlns:a16="http://schemas.microsoft.com/office/drawing/2014/main" id="{F6673200-B62B-4C38-8D92-4F41ECEDF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051" y="1751294"/>
            <a:ext cx="81344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O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3F6C81F-2571-4FC8-B1D5-568BE5CFD2A0}"/>
              </a:ext>
            </a:extLst>
          </p:cNvPr>
          <p:cNvSpPr/>
          <p:nvPr/>
        </p:nvSpPr>
        <p:spPr>
          <a:xfrm>
            <a:off x="2554218" y="3980776"/>
            <a:ext cx="5886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>
                <a:solidFill>
                  <a:sysClr val="windowText" lastClr="000000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4464484-B384-4637-BB8B-3D8C95B3922B}"/>
              </a:ext>
            </a:extLst>
          </p:cNvPr>
          <p:cNvSpPr/>
          <p:nvPr/>
        </p:nvSpPr>
        <p:spPr>
          <a:xfrm>
            <a:off x="1747363" y="3980776"/>
            <a:ext cx="551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>
                <a:solidFill>
                  <a:sysClr val="windowText" lastClr="00000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E422AD2-C10A-4C4A-BB00-0191C8CA4DB6}"/>
              </a:ext>
            </a:extLst>
          </p:cNvPr>
          <p:cNvSpPr/>
          <p:nvPr/>
        </p:nvSpPr>
        <p:spPr>
          <a:xfrm>
            <a:off x="940509" y="3980776"/>
            <a:ext cx="551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>
                <a:solidFill>
                  <a:sysClr val="windowText" lastClr="00000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9E484CD-E55B-41C8-9E59-E43039DFEC9B}"/>
              </a:ext>
            </a:extLst>
          </p:cNvPr>
          <p:cNvSpPr/>
          <p:nvPr/>
        </p:nvSpPr>
        <p:spPr>
          <a:xfrm>
            <a:off x="1873702" y="495419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>
                <a:solidFill>
                  <a:sysClr val="windowText" lastClr="000000"/>
                </a:solidFill>
                <a:latin typeface="Twinkl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647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3367735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920306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Multiply 2 Digits by 1 Digit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36773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398970"/>
            <a:ext cx="7632700" cy="495108"/>
          </a:xfrm>
          <a:prstGeom prst="rect">
            <a:avLst/>
          </a:prstGeom>
          <a:solidFill>
            <a:srgbClr val="EDBCD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Complete this calculation to match the representation shown.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47841"/>
              </p:ext>
            </p:extLst>
          </p:nvPr>
        </p:nvGraphicFramePr>
        <p:xfrm>
          <a:off x="755650" y="2183937"/>
          <a:ext cx="4613304" cy="261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652">
                  <a:extLst>
                    <a:ext uri="{9D8B030D-6E8A-4147-A177-3AD203B41FA5}">
                      <a16:colId xmlns:a16="http://schemas.microsoft.com/office/drawing/2014/main" val="260244569"/>
                    </a:ext>
                  </a:extLst>
                </a:gridCol>
                <a:gridCol w="2306652">
                  <a:extLst>
                    <a:ext uri="{9D8B030D-6E8A-4147-A177-3AD203B41FA5}">
                      <a16:colId xmlns:a16="http://schemas.microsoft.com/office/drawing/2014/main" val="302737263"/>
                    </a:ext>
                  </a:extLst>
                </a:gridCol>
              </a:tblGrid>
              <a:tr h="43342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F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72882"/>
                  </a:ext>
                </a:extLst>
              </a:tr>
              <a:tr h="5464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70660"/>
                  </a:ext>
                </a:extLst>
              </a:tr>
              <a:tr h="5464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33013"/>
                  </a:ext>
                </a:extLst>
              </a:tr>
              <a:tr h="5464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29343"/>
                  </a:ext>
                </a:extLst>
              </a:tr>
              <a:tr h="5464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6607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92789"/>
              </p:ext>
            </p:extLst>
          </p:nvPr>
        </p:nvGraphicFramePr>
        <p:xfrm>
          <a:off x="5626214" y="2183937"/>
          <a:ext cx="2628552" cy="261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184">
                  <a:extLst>
                    <a:ext uri="{9D8B030D-6E8A-4147-A177-3AD203B41FA5}">
                      <a16:colId xmlns:a16="http://schemas.microsoft.com/office/drawing/2014/main" val="827454113"/>
                    </a:ext>
                  </a:extLst>
                </a:gridCol>
                <a:gridCol w="876184">
                  <a:extLst>
                    <a:ext uri="{9D8B030D-6E8A-4147-A177-3AD203B41FA5}">
                      <a16:colId xmlns:a16="http://schemas.microsoft.com/office/drawing/2014/main" val="248024798"/>
                    </a:ext>
                  </a:extLst>
                </a:gridCol>
                <a:gridCol w="876184">
                  <a:extLst>
                    <a:ext uri="{9D8B030D-6E8A-4147-A177-3AD203B41FA5}">
                      <a16:colId xmlns:a16="http://schemas.microsoft.com/office/drawing/2014/main" val="3545584803"/>
                    </a:ext>
                  </a:extLst>
                </a:gridCol>
              </a:tblGrid>
              <a:tr h="654759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83691"/>
                  </a:ext>
                </a:extLst>
              </a:tr>
              <a:tr h="654759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245692"/>
                  </a:ext>
                </a:extLst>
              </a:tr>
              <a:tr h="654759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08593"/>
                  </a:ext>
                </a:extLst>
              </a:tr>
              <a:tr h="654759">
                <a:tc>
                  <a:txBody>
                    <a:bodyPr/>
                    <a:lstStyle/>
                    <a:p>
                      <a:pPr algn="ctr"/>
                      <a:endParaRPr lang="en-GB" sz="3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46662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884363" y="2667699"/>
            <a:ext cx="411061" cy="41583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2" name="Oval 11"/>
          <p:cNvSpPr/>
          <p:nvPr/>
        </p:nvSpPr>
        <p:spPr>
          <a:xfrm>
            <a:off x="1387063" y="2667699"/>
            <a:ext cx="411061" cy="41583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3" name="Oval 12"/>
          <p:cNvSpPr/>
          <p:nvPr/>
        </p:nvSpPr>
        <p:spPr>
          <a:xfrm>
            <a:off x="3140556" y="2697955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603346" y="2697955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4066136" y="2697955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4528926" y="2697955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884363" y="3213861"/>
            <a:ext cx="411061" cy="41583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8" name="Oval 17"/>
          <p:cNvSpPr/>
          <p:nvPr/>
        </p:nvSpPr>
        <p:spPr>
          <a:xfrm>
            <a:off x="1387063" y="3213861"/>
            <a:ext cx="411061" cy="41583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3140556" y="3244117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3603346" y="3244117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4066136" y="3244117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4528926" y="3244117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84363" y="3760023"/>
            <a:ext cx="411061" cy="41583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387063" y="3760023"/>
            <a:ext cx="411061" cy="41583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5" name="Oval 24"/>
          <p:cNvSpPr/>
          <p:nvPr/>
        </p:nvSpPr>
        <p:spPr>
          <a:xfrm>
            <a:off x="3140556" y="3790279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3603346" y="3790279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4066136" y="3790279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4528926" y="3790279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84363" y="4306185"/>
            <a:ext cx="411061" cy="41583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30" name="Oval 29"/>
          <p:cNvSpPr/>
          <p:nvPr/>
        </p:nvSpPr>
        <p:spPr>
          <a:xfrm>
            <a:off x="1387063" y="4306185"/>
            <a:ext cx="411061" cy="41583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31" name="Oval 30"/>
          <p:cNvSpPr/>
          <p:nvPr/>
        </p:nvSpPr>
        <p:spPr>
          <a:xfrm>
            <a:off x="3140556" y="4336441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3603346" y="4336441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4066136" y="4336441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4528926" y="4336441"/>
            <a:ext cx="411061" cy="40597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6733542" y="3527011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87BD31"/>
                </a:solidFill>
              </a:rPr>
              <a:t>9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15784" y="3519802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87BD31"/>
                </a:solidFill>
              </a:rPr>
              <a:t>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95257" y="4169688"/>
            <a:ext cx="29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42" name="Freeform 41"/>
          <p:cNvSpPr/>
          <p:nvPr/>
        </p:nvSpPr>
        <p:spPr>
          <a:xfrm>
            <a:off x="3078760" y="3158892"/>
            <a:ext cx="1937857" cy="1644080"/>
          </a:xfrm>
          <a:custGeom>
            <a:avLst/>
            <a:gdLst>
              <a:gd name="connsiteX0" fmla="*/ 970598 w 1937857"/>
              <a:gd name="connsiteY0" fmla="*/ 0 h 1644080"/>
              <a:gd name="connsiteX1" fmla="*/ 1937857 w 1937857"/>
              <a:gd name="connsiteY1" fmla="*/ 0 h 1644080"/>
              <a:gd name="connsiteX2" fmla="*/ 1937857 w 1937857"/>
              <a:gd name="connsiteY2" fmla="*/ 550795 h 1644080"/>
              <a:gd name="connsiteX3" fmla="*/ 1933795 w 1937857"/>
              <a:gd name="connsiteY3" fmla="*/ 550795 h 1644080"/>
              <a:gd name="connsiteX4" fmla="*/ 1933795 w 1937857"/>
              <a:gd name="connsiteY4" fmla="*/ 1644080 h 1644080"/>
              <a:gd name="connsiteX5" fmla="*/ 0 w 1937857"/>
              <a:gd name="connsiteY5" fmla="*/ 1644080 h 1644080"/>
              <a:gd name="connsiteX6" fmla="*/ 0 w 1937857"/>
              <a:gd name="connsiteY6" fmla="*/ 535937 h 1644080"/>
              <a:gd name="connsiteX7" fmla="*/ 970598 w 1937857"/>
              <a:gd name="connsiteY7" fmla="*/ 535937 h 164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7857" h="1644080">
                <a:moveTo>
                  <a:pt x="970598" y="0"/>
                </a:moveTo>
                <a:lnTo>
                  <a:pt x="1937857" y="0"/>
                </a:lnTo>
                <a:lnTo>
                  <a:pt x="1937857" y="550795"/>
                </a:lnTo>
                <a:lnTo>
                  <a:pt x="1933795" y="550795"/>
                </a:lnTo>
                <a:lnTo>
                  <a:pt x="1933795" y="1644080"/>
                </a:lnTo>
                <a:lnTo>
                  <a:pt x="0" y="1644080"/>
                </a:lnTo>
                <a:lnTo>
                  <a:pt x="0" y="535937"/>
                </a:lnTo>
                <a:lnTo>
                  <a:pt x="970598" y="535937"/>
                </a:lnTo>
                <a:close/>
              </a:path>
            </a:pathLst>
          </a:custGeom>
          <a:noFill/>
          <a:ln w="57150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Elbow Connector 37"/>
          <p:cNvCxnSpPr/>
          <p:nvPr/>
        </p:nvCxnSpPr>
        <p:spPr>
          <a:xfrm rot="10800000" flipV="1">
            <a:off x="2587329" y="4802971"/>
            <a:ext cx="1221278" cy="483764"/>
          </a:xfrm>
          <a:prstGeom prst="bentConnector3">
            <a:avLst>
              <a:gd name="adj1" fmla="val 50000"/>
            </a:avLst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103646" y="5092832"/>
            <a:ext cx="411061" cy="40669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7" grpId="0"/>
      <p:bldP spid="42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3367735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920306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Multiply 2 Digits by 1 Digit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36773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273192"/>
            <a:ext cx="7632700" cy="495108"/>
          </a:xfrm>
          <a:prstGeom prst="rect">
            <a:avLst/>
          </a:prstGeom>
          <a:solidFill>
            <a:srgbClr val="EDBCD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Complete this calculation to match the representation: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38940"/>
              </p:ext>
            </p:extLst>
          </p:nvPr>
        </p:nvGraphicFramePr>
        <p:xfrm>
          <a:off x="738480" y="1808537"/>
          <a:ext cx="4977840" cy="346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280">
                  <a:extLst>
                    <a:ext uri="{9D8B030D-6E8A-4147-A177-3AD203B41FA5}">
                      <a16:colId xmlns:a16="http://schemas.microsoft.com/office/drawing/2014/main" val="4217485925"/>
                    </a:ext>
                  </a:extLst>
                </a:gridCol>
                <a:gridCol w="1659280">
                  <a:extLst>
                    <a:ext uri="{9D8B030D-6E8A-4147-A177-3AD203B41FA5}">
                      <a16:colId xmlns:a16="http://schemas.microsoft.com/office/drawing/2014/main" val="260244569"/>
                    </a:ext>
                  </a:extLst>
                </a:gridCol>
                <a:gridCol w="1659280">
                  <a:extLst>
                    <a:ext uri="{9D8B030D-6E8A-4147-A177-3AD203B41FA5}">
                      <a16:colId xmlns:a16="http://schemas.microsoft.com/office/drawing/2014/main" val="302737263"/>
                    </a:ext>
                  </a:extLst>
                </a:gridCol>
              </a:tblGrid>
              <a:tr h="3365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F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F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72882"/>
                  </a:ext>
                </a:extLst>
              </a:tr>
              <a:tr h="6206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70660"/>
                  </a:ext>
                </a:extLst>
              </a:tr>
              <a:tr h="6206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33013"/>
                  </a:ext>
                </a:extLst>
              </a:tr>
              <a:tr h="620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29343"/>
                  </a:ext>
                </a:extLst>
              </a:tr>
              <a:tr h="6206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66078"/>
                  </a:ext>
                </a:extLst>
              </a:tr>
              <a:tr h="6206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96368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845306"/>
              </p:ext>
            </p:extLst>
          </p:nvPr>
        </p:nvGraphicFramePr>
        <p:xfrm>
          <a:off x="5944763" y="1979916"/>
          <a:ext cx="2310003" cy="251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01">
                  <a:extLst>
                    <a:ext uri="{9D8B030D-6E8A-4147-A177-3AD203B41FA5}">
                      <a16:colId xmlns:a16="http://schemas.microsoft.com/office/drawing/2014/main" val="827454113"/>
                    </a:ext>
                  </a:extLst>
                </a:gridCol>
                <a:gridCol w="770001">
                  <a:extLst>
                    <a:ext uri="{9D8B030D-6E8A-4147-A177-3AD203B41FA5}">
                      <a16:colId xmlns:a16="http://schemas.microsoft.com/office/drawing/2014/main" val="248024798"/>
                    </a:ext>
                  </a:extLst>
                </a:gridCol>
                <a:gridCol w="770001">
                  <a:extLst>
                    <a:ext uri="{9D8B030D-6E8A-4147-A177-3AD203B41FA5}">
                      <a16:colId xmlns:a16="http://schemas.microsoft.com/office/drawing/2014/main" val="3545584803"/>
                    </a:ext>
                  </a:extLst>
                </a:gridCol>
              </a:tblGrid>
              <a:tr h="629018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83691"/>
                  </a:ext>
                </a:extLst>
              </a:tr>
              <a:tr h="629018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245692"/>
                  </a:ext>
                </a:extLst>
              </a:tr>
              <a:tr h="629018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08593"/>
                  </a:ext>
                </a:extLst>
              </a:tr>
              <a:tr h="629018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4666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913956" y="324748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01955" y="3240280"/>
            <a:ext cx="404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87BD31"/>
                </a:solidFill>
              </a:rPr>
              <a:t>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83771" y="3965667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87BD31"/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622" y="2244958"/>
            <a:ext cx="997933" cy="47520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622" y="2859578"/>
            <a:ext cx="997933" cy="47520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622" y="3487707"/>
            <a:ext cx="997933" cy="47520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622" y="4117024"/>
            <a:ext cx="997933" cy="47520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81855" y="2448410"/>
            <a:ext cx="1210265" cy="158562"/>
            <a:chOff x="3134154" y="2472975"/>
            <a:chExt cx="1777141" cy="2328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154" y="2472981"/>
              <a:ext cx="233581" cy="23282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414" y="2472980"/>
              <a:ext cx="233581" cy="23282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674" y="2472979"/>
              <a:ext cx="233581" cy="23282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934" y="2472978"/>
              <a:ext cx="233581" cy="23282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194" y="2472977"/>
              <a:ext cx="233581" cy="23282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454" y="2472976"/>
              <a:ext cx="233581" cy="232825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714" y="2472975"/>
              <a:ext cx="233581" cy="232825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4281854" y="3071256"/>
            <a:ext cx="1210265" cy="158562"/>
            <a:chOff x="3134154" y="2472975"/>
            <a:chExt cx="1777141" cy="23283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154" y="2472981"/>
              <a:ext cx="233581" cy="23282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414" y="2472980"/>
              <a:ext cx="233581" cy="23282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674" y="2472979"/>
              <a:ext cx="233581" cy="23282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934" y="2472978"/>
              <a:ext cx="233581" cy="23282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194" y="2472977"/>
              <a:ext cx="233581" cy="23282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454" y="2472976"/>
              <a:ext cx="233581" cy="23282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714" y="2472975"/>
              <a:ext cx="233581" cy="232825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4281853" y="3681264"/>
            <a:ext cx="1210265" cy="158562"/>
            <a:chOff x="3134154" y="2472975"/>
            <a:chExt cx="1777141" cy="232831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154" y="2472981"/>
              <a:ext cx="233581" cy="23282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414" y="2472980"/>
              <a:ext cx="233581" cy="23282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674" y="2472979"/>
              <a:ext cx="233581" cy="23282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934" y="2472978"/>
              <a:ext cx="233581" cy="23282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194" y="2472977"/>
              <a:ext cx="233581" cy="23282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454" y="2472976"/>
              <a:ext cx="233581" cy="23282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714" y="2472975"/>
              <a:ext cx="233581" cy="23282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4281852" y="4275349"/>
            <a:ext cx="1210265" cy="158562"/>
            <a:chOff x="3134154" y="2472975"/>
            <a:chExt cx="1777141" cy="232831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154" y="2472981"/>
              <a:ext cx="233581" cy="232825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414" y="2472980"/>
              <a:ext cx="233581" cy="232825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674" y="2472979"/>
              <a:ext cx="233581" cy="23282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934" y="2472978"/>
              <a:ext cx="233581" cy="23282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194" y="2472977"/>
              <a:ext cx="233581" cy="232825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454" y="2472976"/>
              <a:ext cx="233581" cy="23282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714" y="2472975"/>
              <a:ext cx="233581" cy="232825"/>
            </a:xfrm>
            <a:prstGeom prst="rect">
              <a:avLst/>
            </a:prstGeom>
          </p:spPr>
        </p:pic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622" y="4730270"/>
            <a:ext cx="997933" cy="475207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4281851" y="4964634"/>
            <a:ext cx="1210265" cy="158562"/>
            <a:chOff x="3134154" y="2472975"/>
            <a:chExt cx="1777141" cy="232831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154" y="2472981"/>
              <a:ext cx="233581" cy="23282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414" y="2472980"/>
              <a:ext cx="233581" cy="23282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674" y="2472979"/>
              <a:ext cx="233581" cy="23282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934" y="2472978"/>
              <a:ext cx="233581" cy="232825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194" y="2472977"/>
              <a:ext cx="233581" cy="23282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454" y="2472976"/>
              <a:ext cx="233581" cy="23282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714" y="2472975"/>
              <a:ext cx="233581" cy="232825"/>
            </a:xfrm>
            <a:prstGeom prst="rect">
              <a:avLst/>
            </a:prstGeom>
          </p:spPr>
        </p:pic>
      </p:grpSp>
      <p:sp>
        <p:nvSpPr>
          <p:cNvPr id="88" name="Rectangle 87"/>
          <p:cNvSpPr/>
          <p:nvPr/>
        </p:nvSpPr>
        <p:spPr>
          <a:xfrm>
            <a:off x="6125352" y="3965667"/>
            <a:ext cx="29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067781" y="3247849"/>
            <a:ext cx="352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93" name="Freeform 92"/>
          <p:cNvSpPr/>
          <p:nvPr/>
        </p:nvSpPr>
        <p:spPr>
          <a:xfrm>
            <a:off x="4194495" y="2374100"/>
            <a:ext cx="1362902" cy="2843852"/>
          </a:xfrm>
          <a:custGeom>
            <a:avLst/>
            <a:gdLst>
              <a:gd name="connsiteX0" fmla="*/ 947224 w 1400962"/>
              <a:gd name="connsiteY0" fmla="*/ 0 h 3044040"/>
              <a:gd name="connsiteX1" fmla="*/ 1400962 w 1400962"/>
              <a:gd name="connsiteY1" fmla="*/ 0 h 3044040"/>
              <a:gd name="connsiteX2" fmla="*/ 1400962 w 1400962"/>
              <a:gd name="connsiteY2" fmla="*/ 551367 h 3044040"/>
              <a:gd name="connsiteX3" fmla="*/ 1400962 w 1400962"/>
              <a:gd name="connsiteY3" fmla="*/ 579273 h 3044040"/>
              <a:gd name="connsiteX4" fmla="*/ 1400962 w 1400962"/>
              <a:gd name="connsiteY4" fmla="*/ 3044040 h 3044040"/>
              <a:gd name="connsiteX5" fmla="*/ 0 w 1400962"/>
              <a:gd name="connsiteY5" fmla="*/ 3044040 h 3044040"/>
              <a:gd name="connsiteX6" fmla="*/ 0 w 1400962"/>
              <a:gd name="connsiteY6" fmla="*/ 551367 h 3044040"/>
              <a:gd name="connsiteX7" fmla="*/ 947224 w 1400962"/>
              <a:gd name="connsiteY7" fmla="*/ 551367 h 30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0962" h="3044040">
                <a:moveTo>
                  <a:pt x="947224" y="0"/>
                </a:moveTo>
                <a:lnTo>
                  <a:pt x="1400962" y="0"/>
                </a:lnTo>
                <a:lnTo>
                  <a:pt x="1400962" y="551367"/>
                </a:lnTo>
                <a:lnTo>
                  <a:pt x="1400962" y="579273"/>
                </a:lnTo>
                <a:lnTo>
                  <a:pt x="1400962" y="3044040"/>
                </a:lnTo>
                <a:lnTo>
                  <a:pt x="0" y="3044040"/>
                </a:lnTo>
                <a:lnTo>
                  <a:pt x="0" y="551367"/>
                </a:lnTo>
                <a:lnTo>
                  <a:pt x="947224" y="551367"/>
                </a:lnTo>
                <a:close/>
              </a:path>
            </a:pathLst>
          </a:custGeom>
          <a:noFill/>
          <a:ln w="57150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Elbow Connector 93"/>
          <p:cNvCxnSpPr/>
          <p:nvPr/>
        </p:nvCxnSpPr>
        <p:spPr>
          <a:xfrm rot="10800000" flipV="1">
            <a:off x="3856077" y="5217804"/>
            <a:ext cx="1326564" cy="464584"/>
          </a:xfrm>
          <a:prstGeom prst="bentConnector3">
            <a:avLst>
              <a:gd name="adj1" fmla="val 50000"/>
            </a:avLst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278" y="5415626"/>
            <a:ext cx="997933" cy="47520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245" y="5309200"/>
            <a:ext cx="760219" cy="760219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2583809" y="3808277"/>
            <a:ext cx="1166070" cy="2156295"/>
          </a:xfrm>
          <a:prstGeom prst="rect">
            <a:avLst/>
          </a:prstGeom>
          <a:noFill/>
          <a:ln w="57150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2004969" y="5682389"/>
            <a:ext cx="562062" cy="0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7" grpId="0"/>
      <p:bldP spid="88" grpId="0"/>
      <p:bldP spid="89" grpId="0"/>
      <p:bldP spid="93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3367735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920306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Multiply 2 Digits by 1 Digit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36773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273192"/>
            <a:ext cx="7632700" cy="495108"/>
          </a:xfrm>
          <a:prstGeom prst="rect">
            <a:avLst/>
          </a:prstGeom>
          <a:solidFill>
            <a:srgbClr val="EDBCD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Use place value counters or base ten blocks to calculate the answer.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53395"/>
              </p:ext>
            </p:extLst>
          </p:nvPr>
        </p:nvGraphicFramePr>
        <p:xfrm>
          <a:off x="755650" y="2170964"/>
          <a:ext cx="2310003" cy="251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01">
                  <a:extLst>
                    <a:ext uri="{9D8B030D-6E8A-4147-A177-3AD203B41FA5}">
                      <a16:colId xmlns:a16="http://schemas.microsoft.com/office/drawing/2014/main" val="827454113"/>
                    </a:ext>
                  </a:extLst>
                </a:gridCol>
                <a:gridCol w="770001">
                  <a:extLst>
                    <a:ext uri="{9D8B030D-6E8A-4147-A177-3AD203B41FA5}">
                      <a16:colId xmlns:a16="http://schemas.microsoft.com/office/drawing/2014/main" val="248024798"/>
                    </a:ext>
                  </a:extLst>
                </a:gridCol>
                <a:gridCol w="770001">
                  <a:extLst>
                    <a:ext uri="{9D8B030D-6E8A-4147-A177-3AD203B41FA5}">
                      <a16:colId xmlns:a16="http://schemas.microsoft.com/office/drawing/2014/main" val="3545584803"/>
                    </a:ext>
                  </a:extLst>
                </a:gridCol>
              </a:tblGrid>
              <a:tr h="629018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83691"/>
                  </a:ext>
                </a:extLst>
              </a:tr>
              <a:tr h="629018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245692"/>
                  </a:ext>
                </a:extLst>
              </a:tr>
              <a:tr h="629018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08593"/>
                  </a:ext>
                </a:extLst>
              </a:tr>
              <a:tr h="629018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4666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724843" y="343853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87BD31"/>
                </a:solidFill>
              </a:rPr>
              <a:t>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519254" y="3431328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87BD31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793055" y="4156715"/>
            <a:ext cx="320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87BD31"/>
                </a:solidFill>
              </a:rPr>
              <a:t>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36239" y="4156715"/>
            <a:ext cx="29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78668" y="3438897"/>
            <a:ext cx="352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87BD31"/>
                </a:solidFill>
              </a:rPr>
              <a:t>1</a:t>
            </a:r>
          </a:p>
        </p:txBody>
      </p:sp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19979"/>
              </p:ext>
            </p:extLst>
          </p:nvPr>
        </p:nvGraphicFramePr>
        <p:xfrm>
          <a:off x="3404962" y="1828346"/>
          <a:ext cx="4977840" cy="2559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280">
                  <a:extLst>
                    <a:ext uri="{9D8B030D-6E8A-4147-A177-3AD203B41FA5}">
                      <a16:colId xmlns:a16="http://schemas.microsoft.com/office/drawing/2014/main" val="4217485925"/>
                    </a:ext>
                  </a:extLst>
                </a:gridCol>
                <a:gridCol w="1659280">
                  <a:extLst>
                    <a:ext uri="{9D8B030D-6E8A-4147-A177-3AD203B41FA5}">
                      <a16:colId xmlns:a16="http://schemas.microsoft.com/office/drawing/2014/main" val="260244569"/>
                    </a:ext>
                  </a:extLst>
                </a:gridCol>
                <a:gridCol w="1659280">
                  <a:extLst>
                    <a:ext uri="{9D8B030D-6E8A-4147-A177-3AD203B41FA5}">
                      <a16:colId xmlns:a16="http://schemas.microsoft.com/office/drawing/2014/main" val="302737263"/>
                    </a:ext>
                  </a:extLst>
                </a:gridCol>
              </a:tblGrid>
              <a:tr h="4201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F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F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72882"/>
                  </a:ext>
                </a:extLst>
              </a:tr>
              <a:tr h="7129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70660"/>
                  </a:ext>
                </a:extLst>
              </a:tr>
              <a:tr h="7129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33013"/>
                  </a:ext>
                </a:extLst>
              </a:tr>
              <a:tr h="7129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29343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145332" y="2424418"/>
            <a:ext cx="1481972" cy="368167"/>
            <a:chOff x="5103386" y="2256638"/>
            <a:chExt cx="1710361" cy="436228"/>
          </a:xfrm>
        </p:grpSpPr>
        <p:sp>
          <p:nvSpPr>
            <p:cNvPr id="91" name="Oval 90"/>
            <p:cNvSpPr/>
            <p:nvPr/>
          </p:nvSpPr>
          <p:spPr>
            <a:xfrm>
              <a:off x="51033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55364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59695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64026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72990" y="2315362"/>
            <a:ext cx="1349712" cy="541164"/>
            <a:chOff x="6856880" y="2256638"/>
            <a:chExt cx="1349712" cy="550813"/>
          </a:xfrm>
        </p:grpSpPr>
        <p:sp>
          <p:nvSpPr>
            <p:cNvPr id="92" name="Oval 91"/>
            <p:cNvSpPr/>
            <p:nvPr/>
          </p:nvSpPr>
          <p:spPr>
            <a:xfrm>
              <a:off x="6856880" y="2256638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05" name="Oval 104"/>
            <p:cNvSpPr/>
            <p:nvPr/>
          </p:nvSpPr>
          <p:spPr>
            <a:xfrm>
              <a:off x="7132159" y="2256638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06" name="Oval 105"/>
            <p:cNvSpPr/>
            <p:nvPr/>
          </p:nvSpPr>
          <p:spPr>
            <a:xfrm>
              <a:off x="7407438" y="2256638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07" name="Oval 106"/>
            <p:cNvSpPr/>
            <p:nvPr/>
          </p:nvSpPr>
          <p:spPr>
            <a:xfrm>
              <a:off x="7682717" y="2256638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08" name="Oval 107"/>
            <p:cNvSpPr/>
            <p:nvPr/>
          </p:nvSpPr>
          <p:spPr>
            <a:xfrm>
              <a:off x="7957996" y="2256638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09" name="Oval 108"/>
            <p:cNvSpPr/>
            <p:nvPr/>
          </p:nvSpPr>
          <p:spPr>
            <a:xfrm>
              <a:off x="6856880" y="2543635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10" name="Oval 109"/>
            <p:cNvSpPr/>
            <p:nvPr/>
          </p:nvSpPr>
          <p:spPr>
            <a:xfrm>
              <a:off x="7132159" y="2543635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7407438" y="2543635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7682717" y="2543635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149049" y="3132218"/>
            <a:ext cx="1481972" cy="368167"/>
            <a:chOff x="5103386" y="2256638"/>
            <a:chExt cx="1710361" cy="436228"/>
          </a:xfrm>
        </p:grpSpPr>
        <p:sp>
          <p:nvSpPr>
            <p:cNvPr id="114" name="Oval 113"/>
            <p:cNvSpPr/>
            <p:nvPr/>
          </p:nvSpPr>
          <p:spPr>
            <a:xfrm>
              <a:off x="51033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55364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59695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64026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776707" y="3039940"/>
            <a:ext cx="1349712" cy="541164"/>
            <a:chOff x="6856880" y="2256638"/>
            <a:chExt cx="1349712" cy="550813"/>
          </a:xfrm>
        </p:grpSpPr>
        <p:sp>
          <p:nvSpPr>
            <p:cNvPr id="119" name="Oval 118"/>
            <p:cNvSpPr/>
            <p:nvPr/>
          </p:nvSpPr>
          <p:spPr>
            <a:xfrm>
              <a:off x="6856880" y="2256638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20" name="Oval 119"/>
            <p:cNvSpPr/>
            <p:nvPr/>
          </p:nvSpPr>
          <p:spPr>
            <a:xfrm>
              <a:off x="7132159" y="2256638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21" name="Oval 120"/>
            <p:cNvSpPr/>
            <p:nvPr/>
          </p:nvSpPr>
          <p:spPr>
            <a:xfrm>
              <a:off x="7407438" y="2256638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22" name="Oval 121"/>
            <p:cNvSpPr/>
            <p:nvPr/>
          </p:nvSpPr>
          <p:spPr>
            <a:xfrm>
              <a:off x="7682717" y="2256638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23" name="Oval 122"/>
            <p:cNvSpPr/>
            <p:nvPr/>
          </p:nvSpPr>
          <p:spPr>
            <a:xfrm>
              <a:off x="7957996" y="2256638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24" name="Oval 123"/>
            <p:cNvSpPr/>
            <p:nvPr/>
          </p:nvSpPr>
          <p:spPr>
            <a:xfrm>
              <a:off x="6856880" y="2543635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25" name="Oval 124"/>
            <p:cNvSpPr/>
            <p:nvPr/>
          </p:nvSpPr>
          <p:spPr>
            <a:xfrm>
              <a:off x="7132159" y="2543635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7407438" y="2543635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7682717" y="2543635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178889" y="3826705"/>
            <a:ext cx="1481972" cy="368167"/>
            <a:chOff x="5103386" y="2256638"/>
            <a:chExt cx="1710361" cy="436228"/>
          </a:xfrm>
        </p:grpSpPr>
        <p:sp>
          <p:nvSpPr>
            <p:cNvPr id="129" name="Oval 128"/>
            <p:cNvSpPr/>
            <p:nvPr/>
          </p:nvSpPr>
          <p:spPr>
            <a:xfrm>
              <a:off x="51033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130" name="Oval 129"/>
            <p:cNvSpPr/>
            <p:nvPr/>
          </p:nvSpPr>
          <p:spPr>
            <a:xfrm>
              <a:off x="55364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131" name="Oval 130"/>
            <p:cNvSpPr/>
            <p:nvPr/>
          </p:nvSpPr>
          <p:spPr>
            <a:xfrm>
              <a:off x="59695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132" name="Oval 131"/>
            <p:cNvSpPr/>
            <p:nvPr/>
          </p:nvSpPr>
          <p:spPr>
            <a:xfrm>
              <a:off x="64026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806547" y="3734427"/>
            <a:ext cx="1349712" cy="541164"/>
            <a:chOff x="6856880" y="2256638"/>
            <a:chExt cx="1349712" cy="550813"/>
          </a:xfrm>
        </p:grpSpPr>
        <p:sp>
          <p:nvSpPr>
            <p:cNvPr id="134" name="Oval 133"/>
            <p:cNvSpPr/>
            <p:nvPr/>
          </p:nvSpPr>
          <p:spPr>
            <a:xfrm>
              <a:off x="6856880" y="2256638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35" name="Oval 134"/>
            <p:cNvSpPr/>
            <p:nvPr/>
          </p:nvSpPr>
          <p:spPr>
            <a:xfrm>
              <a:off x="7132159" y="2256638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36" name="Oval 135"/>
            <p:cNvSpPr/>
            <p:nvPr/>
          </p:nvSpPr>
          <p:spPr>
            <a:xfrm>
              <a:off x="7407438" y="2256638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37" name="Oval 136"/>
            <p:cNvSpPr/>
            <p:nvPr/>
          </p:nvSpPr>
          <p:spPr>
            <a:xfrm>
              <a:off x="7682717" y="2256638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38" name="Oval 137"/>
            <p:cNvSpPr/>
            <p:nvPr/>
          </p:nvSpPr>
          <p:spPr>
            <a:xfrm>
              <a:off x="7957996" y="2256638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39" name="Oval 138"/>
            <p:cNvSpPr/>
            <p:nvPr/>
          </p:nvSpPr>
          <p:spPr>
            <a:xfrm>
              <a:off x="6856880" y="2543635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40" name="Oval 139"/>
            <p:cNvSpPr/>
            <p:nvPr/>
          </p:nvSpPr>
          <p:spPr>
            <a:xfrm>
              <a:off x="7132159" y="2543635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41" name="Oval 140"/>
            <p:cNvSpPr/>
            <p:nvPr/>
          </p:nvSpPr>
          <p:spPr>
            <a:xfrm>
              <a:off x="7407438" y="2543635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42" name="Oval 141"/>
            <p:cNvSpPr/>
            <p:nvPr/>
          </p:nvSpPr>
          <p:spPr>
            <a:xfrm>
              <a:off x="7682717" y="2543635"/>
              <a:ext cx="248596" cy="2638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sp>
        <p:nvSpPr>
          <p:cNvPr id="143" name="Oval 142"/>
          <p:cNvSpPr/>
          <p:nvPr/>
        </p:nvSpPr>
        <p:spPr>
          <a:xfrm>
            <a:off x="3922654" y="4447489"/>
            <a:ext cx="543935" cy="5355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100</a:t>
            </a:r>
          </a:p>
        </p:txBody>
      </p:sp>
      <p:sp>
        <p:nvSpPr>
          <p:cNvPr id="147" name="Freeform 146"/>
          <p:cNvSpPr/>
          <p:nvPr/>
        </p:nvSpPr>
        <p:spPr>
          <a:xfrm>
            <a:off x="6722181" y="2585825"/>
            <a:ext cx="1515333" cy="1793228"/>
          </a:xfrm>
          <a:custGeom>
            <a:avLst/>
            <a:gdLst>
              <a:gd name="connsiteX0" fmla="*/ 1556 w 1515333"/>
              <a:gd name="connsiteY0" fmla="*/ 0 h 1793228"/>
              <a:gd name="connsiteX1" fmla="*/ 586806 w 1515333"/>
              <a:gd name="connsiteY1" fmla="*/ 0 h 1793228"/>
              <a:gd name="connsiteX2" fmla="*/ 586806 w 1515333"/>
              <a:gd name="connsiteY2" fmla="*/ 350322 h 1793228"/>
              <a:gd name="connsiteX3" fmla="*/ 1515333 w 1515333"/>
              <a:gd name="connsiteY3" fmla="*/ 350322 h 1793228"/>
              <a:gd name="connsiteX4" fmla="*/ 1515333 w 1515333"/>
              <a:gd name="connsiteY4" fmla="*/ 1793228 h 1793228"/>
              <a:gd name="connsiteX5" fmla="*/ 0 w 1515333"/>
              <a:gd name="connsiteY5" fmla="*/ 1793228 h 1793228"/>
              <a:gd name="connsiteX6" fmla="*/ 0 w 1515333"/>
              <a:gd name="connsiteY6" fmla="*/ 350322 h 1793228"/>
              <a:gd name="connsiteX7" fmla="*/ 1556 w 1515333"/>
              <a:gd name="connsiteY7" fmla="*/ 350322 h 179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5333" h="1793228">
                <a:moveTo>
                  <a:pt x="1556" y="0"/>
                </a:moveTo>
                <a:lnTo>
                  <a:pt x="586806" y="0"/>
                </a:lnTo>
                <a:lnTo>
                  <a:pt x="586806" y="350322"/>
                </a:lnTo>
                <a:lnTo>
                  <a:pt x="1515333" y="350322"/>
                </a:lnTo>
                <a:lnTo>
                  <a:pt x="1515333" y="1793228"/>
                </a:lnTo>
                <a:lnTo>
                  <a:pt x="0" y="1793228"/>
                </a:lnTo>
                <a:lnTo>
                  <a:pt x="0" y="350322"/>
                </a:lnTo>
                <a:lnTo>
                  <a:pt x="1556" y="350322"/>
                </a:lnTo>
                <a:close/>
              </a:path>
            </a:pathLst>
          </a:custGeom>
          <a:noFill/>
          <a:ln w="57150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8" name="Elbow Connector 147"/>
          <p:cNvCxnSpPr/>
          <p:nvPr/>
        </p:nvCxnSpPr>
        <p:spPr>
          <a:xfrm rot="10800000" flipV="1">
            <a:off x="6090407" y="4378466"/>
            <a:ext cx="1745442" cy="308570"/>
          </a:xfrm>
          <a:prstGeom prst="bentConnector3">
            <a:avLst>
              <a:gd name="adj1" fmla="val 50000"/>
            </a:avLst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48"/>
          <p:cNvSpPr/>
          <p:nvPr/>
        </p:nvSpPr>
        <p:spPr>
          <a:xfrm>
            <a:off x="5166669" y="4490318"/>
            <a:ext cx="356171" cy="368167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50" name="Oval 149"/>
          <p:cNvSpPr/>
          <p:nvPr/>
        </p:nvSpPr>
        <p:spPr>
          <a:xfrm>
            <a:off x="5541936" y="4490318"/>
            <a:ext cx="356171" cy="368167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10</a:t>
            </a:r>
          </a:p>
        </p:txBody>
      </p:sp>
      <p:cxnSp>
        <p:nvCxnSpPr>
          <p:cNvPr id="151" name="Straight Arrow Connector 150"/>
          <p:cNvCxnSpPr/>
          <p:nvPr/>
        </p:nvCxnSpPr>
        <p:spPr>
          <a:xfrm flipH="1">
            <a:off x="4546286" y="4687036"/>
            <a:ext cx="562062" cy="0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Freeform 154"/>
          <p:cNvSpPr/>
          <p:nvPr/>
        </p:nvSpPr>
        <p:spPr>
          <a:xfrm>
            <a:off x="5108348" y="3065107"/>
            <a:ext cx="1613833" cy="1818546"/>
          </a:xfrm>
          <a:custGeom>
            <a:avLst/>
            <a:gdLst>
              <a:gd name="connsiteX0" fmla="*/ 0 w 1681711"/>
              <a:gd name="connsiteY0" fmla="*/ 0 h 1943123"/>
              <a:gd name="connsiteX1" fmla="*/ 1681711 w 1681711"/>
              <a:gd name="connsiteY1" fmla="*/ 0 h 1943123"/>
              <a:gd name="connsiteX2" fmla="*/ 1681711 w 1681711"/>
              <a:gd name="connsiteY2" fmla="*/ 1316831 h 1943123"/>
              <a:gd name="connsiteX3" fmla="*/ 921861 w 1681711"/>
              <a:gd name="connsiteY3" fmla="*/ 1316831 h 1943123"/>
              <a:gd name="connsiteX4" fmla="*/ 921861 w 1681711"/>
              <a:gd name="connsiteY4" fmla="*/ 1943123 h 1943123"/>
              <a:gd name="connsiteX5" fmla="*/ 0 w 1681711"/>
              <a:gd name="connsiteY5" fmla="*/ 1943123 h 1943123"/>
              <a:gd name="connsiteX6" fmla="*/ 0 w 1681711"/>
              <a:gd name="connsiteY6" fmla="*/ 1316831 h 1943123"/>
              <a:gd name="connsiteX7" fmla="*/ 0 w 1681711"/>
              <a:gd name="connsiteY7" fmla="*/ 1199785 h 194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1711" h="1943123">
                <a:moveTo>
                  <a:pt x="0" y="0"/>
                </a:moveTo>
                <a:lnTo>
                  <a:pt x="1681711" y="0"/>
                </a:lnTo>
                <a:lnTo>
                  <a:pt x="1681711" y="1316831"/>
                </a:lnTo>
                <a:lnTo>
                  <a:pt x="921861" y="1316831"/>
                </a:lnTo>
                <a:lnTo>
                  <a:pt x="921861" y="1943123"/>
                </a:lnTo>
                <a:lnTo>
                  <a:pt x="0" y="1943123"/>
                </a:lnTo>
                <a:lnTo>
                  <a:pt x="0" y="1316831"/>
                </a:lnTo>
                <a:lnTo>
                  <a:pt x="0" y="1199785"/>
                </a:lnTo>
                <a:close/>
              </a:path>
            </a:pathLst>
          </a:custGeom>
          <a:noFill/>
          <a:ln w="57150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ectangle 155"/>
          <p:cNvSpPr/>
          <p:nvPr/>
        </p:nvSpPr>
        <p:spPr>
          <a:xfrm>
            <a:off x="1449718" y="4943453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1453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7" grpId="0"/>
      <p:bldP spid="88" grpId="0"/>
      <p:bldP spid="89" grpId="0"/>
      <p:bldP spid="143" grpId="0" animBg="1"/>
      <p:bldP spid="147" grpId="0" animBg="1"/>
      <p:bldP spid="149" grpId="0" animBg="1"/>
      <p:bldP spid="150" grpId="0" animBg="1"/>
      <p:bldP spid="155" grpId="0" animBg="1"/>
      <p:bldP spid="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404260"/>
              </p:ext>
            </p:extLst>
          </p:nvPr>
        </p:nvGraphicFramePr>
        <p:xfrm>
          <a:off x="3404962" y="1828345"/>
          <a:ext cx="4977840" cy="272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280">
                  <a:extLst>
                    <a:ext uri="{9D8B030D-6E8A-4147-A177-3AD203B41FA5}">
                      <a16:colId xmlns:a16="http://schemas.microsoft.com/office/drawing/2014/main" val="4217485925"/>
                    </a:ext>
                  </a:extLst>
                </a:gridCol>
                <a:gridCol w="1659280">
                  <a:extLst>
                    <a:ext uri="{9D8B030D-6E8A-4147-A177-3AD203B41FA5}">
                      <a16:colId xmlns:a16="http://schemas.microsoft.com/office/drawing/2014/main" val="260244569"/>
                    </a:ext>
                  </a:extLst>
                </a:gridCol>
                <a:gridCol w="1659280">
                  <a:extLst>
                    <a:ext uri="{9D8B030D-6E8A-4147-A177-3AD203B41FA5}">
                      <a16:colId xmlns:a16="http://schemas.microsoft.com/office/drawing/2014/main" val="302737263"/>
                    </a:ext>
                  </a:extLst>
                </a:gridCol>
              </a:tblGrid>
              <a:tr h="4479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F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F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4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72882"/>
                  </a:ext>
                </a:extLst>
              </a:tr>
              <a:tr h="7601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70660"/>
                  </a:ext>
                </a:extLst>
              </a:tr>
              <a:tr h="7601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33013"/>
                  </a:ext>
                </a:extLst>
              </a:tr>
              <a:tr h="7601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29343"/>
                  </a:ext>
                </a:extLst>
              </a:tr>
            </a:tbl>
          </a:graphicData>
        </a:graphic>
      </p:graphicFrame>
      <p:sp>
        <p:nvSpPr>
          <p:cNvPr id="97" name="Rectangle 96"/>
          <p:cNvSpPr/>
          <p:nvPr/>
        </p:nvSpPr>
        <p:spPr>
          <a:xfrm>
            <a:off x="3367735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920306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Multiply 2 Digits by 1 Digit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36773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273192"/>
            <a:ext cx="7632700" cy="495108"/>
          </a:xfrm>
          <a:prstGeom prst="rect">
            <a:avLst/>
          </a:prstGeom>
          <a:solidFill>
            <a:srgbClr val="EDBCD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Use place value counters or base ten blocks to calculate the answer.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650" y="2170964"/>
          <a:ext cx="2310003" cy="251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01">
                  <a:extLst>
                    <a:ext uri="{9D8B030D-6E8A-4147-A177-3AD203B41FA5}">
                      <a16:colId xmlns:a16="http://schemas.microsoft.com/office/drawing/2014/main" val="827454113"/>
                    </a:ext>
                  </a:extLst>
                </a:gridCol>
                <a:gridCol w="770001">
                  <a:extLst>
                    <a:ext uri="{9D8B030D-6E8A-4147-A177-3AD203B41FA5}">
                      <a16:colId xmlns:a16="http://schemas.microsoft.com/office/drawing/2014/main" val="248024798"/>
                    </a:ext>
                  </a:extLst>
                </a:gridCol>
                <a:gridCol w="770001">
                  <a:extLst>
                    <a:ext uri="{9D8B030D-6E8A-4147-A177-3AD203B41FA5}">
                      <a16:colId xmlns:a16="http://schemas.microsoft.com/office/drawing/2014/main" val="3545584803"/>
                    </a:ext>
                  </a:extLst>
                </a:gridCol>
              </a:tblGrid>
              <a:tr h="629018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83691"/>
                  </a:ext>
                </a:extLst>
              </a:tr>
              <a:tr h="629018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245692"/>
                  </a:ext>
                </a:extLst>
              </a:tr>
              <a:tr h="629018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08593"/>
                  </a:ext>
                </a:extLst>
              </a:tr>
              <a:tr h="629018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4666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724843" y="343853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87BD31"/>
                </a:solidFill>
              </a:rPr>
              <a:t>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519254" y="3431328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87BD31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793055" y="4156715"/>
            <a:ext cx="320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87BD31"/>
                </a:solidFill>
              </a:rPr>
              <a:t>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36239" y="4156715"/>
            <a:ext cx="29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78668" y="3438897"/>
            <a:ext cx="352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9718" y="4943453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Or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764069" y="2496882"/>
            <a:ext cx="1576788" cy="158562"/>
            <a:chOff x="3134154" y="2472975"/>
            <a:chExt cx="2315338" cy="23283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154" y="2472981"/>
              <a:ext cx="233581" cy="2328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414" y="2472980"/>
              <a:ext cx="233581" cy="2328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674" y="2472979"/>
              <a:ext cx="233581" cy="2328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934" y="2472978"/>
              <a:ext cx="233581" cy="2328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194" y="2472977"/>
              <a:ext cx="233581" cy="2328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454" y="2472976"/>
              <a:ext cx="233581" cy="23282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714" y="2472975"/>
              <a:ext cx="233581" cy="23282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651" y="2472976"/>
              <a:ext cx="233581" cy="23282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911" y="2472975"/>
              <a:ext cx="233581" cy="232825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6756006" y="3352047"/>
            <a:ext cx="1576788" cy="158562"/>
            <a:chOff x="3134154" y="2472975"/>
            <a:chExt cx="2315338" cy="232831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154" y="2472981"/>
              <a:ext cx="233581" cy="23282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414" y="2472980"/>
              <a:ext cx="233581" cy="23282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674" y="2472979"/>
              <a:ext cx="233581" cy="23282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934" y="2472978"/>
              <a:ext cx="233581" cy="23282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194" y="2472977"/>
              <a:ext cx="233581" cy="23282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454" y="2472976"/>
              <a:ext cx="233581" cy="23282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714" y="2472975"/>
              <a:ext cx="233581" cy="23282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651" y="2472976"/>
              <a:ext cx="233581" cy="23282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911" y="2472975"/>
              <a:ext cx="233581" cy="23282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6756332" y="4107476"/>
            <a:ext cx="1576788" cy="158562"/>
            <a:chOff x="3134154" y="2472975"/>
            <a:chExt cx="2315338" cy="232831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154" y="2472981"/>
              <a:ext cx="233581" cy="232825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414" y="2472980"/>
              <a:ext cx="233581" cy="232825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674" y="2472979"/>
              <a:ext cx="233581" cy="23282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934" y="2472978"/>
              <a:ext cx="233581" cy="23282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194" y="2472977"/>
              <a:ext cx="233581" cy="232825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454" y="2472976"/>
              <a:ext cx="233581" cy="23282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714" y="2472975"/>
              <a:ext cx="233581" cy="23282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651" y="2472976"/>
              <a:ext cx="233581" cy="23282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911" y="2472975"/>
              <a:ext cx="233581" cy="2328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37935" y="4641187"/>
            <a:ext cx="911894" cy="302266"/>
            <a:chOff x="5380481" y="4641187"/>
            <a:chExt cx="911894" cy="302266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322" y="4247346"/>
              <a:ext cx="124212" cy="911894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322" y="4425400"/>
              <a:ext cx="124212" cy="91189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432" y="2326227"/>
            <a:ext cx="908383" cy="65842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694" y="3099787"/>
            <a:ext cx="908383" cy="65842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956" y="3856569"/>
            <a:ext cx="908383" cy="658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451" y="4620876"/>
            <a:ext cx="792549" cy="786452"/>
          </a:xfrm>
          <a:prstGeom prst="rect">
            <a:avLst/>
          </a:prstGeom>
        </p:spPr>
      </p:pic>
      <p:cxnSp>
        <p:nvCxnSpPr>
          <p:cNvPr id="98" name="Elbow Connector 97"/>
          <p:cNvCxnSpPr/>
          <p:nvPr/>
        </p:nvCxnSpPr>
        <p:spPr>
          <a:xfrm rot="10800000" flipV="1">
            <a:off x="6484691" y="4554529"/>
            <a:ext cx="1669633" cy="308376"/>
          </a:xfrm>
          <a:prstGeom prst="bentConnector3">
            <a:avLst>
              <a:gd name="adj1" fmla="val 50000"/>
            </a:avLst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4655342" y="4819240"/>
            <a:ext cx="663278" cy="0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reeform 101"/>
          <p:cNvSpPr/>
          <p:nvPr/>
        </p:nvSpPr>
        <p:spPr>
          <a:xfrm>
            <a:off x="6694415" y="2461142"/>
            <a:ext cx="1704649" cy="2093387"/>
          </a:xfrm>
          <a:custGeom>
            <a:avLst/>
            <a:gdLst>
              <a:gd name="connsiteX0" fmla="*/ 1271857 w 1704649"/>
              <a:gd name="connsiteY0" fmla="*/ 0 h 2093383"/>
              <a:gd name="connsiteX1" fmla="*/ 1704649 w 1704649"/>
              <a:gd name="connsiteY1" fmla="*/ 0 h 2093383"/>
              <a:gd name="connsiteX2" fmla="*/ 1704649 w 1704649"/>
              <a:gd name="connsiteY2" fmla="*/ 1794547 h 2093383"/>
              <a:gd name="connsiteX3" fmla="*/ 1688387 w 1704649"/>
              <a:gd name="connsiteY3" fmla="*/ 1794547 h 2093383"/>
              <a:gd name="connsiteX4" fmla="*/ 1688387 w 1704649"/>
              <a:gd name="connsiteY4" fmla="*/ 2093383 h 2093383"/>
              <a:gd name="connsiteX5" fmla="*/ 0 w 1704649"/>
              <a:gd name="connsiteY5" fmla="*/ 2093383 h 2093383"/>
              <a:gd name="connsiteX6" fmla="*/ 0 w 1704649"/>
              <a:gd name="connsiteY6" fmla="*/ 298836 h 2093383"/>
              <a:gd name="connsiteX7" fmla="*/ 1271857 w 1704649"/>
              <a:gd name="connsiteY7" fmla="*/ 298836 h 209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649" h="2093383">
                <a:moveTo>
                  <a:pt x="1271857" y="0"/>
                </a:moveTo>
                <a:lnTo>
                  <a:pt x="1704649" y="0"/>
                </a:lnTo>
                <a:lnTo>
                  <a:pt x="1704649" y="1794547"/>
                </a:lnTo>
                <a:lnTo>
                  <a:pt x="1688387" y="1794547"/>
                </a:lnTo>
                <a:lnTo>
                  <a:pt x="1688387" y="2093383"/>
                </a:lnTo>
                <a:lnTo>
                  <a:pt x="0" y="2093383"/>
                </a:lnTo>
                <a:lnTo>
                  <a:pt x="0" y="298836"/>
                </a:lnTo>
                <a:lnTo>
                  <a:pt x="1271857" y="298836"/>
                </a:lnTo>
                <a:close/>
              </a:path>
            </a:pathLst>
          </a:custGeom>
          <a:noFill/>
          <a:ln w="57150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318620" y="3015896"/>
            <a:ext cx="1098649" cy="1996865"/>
          </a:xfrm>
          <a:prstGeom prst="rect">
            <a:avLst/>
          </a:prstGeom>
          <a:noFill/>
          <a:ln w="57150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0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7" grpId="0"/>
      <p:bldP spid="88" grpId="0"/>
      <p:bldP spid="89" grpId="0"/>
      <p:bldP spid="10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827136-7805-4F9B-916B-FE3A7B03CDFC}"/>
              </a:ext>
            </a:extLst>
          </p:cNvPr>
          <p:cNvSpPr/>
          <p:nvPr/>
        </p:nvSpPr>
        <p:spPr bwMode="auto">
          <a:xfrm>
            <a:off x="755650" y="1212850"/>
            <a:ext cx="7632700" cy="3875088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C18BB3E6-236F-4D64-B4CD-39E03D99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Your Turn Now</a:t>
            </a:r>
            <a:endParaRPr lang="en-GB" altLang="en-US" sz="3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738E50-50E5-4087-8227-FA3AE7D6F8BA}"/>
              </a:ext>
            </a:extLst>
          </p:cNvPr>
          <p:cNvGrpSpPr>
            <a:grpSpLocks/>
          </p:cNvGrpSpPr>
          <p:nvPr/>
        </p:nvGrpSpPr>
        <p:grpSpPr bwMode="auto">
          <a:xfrm>
            <a:off x="754063" y="5138738"/>
            <a:ext cx="7632700" cy="454025"/>
            <a:chOff x="753269" y="5138738"/>
            <a:chExt cx="7632700" cy="4540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5591A8-C568-4ADC-A97E-8B33314B199F}"/>
                </a:ext>
              </a:extLst>
            </p:cNvPr>
            <p:cNvSpPr/>
            <p:nvPr/>
          </p:nvSpPr>
          <p:spPr bwMode="auto">
            <a:xfrm>
              <a:off x="753269" y="5138738"/>
              <a:ext cx="7632700" cy="454025"/>
            </a:xfrm>
            <a:prstGeom prst="rect">
              <a:avLst/>
            </a:prstGeom>
            <a:solidFill>
              <a:srgbClr val="4C9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4348" name="Rectangle 1">
              <a:extLst>
                <a:ext uri="{FF2B5EF4-FFF2-40B4-BE49-F238E27FC236}">
                  <a16:creationId xmlns:a16="http://schemas.microsoft.com/office/drawing/2014/main" id="{967B850B-D206-45EA-87CC-A4C9A9AE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9" y="5180806"/>
              <a:ext cx="7632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How will you set the third problem out?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763223-358A-487D-8A98-E54898A43B80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5638800"/>
            <a:ext cx="7637462" cy="454025"/>
            <a:chOff x="750888" y="5638800"/>
            <a:chExt cx="7637462" cy="4540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0B56F8-C8BD-441F-AC47-8FE55E9CBD7C}"/>
                </a:ext>
              </a:extLst>
            </p:cNvPr>
            <p:cNvSpPr/>
            <p:nvPr/>
          </p:nvSpPr>
          <p:spPr bwMode="auto">
            <a:xfrm>
              <a:off x="750888" y="5638800"/>
              <a:ext cx="7632700" cy="454025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C8D66E-E762-46BC-8348-3EE01B125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5678488"/>
              <a:ext cx="7632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Remember that 8 × 72 is the same as 72 × 8.</a:t>
              </a:r>
            </a:p>
          </p:txBody>
        </p:sp>
      </p:grpSp>
      <p:sp>
        <p:nvSpPr>
          <p:cNvPr id="14342" name="TextBox 2">
            <a:extLst>
              <a:ext uri="{FF2B5EF4-FFF2-40B4-BE49-F238E27FC236}">
                <a16:creationId xmlns:a16="http://schemas.microsoft.com/office/drawing/2014/main" id="{EA0AE517-5333-40F6-ABC7-5D5E1A201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08125"/>
            <a:ext cx="731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Sassoon Infant Md" panose="02000603050000020003" pitchFamily="50" charset="0"/>
              <a:buAutoNum type="arabicPeriod"/>
            </a:pPr>
            <a:r>
              <a:rPr lang="en-GB" altLang="en-US" sz="4000" dirty="0">
                <a:solidFill>
                  <a:schemeClr val="tx1"/>
                </a:solidFill>
                <a:latin typeface="Twinkl" pitchFamily="2" charset="0"/>
              </a:rPr>
              <a:t>45 × 3 =</a:t>
            </a:r>
          </a:p>
        </p:txBody>
      </p:sp>
      <p:sp>
        <p:nvSpPr>
          <p:cNvPr id="14346" name="TextBox 19">
            <a:extLst>
              <a:ext uri="{FF2B5EF4-FFF2-40B4-BE49-F238E27FC236}">
                <a16:creationId xmlns:a16="http://schemas.microsoft.com/office/drawing/2014/main" id="{210F1EEA-FA19-4CC4-A6BA-91D9CF2DC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084638"/>
            <a:ext cx="731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Sassoon Infant Md" panose="02000603050000020003" pitchFamily="50" charset="0"/>
              <a:buAutoNum type="arabicPeriod" startAt="3"/>
            </a:pPr>
            <a:r>
              <a:rPr lang="en-GB" altLang="en-US" sz="4000" dirty="0">
                <a:solidFill>
                  <a:schemeClr val="tx1"/>
                </a:solidFill>
                <a:latin typeface="Twinkl" pitchFamily="2" charset="0"/>
              </a:rPr>
              <a:t>8 × 72 =</a:t>
            </a:r>
            <a:endParaRPr lang="en-GB" altLang="en-US" sz="24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4344" name="Rectangle 7">
            <a:extLst>
              <a:ext uri="{FF2B5EF4-FFF2-40B4-BE49-F238E27FC236}">
                <a16:creationId xmlns:a16="http://schemas.microsoft.com/office/drawing/2014/main" id="{D4DA2261-F3CC-449D-93B7-6AE8372A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2797175"/>
            <a:ext cx="72231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Sassoon Infant Md" panose="02000603050000020003" pitchFamily="50" charset="0"/>
              <a:buAutoNum type="arabicPeriod" startAt="2"/>
            </a:pPr>
            <a:r>
              <a:rPr lang="en-GB" altLang="en-US" sz="4000" dirty="0">
                <a:latin typeface="Twinkl" pitchFamily="2" charset="0"/>
              </a:rPr>
              <a:t>89 </a:t>
            </a:r>
            <a:r>
              <a:rPr lang="en-GB" altLang="en-US" sz="4000" dirty="0">
                <a:solidFill>
                  <a:schemeClr val="tx1"/>
                </a:solidFill>
                <a:latin typeface="Twinkl" pitchFamily="2" charset="0"/>
              </a:rPr>
              <a:t>×</a:t>
            </a:r>
            <a:r>
              <a:rPr lang="en-GB" altLang="en-US" sz="4000" dirty="0">
                <a:latin typeface="Twinkl" pitchFamily="2" charset="0"/>
              </a:rPr>
              <a:t> 4 =</a:t>
            </a:r>
            <a:endParaRPr lang="en-GB" altLang="en-US" sz="24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121</TotalTime>
  <Words>563</Words>
  <Application>Microsoft Macintosh PowerPoint</Application>
  <PresentationFormat>On-screen Show (4:3)</PresentationFormat>
  <Paragraphs>300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Twinkl</vt:lpstr>
      <vt:lpstr>Sassoon Infant Md</vt:lpstr>
      <vt:lpstr>Kalam</vt:lpstr>
      <vt:lpstr>Office Theme</vt:lpstr>
      <vt:lpstr>PowerPoint Presentation</vt:lpstr>
      <vt:lpstr>PowerPoint Presentation</vt:lpstr>
      <vt:lpstr>Beat the Clock</vt:lpstr>
      <vt:lpstr>Short Multiplication</vt:lpstr>
      <vt:lpstr>PowerPoint Presentation</vt:lpstr>
      <vt:lpstr>PowerPoint Presentation</vt:lpstr>
      <vt:lpstr>PowerPoint Presentation</vt:lpstr>
      <vt:lpstr>PowerPoint Presentation</vt:lpstr>
      <vt:lpstr>Your Turn Now</vt:lpstr>
      <vt:lpstr>Answers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Jade Cahill</cp:lastModifiedBy>
  <cp:revision>17</cp:revision>
  <dcterms:created xsi:type="dcterms:W3CDTF">2019-11-20T08:11:12Z</dcterms:created>
  <dcterms:modified xsi:type="dcterms:W3CDTF">2021-01-19T13:09:28Z</dcterms:modified>
</cp:coreProperties>
</file>