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7"/>
  </p:handoutMasterIdLst>
  <p:sldIdLst>
    <p:sldId id="261" r:id="rId2"/>
    <p:sldId id="258" r:id="rId3"/>
    <p:sldId id="263" r:id="rId4"/>
    <p:sldId id="266" r:id="rId5"/>
    <p:sldId id="267" r:id="rId6"/>
    <p:sldId id="268" r:id="rId7"/>
    <p:sldId id="269" r:id="rId8"/>
    <p:sldId id="270" r:id="rId9"/>
    <p:sldId id="271" r:id="rId10"/>
    <p:sldId id="272" r:id="rId11"/>
    <p:sldId id="273" r:id="rId12"/>
    <p:sldId id="277" r:id="rId13"/>
    <p:sldId id="278" r:id="rId14"/>
    <p:sldId id="275" r:id="rId15"/>
    <p:sldId id="276" r:id="rId16"/>
  </p:sldIdLst>
  <p:sldSz cx="9144000" cy="6858000" type="screen4x3"/>
  <p:notesSz cx="6858000" cy="9144000"/>
  <p:embeddedFontLst>
    <p:embeddedFont>
      <p:font typeface="BPreplay" panose="020005030000000200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Sassoon Infant Md" panose="02000603050000020003" charset="0"/>
      <p:regular r:id="rId26"/>
    </p:embeddedFont>
    <p:embeddedFont>
      <p:font typeface="Sassoon Infant Rg" panose="02000503030000020003" charset="0"/>
      <p:regular r:id="rId27"/>
      <p:bold r:id="rId28"/>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FF6"/>
    <a:srgbClr val="EE7919"/>
    <a:srgbClr val="A3D1C7"/>
    <a:srgbClr val="FEFBDA"/>
    <a:srgbClr val="FFFFE1"/>
    <a:srgbClr val="FDFDFD"/>
    <a:srgbClr val="AD8CC0"/>
    <a:srgbClr val="9901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87730F-710B-4BE8-94BC-0F5BC9934710}" v="10" dt="2020-10-27T17:29:24.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1256" y="44"/>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76BA81-3032-48BD-B5D5-48405764B3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0A000692-34A4-42DE-B207-ADFDBAB192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4D5FFA7-19F5-4AF0-B8F1-57A8FDC5A472}" type="datetimeFigureOut">
              <a:rPr lang="en-GB"/>
              <a:pPr>
                <a:defRPr/>
              </a:pPr>
              <a:t>09/11/2020</a:t>
            </a:fld>
            <a:endParaRPr lang="en-GB"/>
          </a:p>
        </p:txBody>
      </p:sp>
      <p:sp>
        <p:nvSpPr>
          <p:cNvPr id="4" name="Footer Placeholder 3">
            <a:extLst>
              <a:ext uri="{FF2B5EF4-FFF2-40B4-BE49-F238E27FC236}">
                <a16:creationId xmlns:a16="http://schemas.microsoft.com/office/drawing/2014/main" id="{79013967-62DD-4002-89BE-BB16F03089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DBF51768-258A-4A03-9811-CC64A86FB7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97C2220-353B-4670-B00D-71F4DBCC4E0A}"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3D7617F-B255-4845-8215-890D3170B09B}"/>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a:extLst>
              <a:ext uri="{FF2B5EF4-FFF2-40B4-BE49-F238E27FC236}">
                <a16:creationId xmlns:a16="http://schemas.microsoft.com/office/drawing/2014/main" id="{80495AF7-F72C-49BE-B110-9C389D90AD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4474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FA998A5-3AF7-4B7C-9551-C92E8C23EAE8}"/>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a:extLst>
              <a:ext uri="{FF2B5EF4-FFF2-40B4-BE49-F238E27FC236}">
                <a16:creationId xmlns:a16="http://schemas.microsoft.com/office/drawing/2014/main" id="{61979CED-D7FB-4566-A8C3-BCAF107C51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316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7F294B3D-3801-4793-9DBF-5A73F7E010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646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399746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206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68C97BC8-0011-49CC-9C22-F49EF454B4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53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B638AA2-F2BA-44CE-8FED-6FD199892F0A}"/>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D18D345-98F0-49F6-A61C-2F712150B858}"/>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1" r:id="rId4"/>
    <p:sldLayoutId id="2147483702" r:id="rId5"/>
    <p:sldLayoutId id="2147483706" r:id="rId6"/>
  </p:sldLayoutIdLst>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a:extLst>
              <a:ext uri="{FF2B5EF4-FFF2-40B4-BE49-F238E27FC236}">
                <a16:creationId xmlns:a16="http://schemas.microsoft.com/office/drawing/2014/main" id="{3C2C9FC5-BFCF-40C1-AF81-BEBB78CBAB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6">
            <a:extLst>
              <a:ext uri="{FF2B5EF4-FFF2-40B4-BE49-F238E27FC236}">
                <a16:creationId xmlns:a16="http://schemas.microsoft.com/office/drawing/2014/main" id="{0E9AF356-E1F7-42FB-8178-99944F1C4D7A}"/>
              </a:ext>
            </a:extLst>
          </p:cNvPr>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bg1"/>
                </a:solidFill>
                <a:latin typeface="BPreplay" pitchFamily="50" charset="0"/>
              </a:rPr>
              <a:t>Year One</a:t>
            </a:r>
          </a:p>
        </p:txBody>
      </p:sp>
      <p:sp>
        <p:nvSpPr>
          <p:cNvPr id="4" name="Rectangle 3">
            <a:extLst>
              <a:ext uri="{FF2B5EF4-FFF2-40B4-BE49-F238E27FC236}">
                <a16:creationId xmlns:a16="http://schemas.microsoft.com/office/drawing/2014/main" id="{1AF801EC-A5F5-4AD3-9D01-FD599E9E5B86}"/>
              </a:ext>
            </a:extLst>
          </p:cNvPr>
          <p:cNvSpPr/>
          <p:nvPr/>
        </p:nvSpPr>
        <p:spPr>
          <a:xfrm>
            <a:off x="0" y="6251575"/>
            <a:ext cx="9144000" cy="611188"/>
          </a:xfrm>
          <a:prstGeom prst="rect">
            <a:avLst/>
          </a:prstGeom>
          <a:solidFill>
            <a:srgbClr val="EE7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cxnSp>
        <p:nvCxnSpPr>
          <p:cNvPr id="6" name="Straight Connector 5">
            <a:extLst>
              <a:ext uri="{FF2B5EF4-FFF2-40B4-BE49-F238E27FC236}">
                <a16:creationId xmlns:a16="http://schemas.microsoft.com/office/drawing/2014/main" id="{7963249F-4E2E-44F5-8E0E-0860045950CF}"/>
              </a:ext>
            </a:extLst>
          </p:cNvPr>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174" name="TextBox 10">
            <a:extLst>
              <a:ext uri="{FF2B5EF4-FFF2-40B4-BE49-F238E27FC236}">
                <a16:creationId xmlns:a16="http://schemas.microsoft.com/office/drawing/2014/main" id="{4D5C935E-9F8E-4DFE-A5E6-1D6EE3E4E247}"/>
              </a:ext>
            </a:extLst>
          </p:cNvPr>
          <p:cNvSpPr txBox="1">
            <a:spLocks noChangeArrowheads="1"/>
          </p:cNvSpPr>
          <p:nvPr/>
        </p:nvSpPr>
        <p:spPr bwMode="auto">
          <a:xfrm>
            <a:off x="2857500" y="6464300"/>
            <a:ext cx="34210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800" b="1">
                <a:solidFill>
                  <a:schemeClr val="bg1"/>
                </a:solidFill>
                <a:latin typeface="BPreplay" pitchFamily="50" charset="0"/>
              </a:rPr>
              <a:t>History</a:t>
            </a:r>
            <a:r>
              <a:rPr lang="en-GB" altLang="en-US" sz="800">
                <a:solidFill>
                  <a:schemeClr val="bg1"/>
                </a:solidFill>
                <a:latin typeface="BPreplay" pitchFamily="50" charset="0"/>
              </a:rPr>
              <a:t> | UKS2 | The Maya Civilisation | Meeting the Maya | Lesson 1</a:t>
            </a:r>
          </a:p>
        </p:txBody>
      </p:sp>
      <p:sp>
        <p:nvSpPr>
          <p:cNvPr id="7175" name="Text Placeholder 16">
            <a:extLst>
              <a:ext uri="{FF2B5EF4-FFF2-40B4-BE49-F238E27FC236}">
                <a16:creationId xmlns:a16="http://schemas.microsoft.com/office/drawing/2014/main" id="{51E2BD06-4DFF-4C34-8EC2-DB86EC58AA9B}"/>
              </a:ext>
            </a:extLst>
          </p:cNvPr>
          <p:cNvSpPr>
            <a:spLocks noGrp="1"/>
          </p:cNvSpPr>
          <p:nvPr>
            <p:ph type="body" sz="quarter" idx="10"/>
          </p:nvPr>
        </p:nvSpPr>
        <p:spPr>
          <a:xfrm>
            <a:off x="1655763" y="3200400"/>
            <a:ext cx="5832475" cy="542925"/>
          </a:xfrm>
        </p:spPr>
        <p:txBody>
          <a:bodyPr/>
          <a:lstStyle/>
          <a:p>
            <a:pPr eaLnBrk="1" hangingPunct="1"/>
            <a:r>
              <a:rPr lang="en-GB" altLang="en-US"/>
              <a:t>The Maya Civilisation</a:t>
            </a:r>
          </a:p>
        </p:txBody>
      </p:sp>
      <p:sp>
        <p:nvSpPr>
          <p:cNvPr id="7176" name="Title 17">
            <a:extLst>
              <a:ext uri="{FF2B5EF4-FFF2-40B4-BE49-F238E27FC236}">
                <a16:creationId xmlns:a16="http://schemas.microsoft.com/office/drawing/2014/main" id="{0C313E9B-7BED-484A-A0A9-DA6348779FB6}"/>
              </a:ext>
            </a:extLst>
          </p:cNvPr>
          <p:cNvSpPr>
            <a:spLocks noGrp="1"/>
          </p:cNvSpPr>
          <p:nvPr>
            <p:ph type="title"/>
          </p:nvPr>
        </p:nvSpPr>
        <p:spPr>
          <a:xfrm>
            <a:off x="539750" y="2359025"/>
            <a:ext cx="8064500" cy="655638"/>
          </a:xfrm>
        </p:spPr>
        <p:txBody>
          <a:bodyPr/>
          <a:lstStyle/>
          <a:p>
            <a:pPr eaLnBrk="1" hangingPunct="1"/>
            <a:r>
              <a:rPr lang="en-GB" altLang="en-US"/>
              <a:t>History</a:t>
            </a:r>
          </a:p>
        </p:txBody>
      </p:sp>
      <p:pic>
        <p:nvPicPr>
          <p:cNvPr id="7177" name="Picture 2">
            <a:extLst>
              <a:ext uri="{FF2B5EF4-FFF2-40B4-BE49-F238E27FC236}">
                <a16:creationId xmlns:a16="http://schemas.microsoft.com/office/drawing/2014/main" id="{C76F492D-58F8-4C3D-A6CC-6CF0DC4365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573259-1D15-4960-8CE1-651432A26507}"/>
              </a:ext>
            </a:extLst>
          </p:cNvPr>
          <p:cNvSpPr/>
          <p:nvPr/>
        </p:nvSpPr>
        <p:spPr>
          <a:xfrm>
            <a:off x="1004888" y="3368675"/>
            <a:ext cx="7150100" cy="2447925"/>
          </a:xfrm>
          <a:prstGeom prst="rect">
            <a:avLst/>
          </a:prstGeom>
          <a:solidFill>
            <a:srgbClr val="A3D1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1" name="Title 5">
            <a:extLst>
              <a:ext uri="{FF2B5EF4-FFF2-40B4-BE49-F238E27FC236}">
                <a16:creationId xmlns:a16="http://schemas.microsoft.com/office/drawing/2014/main" id="{5F448AA3-BC0D-4A40-9BB4-37760DD6D9DE}"/>
              </a:ext>
            </a:extLst>
          </p:cNvPr>
          <p:cNvSpPr>
            <a:spLocks noGrp="1"/>
          </p:cNvSpPr>
          <p:nvPr>
            <p:ph type="title"/>
          </p:nvPr>
        </p:nvSpPr>
        <p:spPr>
          <a:xfrm>
            <a:off x="503238" y="538163"/>
            <a:ext cx="8137525" cy="896937"/>
          </a:xfrm>
        </p:spPr>
        <p:txBody>
          <a:bodyPr>
            <a:normAutofit fontScale="90000"/>
          </a:bodyPr>
          <a:lstStyle/>
          <a:p>
            <a:pPr eaLnBrk="1" hangingPunct="1">
              <a:defRPr/>
            </a:pPr>
            <a:r>
              <a:rPr lang="en-GB" altLang="en-US"/>
              <a:t>Maya Cities</a:t>
            </a:r>
          </a:p>
        </p:txBody>
      </p:sp>
      <p:sp>
        <p:nvSpPr>
          <p:cNvPr id="17412" name="Content Placeholder 6">
            <a:extLst>
              <a:ext uri="{FF2B5EF4-FFF2-40B4-BE49-F238E27FC236}">
                <a16:creationId xmlns:a16="http://schemas.microsoft.com/office/drawing/2014/main" id="{11DD6516-134A-4CCC-A04C-62D23FB2E83A}"/>
              </a:ext>
            </a:extLst>
          </p:cNvPr>
          <p:cNvSpPr>
            <a:spLocks noGrp="1"/>
          </p:cNvSpPr>
          <p:nvPr>
            <p:ph idx="1"/>
          </p:nvPr>
        </p:nvSpPr>
        <p:spPr>
          <a:xfrm>
            <a:off x="503238" y="1135063"/>
            <a:ext cx="7885112" cy="1125537"/>
          </a:xfrm>
        </p:spPr>
        <p:txBody>
          <a:bodyPr/>
          <a:lstStyle/>
          <a:p>
            <a:pPr marL="0" indent="0" algn="ctr" eaLnBrk="1" hangingPunct="1">
              <a:lnSpc>
                <a:spcPct val="100000"/>
              </a:lnSpc>
              <a:buFont typeface="Arial" panose="020B0604020202020204" pitchFamily="34" charset="0"/>
              <a:buNone/>
            </a:pPr>
            <a:r>
              <a:rPr lang="en-GB" altLang="en-US"/>
              <a:t>Use your map or atlas to outline the area of land where the Maya used to live.</a:t>
            </a:r>
          </a:p>
          <a:p>
            <a:pPr marL="0" indent="0" algn="ctr" eaLnBrk="1" hangingPunct="1">
              <a:lnSpc>
                <a:spcPct val="100000"/>
              </a:lnSpc>
              <a:buFont typeface="Arial" panose="020B0604020202020204" pitchFamily="34" charset="0"/>
              <a:buNone/>
            </a:pPr>
            <a:r>
              <a:rPr lang="en-GB" altLang="en-US" b="1"/>
              <a:t>Can you use a map or atlas to find and label the countries listed on your activity sheet?</a:t>
            </a:r>
          </a:p>
          <a:p>
            <a:pPr marL="0" indent="0" algn="ctr" eaLnBrk="1" hangingPunct="1">
              <a:lnSpc>
                <a:spcPct val="100000"/>
              </a:lnSpc>
              <a:buFont typeface="Arial" panose="020B0604020202020204" pitchFamily="34" charset="0"/>
              <a:buNone/>
            </a:pPr>
            <a:r>
              <a:rPr lang="en-GB" altLang="en-US"/>
              <a:t>Then find the location of the following ancient Maya cities and mark them on your map too. You could use a key or draw arrows and label them.</a:t>
            </a:r>
          </a:p>
        </p:txBody>
      </p:sp>
      <p:pic>
        <p:nvPicPr>
          <p:cNvPr id="17413" name="Picture 3">
            <a:extLst>
              <a:ext uri="{FF2B5EF4-FFF2-40B4-BE49-F238E27FC236}">
                <a16:creationId xmlns:a16="http://schemas.microsoft.com/office/drawing/2014/main" id="{C7D36ED2-8AFC-4B72-8309-B56BABAB9F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3114675"/>
            <a:ext cx="29718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Content Placeholder 6">
            <a:extLst>
              <a:ext uri="{FF2B5EF4-FFF2-40B4-BE49-F238E27FC236}">
                <a16:creationId xmlns:a16="http://schemas.microsoft.com/office/drawing/2014/main" id="{C51BCF0C-6983-4F24-A63B-5FB023AE43E2}"/>
              </a:ext>
            </a:extLst>
          </p:cNvPr>
          <p:cNvSpPr>
            <a:spLocks/>
          </p:cNvSpPr>
          <p:nvPr/>
        </p:nvSpPr>
        <p:spPr bwMode="auto">
          <a:xfrm>
            <a:off x="6057900" y="3495675"/>
            <a:ext cx="2081213" cy="21796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buFont typeface="Arial" panose="020B0604020202020204" pitchFamily="34" charset="0"/>
              <a:buNone/>
            </a:pPr>
            <a:r>
              <a:rPr lang="en-GB" altLang="en-US" b="1"/>
              <a:t>Coba</a:t>
            </a:r>
          </a:p>
          <a:p>
            <a:pPr algn="ctr" eaLnBrk="1" hangingPunct="1">
              <a:lnSpc>
                <a:spcPct val="100000"/>
              </a:lnSpc>
              <a:buFont typeface="Arial" panose="020B0604020202020204" pitchFamily="34" charset="0"/>
              <a:buNone/>
            </a:pPr>
            <a:r>
              <a:rPr lang="en-GB" altLang="en-US" b="1"/>
              <a:t>Copán</a:t>
            </a:r>
          </a:p>
          <a:p>
            <a:pPr algn="ctr" eaLnBrk="1" hangingPunct="1">
              <a:lnSpc>
                <a:spcPct val="100000"/>
              </a:lnSpc>
              <a:buFont typeface="Arial" panose="020B0604020202020204" pitchFamily="34" charset="0"/>
              <a:buNone/>
            </a:pPr>
            <a:r>
              <a:rPr lang="en-GB" altLang="en-US" b="1"/>
              <a:t>Tikal</a:t>
            </a:r>
          </a:p>
          <a:p>
            <a:pPr algn="ctr" eaLnBrk="1" hangingPunct="1">
              <a:lnSpc>
                <a:spcPct val="100000"/>
              </a:lnSpc>
              <a:buFont typeface="Arial" panose="020B0604020202020204" pitchFamily="34" charset="0"/>
              <a:buNone/>
            </a:pPr>
            <a:r>
              <a:rPr lang="en-GB" altLang="en-US" b="1"/>
              <a:t>Tulum</a:t>
            </a:r>
          </a:p>
        </p:txBody>
      </p:sp>
      <p:sp>
        <p:nvSpPr>
          <p:cNvPr id="17415" name="Content Placeholder 6">
            <a:extLst>
              <a:ext uri="{FF2B5EF4-FFF2-40B4-BE49-F238E27FC236}">
                <a16:creationId xmlns:a16="http://schemas.microsoft.com/office/drawing/2014/main" id="{9E05F9EC-A1F4-4CD5-8338-F381705607EF}"/>
              </a:ext>
            </a:extLst>
          </p:cNvPr>
          <p:cNvSpPr>
            <a:spLocks/>
          </p:cNvSpPr>
          <p:nvPr/>
        </p:nvSpPr>
        <p:spPr bwMode="auto">
          <a:xfrm>
            <a:off x="1004888" y="3368675"/>
            <a:ext cx="2081212" cy="21812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buFont typeface="Arial" panose="020B0604020202020204" pitchFamily="34" charset="0"/>
              <a:buNone/>
            </a:pPr>
            <a:r>
              <a:rPr lang="en-GB" altLang="en-US" b="1"/>
              <a:t>Xunantunich</a:t>
            </a:r>
          </a:p>
          <a:p>
            <a:pPr algn="ctr" eaLnBrk="1" hangingPunct="1">
              <a:lnSpc>
                <a:spcPct val="100000"/>
              </a:lnSpc>
              <a:buFont typeface="Arial" panose="020B0604020202020204" pitchFamily="34" charset="0"/>
              <a:buNone/>
            </a:pPr>
            <a:r>
              <a:rPr lang="en-GB" altLang="en-US" b="1"/>
              <a:t>Chichen Itza</a:t>
            </a:r>
          </a:p>
          <a:p>
            <a:pPr algn="ctr" eaLnBrk="1" hangingPunct="1">
              <a:lnSpc>
                <a:spcPct val="100000"/>
              </a:lnSpc>
              <a:buFont typeface="Arial" panose="020B0604020202020204" pitchFamily="34" charset="0"/>
              <a:buNone/>
            </a:pPr>
            <a:r>
              <a:rPr lang="en-GB" altLang="en-US" b="1"/>
              <a:t>Uxmal</a:t>
            </a:r>
          </a:p>
          <a:p>
            <a:pPr algn="ctr" eaLnBrk="1" hangingPunct="1">
              <a:lnSpc>
                <a:spcPct val="100000"/>
              </a:lnSpc>
              <a:buFont typeface="Arial" panose="020B0604020202020204" pitchFamily="34" charset="0"/>
              <a:buNone/>
            </a:pPr>
            <a:r>
              <a:rPr lang="en-GB" altLang="en-US" b="1"/>
              <a:t>Palenque</a:t>
            </a:r>
          </a:p>
          <a:p>
            <a:pPr algn="ctr" eaLnBrk="1" hangingPunct="1">
              <a:lnSpc>
                <a:spcPct val="100000"/>
              </a:lnSpc>
              <a:buFont typeface="Arial" panose="020B0604020202020204" pitchFamily="34" charset="0"/>
              <a:buNone/>
            </a:pPr>
            <a:r>
              <a:rPr lang="en-GB" altLang="en-US" b="1"/>
              <a:t>Calakmul</a:t>
            </a:r>
          </a:p>
        </p:txBody>
      </p:sp>
      <p:pic>
        <p:nvPicPr>
          <p:cNvPr id="17416" name="Individual Work">
            <a:extLst>
              <a:ext uri="{FF2B5EF4-FFF2-40B4-BE49-F238E27FC236}">
                <a16:creationId xmlns:a16="http://schemas.microsoft.com/office/drawing/2014/main" id="{CB362835-37A7-4140-9020-03B70520DD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45159E-9C65-42FE-A072-CD02082A2329}"/>
              </a:ext>
            </a:extLst>
          </p:cNvPr>
          <p:cNvSpPr/>
          <p:nvPr/>
        </p:nvSpPr>
        <p:spPr>
          <a:xfrm>
            <a:off x="755650" y="3038475"/>
            <a:ext cx="7632700" cy="2446338"/>
          </a:xfrm>
          <a:prstGeom prst="rect">
            <a:avLst/>
          </a:prstGeom>
          <a:solidFill>
            <a:srgbClr val="A3D1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35" name="Title 5">
            <a:extLst>
              <a:ext uri="{FF2B5EF4-FFF2-40B4-BE49-F238E27FC236}">
                <a16:creationId xmlns:a16="http://schemas.microsoft.com/office/drawing/2014/main" id="{AD62AFE1-A79D-4517-B862-8952EB3EE57A}"/>
              </a:ext>
            </a:extLst>
          </p:cNvPr>
          <p:cNvSpPr>
            <a:spLocks noGrp="1"/>
          </p:cNvSpPr>
          <p:nvPr>
            <p:ph type="title"/>
          </p:nvPr>
        </p:nvSpPr>
        <p:spPr>
          <a:xfrm>
            <a:off x="503238" y="538163"/>
            <a:ext cx="8137525" cy="896937"/>
          </a:xfrm>
        </p:spPr>
        <p:txBody>
          <a:bodyPr>
            <a:normAutofit fontScale="90000"/>
          </a:bodyPr>
          <a:lstStyle/>
          <a:p>
            <a:pPr eaLnBrk="1" hangingPunct="1">
              <a:defRPr/>
            </a:pPr>
            <a:r>
              <a:rPr lang="en-GB" altLang="en-US"/>
              <a:t>Cities Revealed</a:t>
            </a:r>
          </a:p>
        </p:txBody>
      </p:sp>
      <p:sp>
        <p:nvSpPr>
          <p:cNvPr id="18436" name="Content Placeholder 6">
            <a:extLst>
              <a:ext uri="{FF2B5EF4-FFF2-40B4-BE49-F238E27FC236}">
                <a16:creationId xmlns:a16="http://schemas.microsoft.com/office/drawing/2014/main" id="{46B6F127-3081-4E21-B637-D206A787267D}"/>
              </a:ext>
            </a:extLst>
          </p:cNvPr>
          <p:cNvSpPr>
            <a:spLocks noGrp="1"/>
          </p:cNvSpPr>
          <p:nvPr>
            <p:ph idx="1"/>
          </p:nvPr>
        </p:nvSpPr>
        <p:spPr>
          <a:xfrm>
            <a:off x="1044575" y="1044575"/>
            <a:ext cx="7069138" cy="1125538"/>
          </a:xfrm>
        </p:spPr>
        <p:txBody>
          <a:bodyPr/>
          <a:lstStyle/>
          <a:p>
            <a:pPr marL="0" indent="0" algn="ctr" eaLnBrk="1" hangingPunct="1">
              <a:lnSpc>
                <a:spcPct val="100000"/>
              </a:lnSpc>
              <a:buFont typeface="Arial" panose="020B0604020202020204" pitchFamily="34" charset="0"/>
              <a:buNone/>
            </a:pPr>
            <a:r>
              <a:rPr lang="en-GB" altLang="en-US"/>
              <a:t>Some of these ancient Maya cities were almost 1000km apart yet they shared the same culture and way of life.</a:t>
            </a:r>
          </a:p>
        </p:txBody>
      </p:sp>
      <p:pic>
        <p:nvPicPr>
          <p:cNvPr id="18437" name="Picture 3">
            <a:extLst>
              <a:ext uri="{FF2B5EF4-FFF2-40B4-BE49-F238E27FC236}">
                <a16:creationId xmlns:a16="http://schemas.microsoft.com/office/drawing/2014/main" id="{243F7E12-9F2A-4976-9CDC-45A236992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2170113"/>
            <a:ext cx="3848100"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Content Placeholder 6">
            <a:extLst>
              <a:ext uri="{FF2B5EF4-FFF2-40B4-BE49-F238E27FC236}">
                <a16:creationId xmlns:a16="http://schemas.microsoft.com/office/drawing/2014/main" id="{554619A8-5A74-47E7-9AF4-C23214A5026A}"/>
              </a:ext>
            </a:extLst>
          </p:cNvPr>
          <p:cNvSpPr>
            <a:spLocks/>
          </p:cNvSpPr>
          <p:nvPr/>
        </p:nvSpPr>
        <p:spPr bwMode="auto">
          <a:xfrm>
            <a:off x="768350" y="3033713"/>
            <a:ext cx="1892300" cy="244951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buFont typeface="Arial" panose="020B0604020202020204" pitchFamily="34" charset="0"/>
              <a:buNone/>
            </a:pPr>
            <a:r>
              <a:rPr lang="en-GB" altLang="en-US" b="1"/>
              <a:t>Uxmal</a:t>
            </a:r>
          </a:p>
          <a:p>
            <a:pPr algn="ctr" eaLnBrk="1" hangingPunct="1">
              <a:lnSpc>
                <a:spcPct val="100000"/>
              </a:lnSpc>
              <a:buFont typeface="Arial" panose="020B0604020202020204" pitchFamily="34" charset="0"/>
              <a:buNone/>
            </a:pPr>
            <a:r>
              <a:rPr lang="en-GB" altLang="en-US" b="1"/>
              <a:t>Palenque</a:t>
            </a:r>
          </a:p>
          <a:p>
            <a:pPr algn="ctr" eaLnBrk="1" hangingPunct="1">
              <a:lnSpc>
                <a:spcPct val="100000"/>
              </a:lnSpc>
              <a:buFont typeface="Arial" panose="020B0604020202020204" pitchFamily="34" charset="0"/>
              <a:buNone/>
            </a:pPr>
            <a:endParaRPr lang="en-GB" altLang="en-US" b="1"/>
          </a:p>
          <a:p>
            <a:pPr algn="ctr" eaLnBrk="1" hangingPunct="1">
              <a:lnSpc>
                <a:spcPct val="100000"/>
              </a:lnSpc>
              <a:buFont typeface="Arial" panose="020B0604020202020204" pitchFamily="34" charset="0"/>
              <a:buNone/>
            </a:pPr>
            <a:r>
              <a:rPr lang="en-GB" altLang="en-US" b="1"/>
              <a:t>Calakmul</a:t>
            </a:r>
          </a:p>
          <a:p>
            <a:pPr algn="ctr" eaLnBrk="1" hangingPunct="1">
              <a:lnSpc>
                <a:spcPct val="100000"/>
              </a:lnSpc>
              <a:buFont typeface="Arial" panose="020B0604020202020204" pitchFamily="34" charset="0"/>
              <a:buNone/>
            </a:pPr>
            <a:r>
              <a:rPr lang="en-GB" altLang="en-US" b="1"/>
              <a:t>Tikal</a:t>
            </a:r>
          </a:p>
        </p:txBody>
      </p:sp>
      <p:sp>
        <p:nvSpPr>
          <p:cNvPr id="18439" name="Content Placeholder 6">
            <a:extLst>
              <a:ext uri="{FF2B5EF4-FFF2-40B4-BE49-F238E27FC236}">
                <a16:creationId xmlns:a16="http://schemas.microsoft.com/office/drawing/2014/main" id="{35327902-22AA-4811-ABCC-6C40E9495B62}"/>
              </a:ext>
            </a:extLst>
          </p:cNvPr>
          <p:cNvSpPr>
            <a:spLocks/>
          </p:cNvSpPr>
          <p:nvPr/>
        </p:nvSpPr>
        <p:spPr bwMode="auto">
          <a:xfrm>
            <a:off x="6492875" y="3038475"/>
            <a:ext cx="1892300" cy="24463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buFont typeface="Arial" panose="020B0604020202020204" pitchFamily="34" charset="0"/>
              <a:buNone/>
            </a:pPr>
            <a:endParaRPr lang="en-GB" altLang="en-US" b="1"/>
          </a:p>
        </p:txBody>
      </p:sp>
      <p:cxnSp>
        <p:nvCxnSpPr>
          <p:cNvPr id="3" name="Straight Arrow Connector 2">
            <a:extLst>
              <a:ext uri="{FF2B5EF4-FFF2-40B4-BE49-F238E27FC236}">
                <a16:creationId xmlns:a16="http://schemas.microsoft.com/office/drawing/2014/main" id="{D1DF87A2-DE3F-4ADB-9E51-747318A83765}"/>
              </a:ext>
            </a:extLst>
          </p:cNvPr>
          <p:cNvCxnSpPr/>
          <p:nvPr/>
        </p:nvCxnSpPr>
        <p:spPr>
          <a:xfrm>
            <a:off x="2279650" y="3856038"/>
            <a:ext cx="1198563" cy="2397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9591CE2-85AF-40A4-A03F-110DBFD93DFA}"/>
              </a:ext>
            </a:extLst>
          </p:cNvPr>
          <p:cNvCxnSpPr/>
          <p:nvPr/>
        </p:nvCxnSpPr>
        <p:spPr>
          <a:xfrm flipV="1">
            <a:off x="2284413" y="3789363"/>
            <a:ext cx="2387600" cy="8302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8F1405A-6063-463C-A26B-D6D76BD5CC54}"/>
              </a:ext>
            </a:extLst>
          </p:cNvPr>
          <p:cNvCxnSpPr/>
          <p:nvPr/>
        </p:nvCxnSpPr>
        <p:spPr>
          <a:xfrm flipV="1">
            <a:off x="2074863" y="4194175"/>
            <a:ext cx="2665412" cy="8350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9C24091-1C65-4F4D-B7B1-9697920F25C9}"/>
              </a:ext>
            </a:extLst>
          </p:cNvPr>
          <p:cNvCxnSpPr/>
          <p:nvPr/>
        </p:nvCxnSpPr>
        <p:spPr>
          <a:xfrm flipH="1" flipV="1">
            <a:off x="5305425" y="2676525"/>
            <a:ext cx="1370013" cy="7651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8A95AB9-3CE8-4AD3-8B57-1AF9E35BFFCE}"/>
              </a:ext>
            </a:extLst>
          </p:cNvPr>
          <p:cNvCxnSpPr/>
          <p:nvPr/>
        </p:nvCxnSpPr>
        <p:spPr>
          <a:xfrm flipH="1" flipV="1">
            <a:off x="5484813" y="2976563"/>
            <a:ext cx="1630362" cy="9175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3366B90-FBF0-47AD-A317-5C53E9A6FDB7}"/>
              </a:ext>
            </a:extLst>
          </p:cNvPr>
          <p:cNvCxnSpPr/>
          <p:nvPr/>
        </p:nvCxnSpPr>
        <p:spPr>
          <a:xfrm flipH="1" flipV="1">
            <a:off x="5162550" y="4262438"/>
            <a:ext cx="1535113" cy="3492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1AAF2EB-E180-48F9-988E-4F5BC9747AA1}"/>
              </a:ext>
            </a:extLst>
          </p:cNvPr>
          <p:cNvCxnSpPr/>
          <p:nvPr/>
        </p:nvCxnSpPr>
        <p:spPr>
          <a:xfrm flipH="1" flipV="1">
            <a:off x="5481638" y="3290888"/>
            <a:ext cx="1597025" cy="9715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1943289-ABCE-4EA9-8D2D-93FF8F437A09}"/>
              </a:ext>
            </a:extLst>
          </p:cNvPr>
          <p:cNvCxnSpPr/>
          <p:nvPr/>
        </p:nvCxnSpPr>
        <p:spPr>
          <a:xfrm flipH="1">
            <a:off x="5305425" y="5040313"/>
            <a:ext cx="1770063" cy="1682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448" name="Whole Class">
            <a:extLst>
              <a:ext uri="{FF2B5EF4-FFF2-40B4-BE49-F238E27FC236}">
                <a16:creationId xmlns:a16="http://schemas.microsoft.com/office/drawing/2014/main" id="{AEEADA62-E5AE-4BBC-B643-2BF9C4BE50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Content Placeholder 6">
            <a:extLst>
              <a:ext uri="{FF2B5EF4-FFF2-40B4-BE49-F238E27FC236}">
                <a16:creationId xmlns:a16="http://schemas.microsoft.com/office/drawing/2014/main" id="{971196FD-E969-44F8-80D7-E256EA00591B}"/>
              </a:ext>
            </a:extLst>
          </p:cNvPr>
          <p:cNvSpPr>
            <a:spLocks/>
          </p:cNvSpPr>
          <p:nvPr/>
        </p:nvSpPr>
        <p:spPr bwMode="auto">
          <a:xfrm>
            <a:off x="754063" y="3038475"/>
            <a:ext cx="1892300" cy="24463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buFont typeface="Arial" panose="020B0604020202020204" pitchFamily="34" charset="0"/>
              <a:buNone/>
            </a:pPr>
            <a:endParaRPr lang="en-GB" altLang="en-US" b="1"/>
          </a:p>
        </p:txBody>
      </p:sp>
      <p:sp>
        <p:nvSpPr>
          <p:cNvPr id="18450" name="Content Placeholder 6">
            <a:extLst>
              <a:ext uri="{FF2B5EF4-FFF2-40B4-BE49-F238E27FC236}">
                <a16:creationId xmlns:a16="http://schemas.microsoft.com/office/drawing/2014/main" id="{E91F54EA-6946-4FDF-9BC6-4050CA31AFBD}"/>
              </a:ext>
            </a:extLst>
          </p:cNvPr>
          <p:cNvSpPr>
            <a:spLocks/>
          </p:cNvSpPr>
          <p:nvPr/>
        </p:nvSpPr>
        <p:spPr bwMode="auto">
          <a:xfrm>
            <a:off x="-2130425" y="2566988"/>
            <a:ext cx="1892300" cy="2446337"/>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buFont typeface="Arial" panose="020B0604020202020204" pitchFamily="34" charset="0"/>
              <a:buNone/>
            </a:pPr>
            <a:endParaRPr lang="en-GB" altLang="en-US" b="1"/>
          </a:p>
        </p:txBody>
      </p:sp>
      <p:sp>
        <p:nvSpPr>
          <p:cNvPr id="18451" name="Content Placeholder 6">
            <a:extLst>
              <a:ext uri="{FF2B5EF4-FFF2-40B4-BE49-F238E27FC236}">
                <a16:creationId xmlns:a16="http://schemas.microsoft.com/office/drawing/2014/main" id="{1E4501FD-4E94-4B0E-8B18-DD023FF4DCE5}"/>
              </a:ext>
            </a:extLst>
          </p:cNvPr>
          <p:cNvSpPr>
            <a:spLocks/>
          </p:cNvSpPr>
          <p:nvPr/>
        </p:nvSpPr>
        <p:spPr bwMode="auto">
          <a:xfrm>
            <a:off x="6492875" y="3036888"/>
            <a:ext cx="1892300" cy="2446337"/>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buFont typeface="Arial" panose="020B0604020202020204" pitchFamily="34" charset="0"/>
              <a:buNone/>
            </a:pPr>
            <a:r>
              <a:rPr lang="en-GB" altLang="en-US" b="1"/>
              <a:t>Chichen Itza</a:t>
            </a:r>
          </a:p>
          <a:p>
            <a:pPr algn="ctr" eaLnBrk="1" hangingPunct="1">
              <a:lnSpc>
                <a:spcPct val="100000"/>
              </a:lnSpc>
              <a:buFont typeface="Arial" panose="020B0604020202020204" pitchFamily="34" charset="0"/>
              <a:buNone/>
            </a:pPr>
            <a:r>
              <a:rPr lang="en-GB" altLang="en-US" b="1"/>
              <a:t>Coba</a:t>
            </a:r>
          </a:p>
          <a:p>
            <a:pPr algn="ctr" eaLnBrk="1" hangingPunct="1">
              <a:lnSpc>
                <a:spcPct val="100000"/>
              </a:lnSpc>
              <a:buFont typeface="Arial" panose="020B0604020202020204" pitchFamily="34" charset="0"/>
              <a:buNone/>
            </a:pPr>
            <a:r>
              <a:rPr lang="en-GB" altLang="en-US" b="1"/>
              <a:t>Tulum</a:t>
            </a:r>
          </a:p>
          <a:p>
            <a:pPr algn="ctr" eaLnBrk="1" hangingPunct="1">
              <a:lnSpc>
                <a:spcPct val="100000"/>
              </a:lnSpc>
              <a:buFont typeface="Arial" panose="020B0604020202020204" pitchFamily="34" charset="0"/>
              <a:buNone/>
            </a:pPr>
            <a:r>
              <a:rPr lang="en-GB" altLang="en-US" b="1"/>
              <a:t>Xunantunich</a:t>
            </a:r>
          </a:p>
          <a:p>
            <a:pPr algn="ctr" eaLnBrk="1" hangingPunct="1">
              <a:lnSpc>
                <a:spcPct val="100000"/>
              </a:lnSpc>
              <a:buFont typeface="Arial" panose="020B0604020202020204" pitchFamily="34" charset="0"/>
              <a:buNone/>
            </a:pPr>
            <a:r>
              <a:rPr lang="en-GB" altLang="en-US" b="1"/>
              <a:t>Copán</a:t>
            </a:r>
          </a:p>
          <a:p>
            <a:pPr algn="ctr" eaLnBrk="1" hangingPunct="1">
              <a:lnSpc>
                <a:spcPct val="100000"/>
              </a:lnSpc>
              <a:buFont typeface="Arial" panose="020B0604020202020204" pitchFamily="34" charset="0"/>
              <a:buNone/>
            </a:pPr>
            <a:endParaRPr lang="en-GB" altLang="en-US" b="1"/>
          </a:p>
          <a:p>
            <a:pPr algn="ctr" eaLnBrk="1" hangingPunct="1">
              <a:lnSpc>
                <a:spcPct val="100000"/>
              </a:lnSpc>
              <a:buFont typeface="Arial" panose="020B0604020202020204" pitchFamily="34" charset="0"/>
              <a:buNone/>
            </a:pPr>
            <a:endParaRPr lang="en-GB" altLang="en-US" b="1"/>
          </a:p>
          <a:p>
            <a:pPr algn="ctr" eaLnBrk="1" hangingPunct="1">
              <a:lnSpc>
                <a:spcPct val="100000"/>
              </a:lnSpc>
              <a:buFont typeface="Arial" panose="020B0604020202020204" pitchFamily="34" charset="0"/>
              <a:buNone/>
            </a:pPr>
            <a:endParaRPr lang="en-GB" altLang="en-US" b="1"/>
          </a:p>
        </p:txBody>
      </p:sp>
      <p:cxnSp>
        <p:nvCxnSpPr>
          <p:cNvPr id="34" name="Straight Arrow Connector 33">
            <a:extLst>
              <a:ext uri="{FF2B5EF4-FFF2-40B4-BE49-F238E27FC236}">
                <a16:creationId xmlns:a16="http://schemas.microsoft.com/office/drawing/2014/main" id="{C5B586DA-F96E-41C4-AC00-1F43D8F02188}"/>
              </a:ext>
            </a:extLst>
          </p:cNvPr>
          <p:cNvCxnSpPr/>
          <p:nvPr/>
        </p:nvCxnSpPr>
        <p:spPr>
          <a:xfrm flipV="1">
            <a:off x="2214563" y="2732088"/>
            <a:ext cx="2690812" cy="7159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BA37F-0460-4003-949F-20BCB9F3C1D0}"/>
              </a:ext>
            </a:extLst>
          </p:cNvPr>
          <p:cNvSpPr>
            <a:spLocks noGrp="1"/>
          </p:cNvSpPr>
          <p:nvPr>
            <p:ph type="title"/>
          </p:nvPr>
        </p:nvSpPr>
        <p:spPr/>
        <p:txBody>
          <a:bodyPr/>
          <a:lstStyle/>
          <a:p>
            <a:r>
              <a:rPr lang="en-GB" dirty="0">
                <a:latin typeface="Sassoon Infant Md"/>
              </a:rPr>
              <a:t>Maya Today</a:t>
            </a:r>
            <a:endParaRPr lang="en-GB" dirty="0"/>
          </a:p>
        </p:txBody>
      </p:sp>
      <p:sp>
        <p:nvSpPr>
          <p:cNvPr id="3" name="Content Placeholder 2">
            <a:extLst>
              <a:ext uri="{FF2B5EF4-FFF2-40B4-BE49-F238E27FC236}">
                <a16:creationId xmlns:a16="http://schemas.microsoft.com/office/drawing/2014/main" id="{09370686-6BB2-4719-8436-EEF5D6FDB216}"/>
              </a:ext>
            </a:extLst>
          </p:cNvPr>
          <p:cNvSpPr>
            <a:spLocks noGrp="1"/>
          </p:cNvSpPr>
          <p:nvPr>
            <p:ph idx="1"/>
          </p:nvPr>
        </p:nvSpPr>
        <p:spPr/>
        <p:txBody>
          <a:bodyPr/>
          <a:lstStyle/>
          <a:p>
            <a:r>
              <a:rPr lang="en-GB" dirty="0">
                <a:latin typeface="Sassoon Infant Rg"/>
              </a:rPr>
              <a:t>There are about 6 million Maya alive today.</a:t>
            </a:r>
            <a:endParaRPr lang="en-GB" dirty="0"/>
          </a:p>
          <a:p>
            <a:r>
              <a:rPr lang="en-GB" dirty="0">
                <a:latin typeface="Sassoon Infant Rg"/>
              </a:rPr>
              <a:t>How can these Maya help us to learn about ancient Maya?</a:t>
            </a:r>
          </a:p>
          <a:p>
            <a:endParaRPr lang="en-GB" dirty="0"/>
          </a:p>
          <a:p>
            <a:r>
              <a:rPr lang="en-GB" dirty="0">
                <a:latin typeface="Sassoon Infant Rg"/>
              </a:rPr>
              <a:t>What are their houses like?</a:t>
            </a:r>
          </a:p>
          <a:p>
            <a:r>
              <a:rPr lang="en-GB" dirty="0">
                <a:latin typeface="Sassoon Infant Rg"/>
              </a:rPr>
              <a:t>What food do they grow?</a:t>
            </a:r>
            <a:endParaRPr lang="en-GB" dirty="0"/>
          </a:p>
          <a:p>
            <a:r>
              <a:rPr lang="en-GB" dirty="0">
                <a:latin typeface="Sassoon Infant Rg"/>
              </a:rPr>
              <a:t>What do they wear?</a:t>
            </a:r>
            <a:endParaRPr lang="en-GB" dirty="0"/>
          </a:p>
          <a:p>
            <a:r>
              <a:rPr lang="en-GB" dirty="0">
                <a:latin typeface="Sassoon Infant Rg"/>
              </a:rPr>
              <a:t>Do they live in towns and cities or villages?</a:t>
            </a:r>
            <a:endParaRPr lang="en-GB" dirty="0"/>
          </a:p>
          <a:p>
            <a:r>
              <a:rPr lang="en-GB" dirty="0">
                <a:latin typeface="Sassoon Infant Rg"/>
              </a:rPr>
              <a:t>What products do they make and sell?</a:t>
            </a:r>
            <a:endParaRPr lang="en-GB" dirty="0"/>
          </a:p>
          <a:p>
            <a:r>
              <a:rPr lang="en-GB" dirty="0">
                <a:latin typeface="Sassoon Infant Rg"/>
              </a:rPr>
              <a:t>What is their music like?</a:t>
            </a:r>
            <a:endParaRPr lang="en-GB" dirty="0"/>
          </a:p>
          <a:p>
            <a:r>
              <a:rPr lang="en-GB" dirty="0">
                <a:latin typeface="Sassoon Infant Rg"/>
              </a:rPr>
              <a:t>Why do tourists go to the area the Maya live in?</a:t>
            </a:r>
            <a:endParaRPr lang="en-GB" dirty="0"/>
          </a:p>
          <a:p>
            <a:endParaRPr lang="en-GB" dirty="0"/>
          </a:p>
        </p:txBody>
      </p:sp>
    </p:spTree>
    <p:extLst>
      <p:ext uri="{BB962C8B-B14F-4D97-AF65-F5344CB8AC3E}">
        <p14:creationId xmlns:p14="http://schemas.microsoft.com/office/powerpoint/2010/main" val="293881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BED0-8D7C-483D-AD33-0EA70EE1E5CB}"/>
              </a:ext>
            </a:extLst>
          </p:cNvPr>
          <p:cNvSpPr>
            <a:spLocks noGrp="1"/>
          </p:cNvSpPr>
          <p:nvPr>
            <p:ph type="title"/>
          </p:nvPr>
        </p:nvSpPr>
        <p:spPr/>
        <p:txBody>
          <a:bodyPr/>
          <a:lstStyle/>
          <a:p>
            <a:r>
              <a:rPr lang="en-GB" dirty="0"/>
              <a:t>Activity</a:t>
            </a:r>
          </a:p>
        </p:txBody>
      </p:sp>
      <p:sp>
        <p:nvSpPr>
          <p:cNvPr id="3" name="Content Placeholder 2">
            <a:extLst>
              <a:ext uri="{FF2B5EF4-FFF2-40B4-BE49-F238E27FC236}">
                <a16:creationId xmlns:a16="http://schemas.microsoft.com/office/drawing/2014/main" id="{61EBA298-A1E5-46A5-A8BA-FFFE3EC11411}"/>
              </a:ext>
            </a:extLst>
          </p:cNvPr>
          <p:cNvSpPr>
            <a:spLocks noGrp="1"/>
          </p:cNvSpPr>
          <p:nvPr>
            <p:ph idx="1"/>
          </p:nvPr>
        </p:nvSpPr>
        <p:spPr/>
        <p:txBody>
          <a:bodyPr/>
          <a:lstStyle/>
          <a:p>
            <a:r>
              <a:rPr lang="en-GB" dirty="0">
                <a:latin typeface="Sassoon Infant Rg"/>
              </a:rPr>
              <a:t>You are each going to research different aspects of Maya life today- use the A3 sheet to guide your research.</a:t>
            </a:r>
          </a:p>
          <a:p>
            <a:endParaRPr lang="en-GB" dirty="0">
              <a:latin typeface="Sassoon Infant Rg"/>
            </a:endParaRPr>
          </a:p>
          <a:p>
            <a:r>
              <a:rPr lang="en-GB" dirty="0">
                <a:latin typeface="Sassoon Infant Rg"/>
              </a:rPr>
              <a:t>Don’t worry if you cannot print off the sheet, as we will complete this in class next week. You can just make some notes and bring them into school! </a:t>
            </a:r>
            <a:r>
              <a:rPr lang="en-GB">
                <a:latin typeface="Sassoon Infant Rg"/>
                <a:sym typeface="Wingdings" panose="05000000000000000000" pitchFamily="2" charset="2"/>
              </a:rPr>
              <a:t></a:t>
            </a:r>
            <a:endParaRPr lang="en-GB" dirty="0"/>
          </a:p>
        </p:txBody>
      </p:sp>
    </p:spTree>
    <p:extLst>
      <p:ext uri="{BB962C8B-B14F-4D97-AF65-F5344CB8AC3E}">
        <p14:creationId xmlns:p14="http://schemas.microsoft.com/office/powerpoint/2010/main" val="832756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50A55470-6189-400C-AFF7-71D0C5FD32C8}"/>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97178835-E04B-4FA2-960C-6C4F42AEA8E7}"/>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0484" name="Title 1">
            <a:extLst>
              <a:ext uri="{FF2B5EF4-FFF2-40B4-BE49-F238E27FC236}">
                <a16:creationId xmlns:a16="http://schemas.microsoft.com/office/drawing/2014/main" id="{8E70CE32-33E3-42F0-837A-E4CD38A2EF61}"/>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a:solidFill>
                  <a:schemeClr val="tx1"/>
                </a:solidFill>
                <a:latin typeface="Sassoon Infant Md" pitchFamily="50" charset="0"/>
              </a:rPr>
              <a:t>Success Criteria</a:t>
            </a:r>
          </a:p>
        </p:txBody>
      </p:sp>
      <p:sp>
        <p:nvSpPr>
          <p:cNvPr id="20485" name="Title 1">
            <a:extLst>
              <a:ext uri="{FF2B5EF4-FFF2-40B4-BE49-F238E27FC236}">
                <a16:creationId xmlns:a16="http://schemas.microsoft.com/office/drawing/2014/main" id="{9786BFFB-D4B5-4FFE-9872-98D49749F4A7}"/>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a:solidFill>
                  <a:schemeClr val="tx1"/>
                </a:solidFill>
                <a:latin typeface="Sassoon Infant Md" pitchFamily="50" charset="0"/>
              </a:rPr>
              <a:t>Aim</a:t>
            </a:r>
          </a:p>
        </p:txBody>
      </p:sp>
      <p:sp>
        <p:nvSpPr>
          <p:cNvPr id="20486" name="Content Placeholder 15">
            <a:extLst>
              <a:ext uri="{FF2B5EF4-FFF2-40B4-BE49-F238E27FC236}">
                <a16:creationId xmlns:a16="http://schemas.microsoft.com/office/drawing/2014/main" id="{203A1AF4-1761-496F-8D12-9AF9D6935AB5}"/>
              </a:ext>
            </a:extLst>
          </p:cNvPr>
          <p:cNvSpPr>
            <a:spLocks noGrp="1"/>
          </p:cNvSpPr>
          <p:nvPr>
            <p:ph idx="1"/>
          </p:nvPr>
        </p:nvSpPr>
        <p:spPr>
          <a:xfrm>
            <a:off x="628650" y="1127125"/>
            <a:ext cx="7477125" cy="1409700"/>
          </a:xfrm>
        </p:spPr>
        <p:txBody>
          <a:bodyPr/>
          <a:lstStyle/>
          <a:p>
            <a:pPr eaLnBrk="1" hangingPunct="1"/>
            <a:r>
              <a:rPr lang="en-GB" altLang="en-US"/>
              <a:t>I can discover facts about the Maya civilisation and explain who the Maya people were and when and where in the world they lived.</a:t>
            </a:r>
          </a:p>
        </p:txBody>
      </p:sp>
      <p:sp>
        <p:nvSpPr>
          <p:cNvPr id="20487" name="Content Placeholder 15">
            <a:extLst>
              <a:ext uri="{FF2B5EF4-FFF2-40B4-BE49-F238E27FC236}">
                <a16:creationId xmlns:a16="http://schemas.microsoft.com/office/drawing/2014/main" id="{B2AD69DF-7057-4A73-BCFD-B8B94A11854D}"/>
              </a:ext>
            </a:extLst>
          </p:cNvPr>
          <p:cNvSpPr txBox="1">
            <a:spLocks/>
          </p:cNvSpPr>
          <p:nvPr/>
        </p:nvSpPr>
        <p:spPr bwMode="auto">
          <a:xfrm>
            <a:off x="628650" y="3467100"/>
            <a:ext cx="78867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r>
              <a:rPr lang="en-GB" altLang="en-US"/>
              <a:t>I can recall and organise relevant facts about the Maya civilisation.</a:t>
            </a:r>
          </a:p>
          <a:p>
            <a:pPr eaLnBrk="1" hangingPunct="1"/>
            <a:r>
              <a:rPr lang="en-GB" altLang="en-US"/>
              <a:t>I can label a map to show where the Maya lived and where some main cities were.</a:t>
            </a:r>
          </a:p>
        </p:txBody>
      </p:sp>
      <p:pic>
        <p:nvPicPr>
          <p:cNvPr id="20488" name="Picture 7">
            <a:extLst>
              <a:ext uri="{FF2B5EF4-FFF2-40B4-BE49-F238E27FC236}">
                <a16:creationId xmlns:a16="http://schemas.microsoft.com/office/drawing/2014/main" id="{D5B7CE29-343E-4872-82B1-F04CCDFB28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Twinkl Logo">
            <a:extLst>
              <a:ext uri="{FF2B5EF4-FFF2-40B4-BE49-F238E27FC236}">
                <a16:creationId xmlns:a16="http://schemas.microsoft.com/office/drawing/2014/main" id="{DCE2B311-5391-4AC4-B3B2-78706B21633A}"/>
              </a:ext>
            </a:extLst>
          </p:cNvPr>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4278313" y="5719763"/>
            <a:ext cx="5873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CAD47B99-E1E6-4C03-9AF0-1D672E4B68AD}"/>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EEFA13BF-F8BC-41BF-B6DB-CC528A567151}"/>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220" name="Title 1">
            <a:extLst>
              <a:ext uri="{FF2B5EF4-FFF2-40B4-BE49-F238E27FC236}">
                <a16:creationId xmlns:a16="http://schemas.microsoft.com/office/drawing/2014/main" id="{0CC3851D-D40E-4399-B00E-E3202598B7E0}"/>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a:solidFill>
                  <a:schemeClr val="tx1"/>
                </a:solidFill>
                <a:latin typeface="Sassoon Infant Md" pitchFamily="50" charset="0"/>
              </a:rPr>
              <a:t>Success Criteria</a:t>
            </a:r>
          </a:p>
        </p:txBody>
      </p:sp>
      <p:sp>
        <p:nvSpPr>
          <p:cNvPr id="9221" name="Title 1">
            <a:extLst>
              <a:ext uri="{FF2B5EF4-FFF2-40B4-BE49-F238E27FC236}">
                <a16:creationId xmlns:a16="http://schemas.microsoft.com/office/drawing/2014/main" id="{B3670B67-47F5-4FE6-8797-41FD6B7C828B}"/>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a:solidFill>
                  <a:schemeClr val="tx1"/>
                </a:solidFill>
                <a:latin typeface="Sassoon Infant Md" pitchFamily="50" charset="0"/>
              </a:rPr>
              <a:t>Aim</a:t>
            </a:r>
          </a:p>
        </p:txBody>
      </p:sp>
      <p:sp>
        <p:nvSpPr>
          <p:cNvPr id="9222" name="Content Placeholder 15">
            <a:extLst>
              <a:ext uri="{FF2B5EF4-FFF2-40B4-BE49-F238E27FC236}">
                <a16:creationId xmlns:a16="http://schemas.microsoft.com/office/drawing/2014/main" id="{D6BFA886-0E06-4229-880C-ACFA4C3F6D98}"/>
              </a:ext>
            </a:extLst>
          </p:cNvPr>
          <p:cNvSpPr>
            <a:spLocks noGrp="1"/>
          </p:cNvSpPr>
          <p:nvPr>
            <p:ph idx="1"/>
          </p:nvPr>
        </p:nvSpPr>
        <p:spPr>
          <a:xfrm>
            <a:off x="628650" y="1127125"/>
            <a:ext cx="7886700" cy="1409700"/>
          </a:xfrm>
        </p:spPr>
        <p:txBody>
          <a:bodyPr/>
          <a:lstStyle/>
          <a:p>
            <a:pPr marL="0" indent="0" eaLnBrk="1" hangingPunct="1">
              <a:buNone/>
            </a:pPr>
            <a:r>
              <a:rPr lang="en-GB" altLang="en-US" dirty="0">
                <a:latin typeface="Sassoon Infant Rg"/>
              </a:rPr>
              <a:t>OLI:</a:t>
            </a:r>
            <a:r>
              <a:rPr lang="en-GB" dirty="0">
                <a:latin typeface="Sassoon Infant Rg"/>
              </a:rPr>
              <a:t> To explore the lives of the Maya today, and use this as a way to begin to explore the Maya 1,000 years ago</a:t>
            </a:r>
            <a:endParaRPr lang="en-GB" altLang="en-US" dirty="0"/>
          </a:p>
          <a:p>
            <a:pPr marL="0" indent="0">
              <a:buNone/>
            </a:pPr>
            <a:endParaRPr lang="en-GB" altLang="en-US" dirty="0"/>
          </a:p>
        </p:txBody>
      </p:sp>
      <p:sp>
        <p:nvSpPr>
          <p:cNvPr id="9223" name="Content Placeholder 15">
            <a:extLst>
              <a:ext uri="{FF2B5EF4-FFF2-40B4-BE49-F238E27FC236}">
                <a16:creationId xmlns:a16="http://schemas.microsoft.com/office/drawing/2014/main" id="{CF441FB7-F630-4FDF-A684-89DED455A8B9}"/>
              </a:ext>
            </a:extLst>
          </p:cNvPr>
          <p:cNvSpPr txBox="1">
            <a:spLocks/>
          </p:cNvSpPr>
          <p:nvPr/>
        </p:nvSpPr>
        <p:spPr bwMode="auto">
          <a:xfrm>
            <a:off x="628650" y="3467100"/>
            <a:ext cx="78867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r>
              <a:rPr lang="en-GB" altLang="en-US"/>
              <a:t>I can recall and organise relevant facts about the Maya civilisation.</a:t>
            </a:r>
          </a:p>
          <a:p>
            <a:pPr eaLnBrk="1" hangingPunct="1"/>
            <a:r>
              <a:rPr lang="en-GB" altLang="en-US"/>
              <a:t>I can label a map to show where the Maya lived and where some main cities were.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7AE469-AF05-46A0-8677-906CB2237273}"/>
              </a:ext>
            </a:extLst>
          </p:cNvPr>
          <p:cNvSpPr/>
          <p:nvPr/>
        </p:nvSpPr>
        <p:spPr>
          <a:xfrm>
            <a:off x="503238" y="1411288"/>
            <a:ext cx="6027737" cy="4302125"/>
          </a:xfrm>
          <a:prstGeom prst="rect">
            <a:avLst/>
          </a:prstGeom>
          <a:solidFill>
            <a:srgbClr val="A3D1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67" name="Title 5">
            <a:extLst>
              <a:ext uri="{FF2B5EF4-FFF2-40B4-BE49-F238E27FC236}">
                <a16:creationId xmlns:a16="http://schemas.microsoft.com/office/drawing/2014/main" id="{E66136A4-415C-4183-B5AE-CCBDC23DB600}"/>
              </a:ext>
            </a:extLst>
          </p:cNvPr>
          <p:cNvSpPr>
            <a:spLocks noGrp="1"/>
          </p:cNvSpPr>
          <p:nvPr>
            <p:ph type="title"/>
          </p:nvPr>
        </p:nvSpPr>
        <p:spPr>
          <a:xfrm>
            <a:off x="503238" y="512763"/>
            <a:ext cx="8137525" cy="898525"/>
          </a:xfrm>
        </p:spPr>
        <p:txBody>
          <a:bodyPr>
            <a:normAutofit fontScale="90000"/>
          </a:bodyPr>
          <a:lstStyle/>
          <a:p>
            <a:pPr eaLnBrk="1" hangingPunct="1">
              <a:defRPr/>
            </a:pPr>
            <a:r>
              <a:rPr lang="en-GB" altLang="en-US"/>
              <a:t>Maya People</a:t>
            </a:r>
          </a:p>
        </p:txBody>
      </p:sp>
      <p:sp>
        <p:nvSpPr>
          <p:cNvPr id="11268" name="Content Placeholder 6">
            <a:extLst>
              <a:ext uri="{FF2B5EF4-FFF2-40B4-BE49-F238E27FC236}">
                <a16:creationId xmlns:a16="http://schemas.microsoft.com/office/drawing/2014/main" id="{735E5AF5-DAF2-444F-8F75-E8889F80E5DB}"/>
              </a:ext>
            </a:extLst>
          </p:cNvPr>
          <p:cNvSpPr>
            <a:spLocks noGrp="1"/>
          </p:cNvSpPr>
          <p:nvPr>
            <p:ph idx="1"/>
          </p:nvPr>
        </p:nvSpPr>
        <p:spPr>
          <a:xfrm>
            <a:off x="590550" y="1238250"/>
            <a:ext cx="4138613" cy="4381500"/>
          </a:xfrm>
        </p:spPr>
        <p:txBody>
          <a:bodyPr/>
          <a:lstStyle/>
          <a:p>
            <a:pPr marL="0" indent="0" algn="just" eaLnBrk="1" hangingPunct="1">
              <a:buFont typeface="Arial" panose="020B0604020202020204" pitchFamily="34" charset="0"/>
              <a:buNone/>
            </a:pPr>
            <a:r>
              <a:rPr lang="en-GB" altLang="en-US"/>
              <a:t>The ancient Maya people were quite a sophisticated bunch! They developed a writing and number system; studied and charted the stars and planets; invented three complex calendars to keep track of time; built impressive temples, palaces, monuments and cities; skilfully farmed the land and established a complex political system.</a:t>
            </a:r>
          </a:p>
          <a:p>
            <a:pPr marL="0" indent="0" algn="just" eaLnBrk="1" hangingPunct="1">
              <a:buFont typeface="Arial" panose="020B0604020202020204" pitchFamily="34" charset="0"/>
              <a:buNone/>
            </a:pPr>
            <a:r>
              <a:rPr lang="en-GB" altLang="en-US"/>
              <a:t>The ancient Maya were a clever, deeply religious people who valued intelligence and learning. This helps to explain how and why they were able to develop a complex, thriving civilisation which began over 2000 years ago.</a:t>
            </a:r>
          </a:p>
        </p:txBody>
      </p:sp>
      <p:pic>
        <p:nvPicPr>
          <p:cNvPr id="11269" name="Picture 1">
            <a:extLst>
              <a:ext uri="{FF2B5EF4-FFF2-40B4-BE49-F238E27FC236}">
                <a16:creationId xmlns:a16="http://schemas.microsoft.com/office/drawing/2014/main" id="{852EC36E-1975-4473-8DE4-3E43C56237E1}"/>
              </a:ext>
            </a:extLst>
          </p:cNvPr>
          <p:cNvPicPr>
            <a:picLocks noChangeAspect="1"/>
          </p:cNvPicPr>
          <p:nvPr/>
        </p:nvPicPr>
        <p:blipFill>
          <a:blip r:embed="rId2">
            <a:extLst>
              <a:ext uri="{28A0092B-C50C-407E-A947-70E740481C1C}">
                <a14:useLocalDpi xmlns:a14="http://schemas.microsoft.com/office/drawing/2010/main" val="0"/>
              </a:ext>
            </a:extLst>
          </a:blip>
          <a:srcRect b="26910"/>
          <a:stretch>
            <a:fillRect/>
          </a:stretch>
        </p:blipFill>
        <p:spPr bwMode="auto">
          <a:xfrm>
            <a:off x="4572000" y="728663"/>
            <a:ext cx="4548188"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252143-3611-4F75-BB17-61EA08024DC1}"/>
              </a:ext>
            </a:extLst>
          </p:cNvPr>
          <p:cNvSpPr/>
          <p:nvPr/>
        </p:nvSpPr>
        <p:spPr>
          <a:xfrm>
            <a:off x="503238" y="538163"/>
            <a:ext cx="8137525" cy="5562600"/>
          </a:xfrm>
          <a:prstGeom prst="rect">
            <a:avLst/>
          </a:prstGeom>
          <a:solidFill>
            <a:srgbClr val="E7FF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291" name="Picture 4">
            <a:extLst>
              <a:ext uri="{FF2B5EF4-FFF2-40B4-BE49-F238E27FC236}">
                <a16:creationId xmlns:a16="http://schemas.microsoft.com/office/drawing/2014/main" id="{0FBF7D01-2741-4146-8251-F2EEB4B09A8F}"/>
              </a:ext>
            </a:extLst>
          </p:cNvPr>
          <p:cNvPicPr>
            <a:picLocks noChangeAspect="1"/>
          </p:cNvPicPr>
          <p:nvPr/>
        </p:nvPicPr>
        <p:blipFill>
          <a:blip r:embed="rId2">
            <a:extLst>
              <a:ext uri="{28A0092B-C50C-407E-A947-70E740481C1C}">
                <a14:useLocalDpi xmlns:a14="http://schemas.microsoft.com/office/drawing/2010/main" val="0"/>
              </a:ext>
            </a:extLst>
          </a:blip>
          <a:srcRect t="9848" b="8194"/>
          <a:stretch>
            <a:fillRect/>
          </a:stretch>
        </p:blipFill>
        <p:spPr bwMode="auto">
          <a:xfrm>
            <a:off x="503238" y="1627188"/>
            <a:ext cx="8137525"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CC2E177C-D032-4873-BD26-780DF6FDE9BE}"/>
              </a:ext>
            </a:extLst>
          </p:cNvPr>
          <p:cNvSpPr/>
          <p:nvPr/>
        </p:nvSpPr>
        <p:spPr>
          <a:xfrm>
            <a:off x="503238" y="1550988"/>
            <a:ext cx="4933950" cy="3976687"/>
          </a:xfrm>
          <a:prstGeom prst="rect">
            <a:avLst/>
          </a:prstGeom>
          <a:solidFill>
            <a:srgbClr val="E7FF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3" name="Title 5">
            <a:extLst>
              <a:ext uri="{FF2B5EF4-FFF2-40B4-BE49-F238E27FC236}">
                <a16:creationId xmlns:a16="http://schemas.microsoft.com/office/drawing/2014/main" id="{D4103046-3A52-4664-8037-033E7C683FC9}"/>
              </a:ext>
            </a:extLst>
          </p:cNvPr>
          <p:cNvSpPr>
            <a:spLocks noGrp="1"/>
          </p:cNvSpPr>
          <p:nvPr>
            <p:ph type="title"/>
          </p:nvPr>
        </p:nvSpPr>
        <p:spPr>
          <a:xfrm>
            <a:off x="503238" y="538163"/>
            <a:ext cx="8137525" cy="896937"/>
          </a:xfrm>
        </p:spPr>
        <p:txBody>
          <a:bodyPr>
            <a:normAutofit fontScale="90000"/>
          </a:bodyPr>
          <a:lstStyle/>
          <a:p>
            <a:pPr eaLnBrk="1" hangingPunct="1">
              <a:defRPr/>
            </a:pPr>
            <a:r>
              <a:rPr lang="en-GB" altLang="en-US"/>
              <a:t>The Ancient Maya Place in Time</a:t>
            </a:r>
          </a:p>
        </p:txBody>
      </p:sp>
      <p:sp>
        <p:nvSpPr>
          <p:cNvPr id="12294" name="Content Placeholder 6">
            <a:extLst>
              <a:ext uri="{FF2B5EF4-FFF2-40B4-BE49-F238E27FC236}">
                <a16:creationId xmlns:a16="http://schemas.microsoft.com/office/drawing/2014/main" id="{195076F5-77AF-4BCA-B5F6-156375C9D599}"/>
              </a:ext>
            </a:extLst>
          </p:cNvPr>
          <p:cNvSpPr>
            <a:spLocks noGrp="1"/>
          </p:cNvSpPr>
          <p:nvPr>
            <p:ph idx="1"/>
          </p:nvPr>
        </p:nvSpPr>
        <p:spPr>
          <a:xfrm>
            <a:off x="458788" y="1255713"/>
            <a:ext cx="5192712" cy="4379912"/>
          </a:xfrm>
        </p:spPr>
        <p:txBody>
          <a:bodyPr/>
          <a:lstStyle/>
          <a:p>
            <a:pPr eaLnBrk="1" hangingPunct="1"/>
            <a:r>
              <a:rPr lang="en-GB" altLang="en-US"/>
              <a:t>The Maya civilisation came into being around 2000 BC and cities such as El Mirador became large and powerful from 300 BC onwards.</a:t>
            </a:r>
          </a:p>
          <a:p>
            <a:pPr eaLnBrk="1" hangingPunct="1"/>
            <a:r>
              <a:rPr lang="en-GB" altLang="en-US"/>
              <a:t>By around AD 900, cities in the rainforest were abandoned and people moved up north to the highlands of Guatemala and the Yucatan. This was because there was an extensive drought in the area that lasted a long time and people needed to move out of the rainforest.</a:t>
            </a:r>
          </a:p>
          <a:p>
            <a:pPr eaLnBrk="1" hangingPunct="1"/>
            <a:r>
              <a:rPr lang="en-GB" altLang="en-US"/>
              <a:t>Cities like Chichen Itza were still thriving in AD 1000 and the Maya civilisation was still in existence in AD 1500.</a:t>
            </a:r>
          </a:p>
          <a:p>
            <a:pPr eaLnBrk="1" hangingPunct="1"/>
            <a:r>
              <a:rPr lang="en-GB" altLang="en-US"/>
              <a:t>It was due to the arrival of the Spanish in the 16</a:t>
            </a:r>
            <a:r>
              <a:rPr lang="en-GB" altLang="en-US" baseline="30000"/>
              <a:t>th</a:t>
            </a:r>
            <a:r>
              <a:rPr lang="en-GB" altLang="en-US"/>
              <a:t> century that their ancient cities fell to ruin.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a:extLst>
              <a:ext uri="{FF2B5EF4-FFF2-40B4-BE49-F238E27FC236}">
                <a16:creationId xmlns:a16="http://schemas.microsoft.com/office/drawing/2014/main" id="{02C9C2C5-427E-4877-B9BA-46CE49B32915}"/>
              </a:ext>
            </a:extLst>
          </p:cNvPr>
          <p:cNvSpPr>
            <a:spLocks noGrp="1"/>
          </p:cNvSpPr>
          <p:nvPr>
            <p:ph type="title"/>
          </p:nvPr>
        </p:nvSpPr>
        <p:spPr>
          <a:xfrm>
            <a:off x="503238" y="538163"/>
            <a:ext cx="8137525" cy="896937"/>
          </a:xfrm>
        </p:spPr>
        <p:txBody>
          <a:bodyPr>
            <a:normAutofit fontScale="90000"/>
          </a:bodyPr>
          <a:lstStyle/>
          <a:p>
            <a:pPr eaLnBrk="1" hangingPunct="1">
              <a:defRPr/>
            </a:pPr>
            <a:r>
              <a:rPr lang="en-GB" altLang="en-US"/>
              <a:t>Maya Maps</a:t>
            </a:r>
          </a:p>
        </p:txBody>
      </p:sp>
      <p:sp>
        <p:nvSpPr>
          <p:cNvPr id="13315" name="Content Placeholder 6">
            <a:extLst>
              <a:ext uri="{FF2B5EF4-FFF2-40B4-BE49-F238E27FC236}">
                <a16:creationId xmlns:a16="http://schemas.microsoft.com/office/drawing/2014/main" id="{98E86180-E8DA-4709-B295-60070D25CB54}"/>
              </a:ext>
            </a:extLst>
          </p:cNvPr>
          <p:cNvSpPr>
            <a:spLocks noGrp="1"/>
          </p:cNvSpPr>
          <p:nvPr>
            <p:ph idx="1"/>
          </p:nvPr>
        </p:nvSpPr>
        <p:spPr>
          <a:xfrm>
            <a:off x="503238" y="1173163"/>
            <a:ext cx="8137525" cy="1125537"/>
          </a:xfrm>
        </p:spPr>
        <p:txBody>
          <a:bodyPr/>
          <a:lstStyle/>
          <a:p>
            <a:pPr marL="0" indent="0" algn="ctr" eaLnBrk="1" hangingPunct="1">
              <a:lnSpc>
                <a:spcPct val="100000"/>
              </a:lnSpc>
              <a:buFont typeface="Arial" panose="020B0604020202020204" pitchFamily="34" charset="0"/>
              <a:buNone/>
            </a:pPr>
            <a:r>
              <a:rPr lang="en-GB" altLang="en-US"/>
              <a:t>With your partner, see if you can locate Central America on your map or atlas. </a:t>
            </a:r>
            <a:r>
              <a:rPr lang="en-GB" altLang="en-US" b="1"/>
              <a:t>What countries can you find in Central America?</a:t>
            </a:r>
          </a:p>
        </p:txBody>
      </p:sp>
      <p:pic>
        <p:nvPicPr>
          <p:cNvPr id="13316" name="Picture 1">
            <a:extLst>
              <a:ext uri="{FF2B5EF4-FFF2-40B4-BE49-F238E27FC236}">
                <a16:creationId xmlns:a16="http://schemas.microsoft.com/office/drawing/2014/main" id="{F302099C-0A93-4636-B90A-836584CFDED6}"/>
              </a:ext>
            </a:extLst>
          </p:cNvPr>
          <p:cNvPicPr>
            <a:picLocks noChangeAspect="1"/>
          </p:cNvPicPr>
          <p:nvPr/>
        </p:nvPicPr>
        <p:blipFill>
          <a:blip r:embed="rId2">
            <a:extLst>
              <a:ext uri="{28A0092B-C50C-407E-A947-70E740481C1C}">
                <a14:useLocalDpi xmlns:a14="http://schemas.microsoft.com/office/drawing/2010/main" val="0"/>
              </a:ext>
            </a:extLst>
          </a:blip>
          <a:srcRect t="7996" b="12560"/>
          <a:stretch>
            <a:fillRect/>
          </a:stretch>
        </p:blipFill>
        <p:spPr bwMode="auto">
          <a:xfrm>
            <a:off x="755650" y="2171700"/>
            <a:ext cx="76327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airs">
            <a:extLst>
              <a:ext uri="{FF2B5EF4-FFF2-40B4-BE49-F238E27FC236}">
                <a16:creationId xmlns:a16="http://schemas.microsoft.com/office/drawing/2014/main" id="{BE5CF5C9-CB54-4523-B3FF-450F70EAF8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a:extLst>
              <a:ext uri="{FF2B5EF4-FFF2-40B4-BE49-F238E27FC236}">
                <a16:creationId xmlns:a16="http://schemas.microsoft.com/office/drawing/2014/main" id="{D5561AA7-DCA7-419A-A3FD-48A0361E3983}"/>
              </a:ext>
            </a:extLst>
          </p:cNvPr>
          <p:cNvSpPr>
            <a:spLocks noGrp="1"/>
          </p:cNvSpPr>
          <p:nvPr>
            <p:ph type="title"/>
          </p:nvPr>
        </p:nvSpPr>
        <p:spPr>
          <a:xfrm>
            <a:off x="503238" y="538163"/>
            <a:ext cx="8137525" cy="896937"/>
          </a:xfrm>
        </p:spPr>
        <p:txBody>
          <a:bodyPr>
            <a:normAutofit fontScale="90000"/>
          </a:bodyPr>
          <a:lstStyle/>
          <a:p>
            <a:pPr eaLnBrk="1" hangingPunct="1">
              <a:defRPr/>
            </a:pPr>
            <a:r>
              <a:rPr lang="en-GB" altLang="en-US"/>
              <a:t>Central America</a:t>
            </a:r>
          </a:p>
        </p:txBody>
      </p:sp>
      <p:sp>
        <p:nvSpPr>
          <p:cNvPr id="14339" name="Content Placeholder 6">
            <a:extLst>
              <a:ext uri="{FF2B5EF4-FFF2-40B4-BE49-F238E27FC236}">
                <a16:creationId xmlns:a16="http://schemas.microsoft.com/office/drawing/2014/main" id="{F2C025C4-9DD2-4A9A-8CA4-E50D50319904}"/>
              </a:ext>
            </a:extLst>
          </p:cNvPr>
          <p:cNvSpPr>
            <a:spLocks noGrp="1"/>
          </p:cNvSpPr>
          <p:nvPr>
            <p:ph idx="1"/>
          </p:nvPr>
        </p:nvSpPr>
        <p:spPr>
          <a:xfrm>
            <a:off x="920750" y="985838"/>
            <a:ext cx="7275513" cy="1127125"/>
          </a:xfrm>
        </p:spPr>
        <p:txBody>
          <a:bodyPr/>
          <a:lstStyle/>
          <a:p>
            <a:pPr marL="0" indent="0" algn="ctr" eaLnBrk="1" hangingPunct="1">
              <a:lnSpc>
                <a:spcPct val="100000"/>
              </a:lnSpc>
              <a:buFont typeface="Arial" panose="020B0604020202020204" pitchFamily="34" charset="0"/>
              <a:buNone/>
            </a:pPr>
            <a:r>
              <a:rPr lang="en-GB" altLang="en-US"/>
              <a:t>Central America consists of seven countries: Belize, Costa Rica, El Salvador, Guatemala, Honduras, Nicaragua and Panama.</a:t>
            </a:r>
          </a:p>
          <a:p>
            <a:pPr marL="0" indent="0" algn="ctr" eaLnBrk="1" hangingPunct="1">
              <a:lnSpc>
                <a:spcPct val="100000"/>
              </a:lnSpc>
              <a:buFont typeface="Arial" panose="020B0604020202020204" pitchFamily="34" charset="0"/>
              <a:buNone/>
            </a:pPr>
            <a:r>
              <a:rPr lang="en-GB" altLang="en-US" b="1"/>
              <a:t>Can you find and label these on your Maya Map Activity Sheet?</a:t>
            </a:r>
          </a:p>
        </p:txBody>
      </p:sp>
      <p:pic>
        <p:nvPicPr>
          <p:cNvPr id="14340" name="Picture 2">
            <a:extLst>
              <a:ext uri="{FF2B5EF4-FFF2-40B4-BE49-F238E27FC236}">
                <a16:creationId xmlns:a16="http://schemas.microsoft.com/office/drawing/2014/main" id="{EAD53F7C-E94F-4428-9658-2C2E79824A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7213" y="2408238"/>
            <a:ext cx="5489575" cy="36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airs">
            <a:extLst>
              <a:ext uri="{FF2B5EF4-FFF2-40B4-BE49-F238E27FC236}">
                <a16:creationId xmlns:a16="http://schemas.microsoft.com/office/drawing/2014/main" id="{83D88292-2A4C-4842-BC06-BD2A39EC3A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a:extLst>
              <a:ext uri="{FF2B5EF4-FFF2-40B4-BE49-F238E27FC236}">
                <a16:creationId xmlns:a16="http://schemas.microsoft.com/office/drawing/2014/main" id="{4A945CD2-DA12-4FC5-9B6B-C56D573B704E}"/>
              </a:ext>
            </a:extLst>
          </p:cNvPr>
          <p:cNvSpPr>
            <a:spLocks noGrp="1"/>
          </p:cNvSpPr>
          <p:nvPr>
            <p:ph type="title"/>
          </p:nvPr>
        </p:nvSpPr>
        <p:spPr>
          <a:xfrm>
            <a:off x="503238" y="538163"/>
            <a:ext cx="8137525" cy="896937"/>
          </a:xfrm>
        </p:spPr>
        <p:txBody>
          <a:bodyPr>
            <a:normAutofit fontScale="90000"/>
          </a:bodyPr>
          <a:lstStyle/>
          <a:p>
            <a:pPr eaLnBrk="1" hangingPunct="1">
              <a:defRPr/>
            </a:pPr>
            <a:r>
              <a:rPr lang="en-GB" altLang="en-US"/>
              <a:t>Mesoamerica</a:t>
            </a:r>
          </a:p>
        </p:txBody>
      </p:sp>
      <p:sp>
        <p:nvSpPr>
          <p:cNvPr id="15363" name="Content Placeholder 6">
            <a:extLst>
              <a:ext uri="{FF2B5EF4-FFF2-40B4-BE49-F238E27FC236}">
                <a16:creationId xmlns:a16="http://schemas.microsoft.com/office/drawing/2014/main" id="{7C443373-82C6-4A4E-A35B-D669D8446459}"/>
              </a:ext>
            </a:extLst>
          </p:cNvPr>
          <p:cNvSpPr>
            <a:spLocks noGrp="1"/>
          </p:cNvSpPr>
          <p:nvPr>
            <p:ph idx="1"/>
          </p:nvPr>
        </p:nvSpPr>
        <p:spPr>
          <a:xfrm>
            <a:off x="503238" y="985838"/>
            <a:ext cx="8137525" cy="1127125"/>
          </a:xfrm>
        </p:spPr>
        <p:txBody>
          <a:bodyPr/>
          <a:lstStyle/>
          <a:p>
            <a:pPr marL="0" indent="0" algn="ctr" eaLnBrk="1" hangingPunct="1">
              <a:lnSpc>
                <a:spcPct val="100000"/>
              </a:lnSpc>
              <a:buFont typeface="Arial" panose="020B0604020202020204" pitchFamily="34" charset="0"/>
              <a:buNone/>
            </a:pPr>
            <a:r>
              <a:rPr lang="en-GB" altLang="en-US"/>
              <a:t>‘Mesoamerica refers to an area where a number of societies had been formed before the Spanish arrived in the 16</a:t>
            </a:r>
            <a:r>
              <a:rPr lang="en-GB" altLang="en-US" baseline="30000"/>
              <a:t>th</a:t>
            </a:r>
            <a:r>
              <a:rPr lang="en-GB" altLang="en-US"/>
              <a:t> century. It covers Mexico and the northern parts of Central America. ‘Mesoamerica’ can also refer to the culture of the people who lived there. The Maya lived in the south east of this area.</a:t>
            </a:r>
            <a:endParaRPr lang="en-GB" altLang="en-US" b="1"/>
          </a:p>
        </p:txBody>
      </p:sp>
      <p:pic>
        <p:nvPicPr>
          <p:cNvPr id="15364" name="Picture 1">
            <a:extLst>
              <a:ext uri="{FF2B5EF4-FFF2-40B4-BE49-F238E27FC236}">
                <a16:creationId xmlns:a16="http://schemas.microsoft.com/office/drawing/2014/main" id="{DD552591-D8F9-451C-A792-A522F83CF6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2416175"/>
            <a:ext cx="517525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2059ACCD-EF24-4DD8-A6CE-571A9CCD1A56}"/>
              </a:ext>
            </a:extLst>
          </p:cNvPr>
          <p:cNvSpPr>
            <a:spLocks noGrp="1"/>
          </p:cNvSpPr>
          <p:nvPr>
            <p:ph type="title"/>
          </p:nvPr>
        </p:nvSpPr>
        <p:spPr>
          <a:xfrm>
            <a:off x="503238" y="538163"/>
            <a:ext cx="8137525" cy="896937"/>
          </a:xfrm>
        </p:spPr>
        <p:txBody>
          <a:bodyPr>
            <a:normAutofit fontScale="90000"/>
          </a:bodyPr>
          <a:lstStyle/>
          <a:p>
            <a:pPr eaLnBrk="1" hangingPunct="1">
              <a:defRPr/>
            </a:pPr>
            <a:r>
              <a:rPr lang="en-GB" altLang="en-US"/>
              <a:t>The Location of the Maya</a:t>
            </a:r>
          </a:p>
        </p:txBody>
      </p:sp>
      <p:sp>
        <p:nvSpPr>
          <p:cNvPr id="16387" name="Content Placeholder 6">
            <a:extLst>
              <a:ext uri="{FF2B5EF4-FFF2-40B4-BE49-F238E27FC236}">
                <a16:creationId xmlns:a16="http://schemas.microsoft.com/office/drawing/2014/main" id="{B0DF2187-CC91-45F7-A2C9-A2BD9F8B762B}"/>
              </a:ext>
            </a:extLst>
          </p:cNvPr>
          <p:cNvSpPr>
            <a:spLocks noGrp="1"/>
          </p:cNvSpPr>
          <p:nvPr>
            <p:ph idx="1"/>
          </p:nvPr>
        </p:nvSpPr>
        <p:spPr>
          <a:xfrm>
            <a:off x="755650" y="1435100"/>
            <a:ext cx="2951163" cy="1125538"/>
          </a:xfrm>
        </p:spPr>
        <p:txBody>
          <a:bodyPr/>
          <a:lstStyle/>
          <a:p>
            <a:pPr marL="0" indent="0" algn="just" eaLnBrk="1" hangingPunct="1">
              <a:lnSpc>
                <a:spcPct val="100000"/>
              </a:lnSpc>
              <a:buFont typeface="Arial" panose="020B0604020202020204" pitchFamily="34" charset="0"/>
              <a:buNone/>
            </a:pPr>
            <a:r>
              <a:rPr lang="en-GB" altLang="en-US"/>
              <a:t>Today, the area the Maya used to live in spreads over 5 countries: Mexico (southern Mexico and the Yucatan Peninsula), Belize, Guatemala, a small area of west Honduras and the very north of El Salvador.</a:t>
            </a:r>
            <a:endParaRPr lang="en-GB" altLang="en-US" b="1"/>
          </a:p>
        </p:txBody>
      </p:sp>
      <p:pic>
        <p:nvPicPr>
          <p:cNvPr id="16388" name="Picture 2">
            <a:extLst>
              <a:ext uri="{FF2B5EF4-FFF2-40B4-BE49-F238E27FC236}">
                <a16:creationId xmlns:a16="http://schemas.microsoft.com/office/drawing/2014/main" id="{99A0D9D7-B33B-4E93-97D6-06F20D856A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0150" y="1435100"/>
            <a:ext cx="46482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1041</TotalTime>
  <Words>782</Words>
  <Application>Microsoft Office PowerPoint</Application>
  <PresentationFormat>On-screen Show (4:3)</PresentationFormat>
  <Paragraphs>76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BPreplay</vt:lpstr>
      <vt:lpstr>Sassoon Infant Rg</vt:lpstr>
      <vt:lpstr>Sassoon Infant Md</vt:lpstr>
      <vt:lpstr>Office Theme</vt:lpstr>
      <vt:lpstr>History</vt:lpstr>
      <vt:lpstr>PowerPoint Presentation</vt:lpstr>
      <vt:lpstr>PowerPoint Presentation</vt:lpstr>
      <vt:lpstr>Maya People</vt:lpstr>
      <vt:lpstr>The Ancient Maya Place in Time</vt:lpstr>
      <vt:lpstr>Maya Maps</vt:lpstr>
      <vt:lpstr>Central America</vt:lpstr>
      <vt:lpstr>Mesoamerica</vt:lpstr>
      <vt:lpstr>The Location of the Maya</vt:lpstr>
      <vt:lpstr>Maya Cities</vt:lpstr>
      <vt:lpstr>Cities Revealed</vt:lpstr>
      <vt:lpstr>Maya Today</vt:lpstr>
      <vt:lpstr>Activity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Rosanna Harries</cp:lastModifiedBy>
  <cp:revision>87</cp:revision>
  <dcterms:created xsi:type="dcterms:W3CDTF">2014-10-01T16:09:27Z</dcterms:created>
  <dcterms:modified xsi:type="dcterms:W3CDTF">2020-11-09T12:07:27Z</dcterms:modified>
</cp:coreProperties>
</file>