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4"/>
  </p:notesMasterIdLst>
  <p:sldIdLst>
    <p:sldId id="296" r:id="rId11"/>
    <p:sldId id="297" r:id="rId12"/>
    <p:sldId id="337" r:id="rId13"/>
    <p:sldId id="339" r:id="rId14"/>
    <p:sldId id="299" r:id="rId15"/>
    <p:sldId id="340" r:id="rId16"/>
    <p:sldId id="341" r:id="rId17"/>
    <p:sldId id="338" r:id="rId18"/>
    <p:sldId id="343" r:id="rId19"/>
    <p:sldId id="346" r:id="rId20"/>
    <p:sldId id="344" r:id="rId21"/>
    <p:sldId id="345" r:id="rId22"/>
    <p:sldId id="34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703" userDrawn="1">
          <p15:clr>
            <a:srgbClr val="A4A3A4"/>
          </p15:clr>
        </p15:guide>
        <p15:guide id="3" orient="horz" pos="82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6C5C"/>
    <a:srgbClr val="E6E6E6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3613" autoAdjust="0"/>
  </p:normalViewPr>
  <p:slideViewPr>
    <p:cSldViewPr snapToGrid="0" snapToObjects="1">
      <p:cViewPr varScale="1">
        <p:scale>
          <a:sx n="74" d="100"/>
          <a:sy n="74" d="100"/>
        </p:scale>
        <p:origin x="-1248" y="-104"/>
      </p:cViewPr>
      <p:guideLst>
        <p:guide orient="horz" pos="822"/>
        <p:guide pos="7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6.xml"/><Relationship Id="rId20" Type="http://schemas.openxmlformats.org/officeDocument/2006/relationships/slide" Target="slides/slide10.xml"/><Relationship Id="rId21" Type="http://schemas.openxmlformats.org/officeDocument/2006/relationships/slide" Target="slides/slide11.xml"/><Relationship Id="rId22" Type="http://schemas.openxmlformats.org/officeDocument/2006/relationships/slide" Target="slides/slide12.xml"/><Relationship Id="rId23" Type="http://schemas.openxmlformats.org/officeDocument/2006/relationships/slide" Target="slides/slide13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commentAuthors" Target="commentAuthors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1" Type="http://schemas.openxmlformats.org/officeDocument/2006/relationships/slide" Target="slides/slide1.xml"/><Relationship Id="rId12" Type="http://schemas.openxmlformats.org/officeDocument/2006/relationships/slide" Target="slides/slide2.xml"/><Relationship Id="rId13" Type="http://schemas.openxmlformats.org/officeDocument/2006/relationships/slide" Target="slides/slide3.xml"/><Relationship Id="rId14" Type="http://schemas.openxmlformats.org/officeDocument/2006/relationships/slide" Target="slides/slide4.xml"/><Relationship Id="rId15" Type="http://schemas.openxmlformats.org/officeDocument/2006/relationships/slide" Target="slides/slide5.xml"/><Relationship Id="rId16" Type="http://schemas.openxmlformats.org/officeDocument/2006/relationships/slide" Target="slides/slide6.xml"/><Relationship Id="rId17" Type="http://schemas.openxmlformats.org/officeDocument/2006/relationships/slide" Target="slides/slide7.xml"/><Relationship Id="rId18" Type="http://schemas.openxmlformats.org/officeDocument/2006/relationships/slide" Target="slides/slide8.xml"/><Relationship Id="rId19" Type="http://schemas.openxmlformats.org/officeDocument/2006/relationships/slide" Target="slides/slide9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30/01/21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30/01/21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2.xml"/><Relationship Id="rId3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3.xml"/><Relationship Id="rId3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4.xml"/><Relationship Id="rId3" Type="http://schemas.openxmlformats.org/officeDocument/2006/relationships/image" Target="../media/image4.jpg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5.xml"/><Relationship Id="rId3" Type="http://schemas.openxmlformats.org/officeDocument/2006/relationships/image" Target="../media/image5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theme" Target="../theme/theme7.xml"/><Relationship Id="rId3" Type="http://schemas.openxmlformats.org/officeDocument/2006/relationships/image" Target="../media/image7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xmlns="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xmlns="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xmlns="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xmlns="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xmlns="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8" Type="http://schemas.openxmlformats.org/officeDocument/2006/relationships/image" Target="../media/image26.png"/><Relationship Id="rId9" Type="http://schemas.openxmlformats.org/officeDocument/2006/relationships/image" Target="../media/image25.png"/><Relationship Id="rId1" Type="http://schemas.openxmlformats.org/officeDocument/2006/relationships/tags" Target="../tags/tag7.xml"/><Relationship Id="rId2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24.png"/><Relationship Id="rId8" Type="http://schemas.openxmlformats.org/officeDocument/2006/relationships/image" Target="../media/image26.png"/><Relationship Id="rId1" Type="http://schemas.openxmlformats.org/officeDocument/2006/relationships/tags" Target="../tags/tag8.x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6" Type="http://schemas.openxmlformats.org/officeDocument/2006/relationships/image" Target="../media/image28.png"/><Relationship Id="rId7" Type="http://schemas.openxmlformats.org/officeDocument/2006/relationships/image" Target="../media/image11.png"/><Relationship Id="rId1" Type="http://schemas.openxmlformats.org/officeDocument/2006/relationships/tags" Target="../tags/tag9.xml"/><Relationship Id="rId2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9" Type="http://schemas.openxmlformats.org/officeDocument/2006/relationships/image" Target="../media/image9.png"/><Relationship Id="rId20" Type="http://schemas.openxmlformats.org/officeDocument/2006/relationships/image" Target="../media/image10.pn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6.xml"/><Relationship Id="rId21" Type="http://schemas.openxmlformats.org/officeDocument/2006/relationships/image" Target="../media/image12.png"/><Relationship Id="rId22" Type="http://schemas.openxmlformats.org/officeDocument/2006/relationships/image" Target="../media/image13.png"/><Relationship Id="rId23" Type="http://schemas.openxmlformats.org/officeDocument/2006/relationships/image" Target="../media/image14.png"/><Relationship Id="rId17" Type="http://schemas.openxmlformats.org/officeDocument/2006/relationships/image" Target="../media/image66.png"/><Relationship Id="rId18" Type="http://schemas.openxmlformats.org/officeDocument/2006/relationships/image" Target="../media/image6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9.xml"/><Relationship Id="rId12" Type="http://schemas.openxmlformats.org/officeDocument/2006/relationships/image" Target="../media/image70.png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3.png"/><Relationship Id="rId14" Type="http://schemas.openxmlformats.org/officeDocument/2006/relationships/image" Target="../media/image79.png"/><Relationship Id="rId1" Type="http://schemas.openxmlformats.org/officeDocument/2006/relationships/tags" Target="../tags/tag6.xml"/><Relationship Id="rId2" Type="http://schemas.openxmlformats.org/officeDocument/2006/relationships/slideLayout" Target="../slideLayouts/slideLayout9.xml"/><Relationship Id="rId3" Type="http://schemas.openxmlformats.org/officeDocument/2006/relationships/image" Target="../media/image15.jpe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Relationship Id="rId10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6143" y="2231032"/>
            <a:ext cx="6194073" cy="239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387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5068" y="344713"/>
            <a:ext cx="7300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How many bananas?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310463"/>
              </p:ext>
            </p:extLst>
          </p:nvPr>
        </p:nvGraphicFramePr>
        <p:xfrm>
          <a:off x="1195973" y="4032413"/>
          <a:ext cx="6002881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7657">
                  <a:extLst>
                    <a:ext uri="{9D8B030D-6E8A-4147-A177-3AD203B41FA5}">
                      <a16:colId xmlns:a16="http://schemas.microsoft.com/office/drawing/2014/main" xmlns="" val="1158947443"/>
                    </a:ext>
                  </a:extLst>
                </a:gridCol>
                <a:gridCol w="3995224">
                  <a:extLst>
                    <a:ext uri="{9D8B030D-6E8A-4147-A177-3AD203B41FA5}">
                      <a16:colId xmlns:a16="http://schemas.microsoft.com/office/drawing/2014/main" xmlns="" val="2934031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Children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latin typeface="Comic Sans MS" panose="030F0702030302020204" pitchFamily="66" charset="0"/>
                        </a:rPr>
                        <a:t>Alex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Rosie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9197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Mo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5068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Amir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0727465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403" y="3157818"/>
            <a:ext cx="766620" cy="8745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65841" y="3370326"/>
                <a:ext cx="30121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 xmlns="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1 banana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841" y="3370326"/>
                <a:ext cx="3012141" cy="461665"/>
              </a:xfrm>
              <a:prstGeom prst="rect">
                <a:avLst/>
              </a:prstGeom>
              <a:blipFill>
                <a:blip r:embed="rId8"/>
                <a:stretch>
                  <a:fillRect l="-3239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5718">
            <a:off x="3099038" y="1765890"/>
            <a:ext cx="799373" cy="897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5718">
            <a:off x="4591711" y="1710205"/>
            <a:ext cx="799373" cy="8971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17374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5068" y="344713"/>
            <a:ext cx="7300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How many bananas?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310463"/>
              </p:ext>
            </p:extLst>
          </p:nvPr>
        </p:nvGraphicFramePr>
        <p:xfrm>
          <a:off x="1195973" y="4032413"/>
          <a:ext cx="6002881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7657">
                  <a:extLst>
                    <a:ext uri="{9D8B030D-6E8A-4147-A177-3AD203B41FA5}">
                      <a16:colId xmlns:a16="http://schemas.microsoft.com/office/drawing/2014/main" xmlns="" val="1158947443"/>
                    </a:ext>
                  </a:extLst>
                </a:gridCol>
                <a:gridCol w="3995224">
                  <a:extLst>
                    <a:ext uri="{9D8B030D-6E8A-4147-A177-3AD203B41FA5}">
                      <a16:colId xmlns:a16="http://schemas.microsoft.com/office/drawing/2014/main" xmlns="" val="2934031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Children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latin typeface="Comic Sans MS" panose="030F0702030302020204" pitchFamily="66" charset="0"/>
                        </a:rPr>
                        <a:t>Alex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Rosie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9197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Mo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5068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Amir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0727465"/>
                  </a:ext>
                </a:extLst>
              </a:tr>
            </a:tbl>
          </a:graphicData>
        </a:graphic>
      </p:graphicFrame>
      <p:pic>
        <p:nvPicPr>
          <p:cNvPr id="46" name="Picture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8854" y="830416"/>
            <a:ext cx="747045" cy="747045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5265841" y="96140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403" y="3157818"/>
            <a:ext cx="766620" cy="8745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65841" y="3370326"/>
                <a:ext cx="30121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 xmlns="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1 banana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841" y="3370326"/>
                <a:ext cx="3012141" cy="461665"/>
              </a:xfrm>
              <a:prstGeom prst="rect">
                <a:avLst/>
              </a:prstGeom>
              <a:blipFill>
                <a:blip r:embed="rId8"/>
                <a:stretch>
                  <a:fillRect l="-3239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763" y="4384505"/>
            <a:ext cx="559537" cy="63834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946" y="4384505"/>
            <a:ext cx="559537" cy="6383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763" y="4856240"/>
            <a:ext cx="559537" cy="63834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945" y="4856240"/>
            <a:ext cx="559537" cy="63834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763" y="5301072"/>
            <a:ext cx="559537" cy="63834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946" y="5301072"/>
            <a:ext cx="559537" cy="63834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763" y="5772807"/>
            <a:ext cx="559537" cy="63834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945" y="5772807"/>
            <a:ext cx="559537" cy="63834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127" y="4857159"/>
            <a:ext cx="559537" cy="63834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564" y="4857159"/>
            <a:ext cx="559537" cy="63834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265841" y="799462"/>
            <a:ext cx="2800797" cy="84413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7291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425021"/>
              </p:ext>
            </p:extLst>
          </p:nvPr>
        </p:nvGraphicFramePr>
        <p:xfrm>
          <a:off x="1195973" y="4032413"/>
          <a:ext cx="6002881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7657">
                  <a:extLst>
                    <a:ext uri="{9D8B030D-6E8A-4147-A177-3AD203B41FA5}">
                      <a16:colId xmlns:a16="http://schemas.microsoft.com/office/drawing/2014/main" xmlns="" val="1158947443"/>
                    </a:ext>
                  </a:extLst>
                </a:gridCol>
                <a:gridCol w="3995224">
                  <a:extLst>
                    <a:ext uri="{9D8B030D-6E8A-4147-A177-3AD203B41FA5}">
                      <a16:colId xmlns:a16="http://schemas.microsoft.com/office/drawing/2014/main" xmlns="" val="2934031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Children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9197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5068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0727465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763" y="4384505"/>
            <a:ext cx="559537" cy="6383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946" y="4384505"/>
            <a:ext cx="559537" cy="6383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763" y="4856240"/>
            <a:ext cx="559537" cy="6383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945" y="4856240"/>
            <a:ext cx="559537" cy="6383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163" y="5301072"/>
            <a:ext cx="559537" cy="63834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346" y="5301072"/>
            <a:ext cx="559537" cy="63834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339" y="5746283"/>
            <a:ext cx="559537" cy="6383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763" y="5327975"/>
            <a:ext cx="559537" cy="63834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127" y="4857159"/>
            <a:ext cx="559537" cy="63834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527" y="5327975"/>
            <a:ext cx="559537" cy="63834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245294" y="4496497"/>
            <a:ext cx="1905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Charlotte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10099" y="4958162"/>
            <a:ext cx="1905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Poppy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70694" y="5399927"/>
            <a:ext cx="1905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Noah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35499" y="5861592"/>
            <a:ext cx="1905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Oliver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65841" y="3370326"/>
                <a:ext cx="30121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?   </a:t>
                </a:r>
                <a14:m>
                  <m:oMath xmlns:m="http://schemas.openxmlformats.org/officeDocument/2006/math" xmlns="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1 banana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841" y="3370326"/>
                <a:ext cx="3012141" cy="461665"/>
              </a:xfrm>
              <a:prstGeom prst="rect">
                <a:avLst/>
              </a:prstGeom>
              <a:blipFill>
                <a:blip r:embed="rId6"/>
                <a:stretch>
                  <a:fillRect l="-3239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5981075" y="3365482"/>
            <a:ext cx="461665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86214" y="1446468"/>
            <a:ext cx="747045" cy="74704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353201" y="157746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5068" y="344713"/>
            <a:ext cx="7300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How many bananas?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644862">
            <a:off x="5818909" y="3277140"/>
            <a:ext cx="559537" cy="63834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61182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" grpId="0" animBg="1"/>
      <p:bldP spid="2" grpId="1" animBg="1"/>
      <p:bldP spid="23" grpId="0"/>
      <p:bldP spid="2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3326" y="316855"/>
            <a:ext cx="740545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Which tally chart is correct?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Why are the others incorrect?</a:t>
            </a:r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802482"/>
              </p:ext>
            </p:extLst>
          </p:nvPr>
        </p:nvGraphicFramePr>
        <p:xfrm>
          <a:off x="1953492" y="1239205"/>
          <a:ext cx="4514998" cy="158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7499">
                  <a:extLst>
                    <a:ext uri="{9D8B030D-6E8A-4147-A177-3AD203B41FA5}">
                      <a16:colId xmlns:a16="http://schemas.microsoft.com/office/drawing/2014/main" xmlns="" val="4010086473"/>
                    </a:ext>
                  </a:extLst>
                </a:gridCol>
                <a:gridCol w="2257499">
                  <a:extLst>
                    <a:ext uri="{9D8B030D-6E8A-4147-A177-3AD203B41FA5}">
                      <a16:colId xmlns:a16="http://schemas.microsoft.com/office/drawing/2014/main" xmlns="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Children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Amount of smiles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98341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Bella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Isla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Theo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015926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125910"/>
              </p:ext>
            </p:extLst>
          </p:nvPr>
        </p:nvGraphicFramePr>
        <p:xfrm>
          <a:off x="344936" y="3054151"/>
          <a:ext cx="3613464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6732">
                  <a:extLst>
                    <a:ext uri="{9D8B030D-6E8A-4147-A177-3AD203B41FA5}">
                      <a16:colId xmlns:a16="http://schemas.microsoft.com/office/drawing/2014/main" xmlns="" val="4010086473"/>
                    </a:ext>
                  </a:extLst>
                </a:gridCol>
                <a:gridCol w="1806732">
                  <a:extLst>
                    <a:ext uri="{9D8B030D-6E8A-4147-A177-3AD203B41FA5}">
                      <a16:colId xmlns:a16="http://schemas.microsoft.com/office/drawing/2014/main" xmlns="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Bella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Isla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Theo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0159265"/>
                  </a:ext>
                </a:extLst>
              </a:tr>
            </a:tbl>
          </a:graphicData>
        </a:graphic>
      </p:graphicFrame>
      <p:cxnSp>
        <p:nvCxnSpPr>
          <p:cNvPr id="19" name="Straight Connector 18"/>
          <p:cNvCxnSpPr/>
          <p:nvPr/>
        </p:nvCxnSpPr>
        <p:spPr>
          <a:xfrm>
            <a:off x="2691263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635598" y="3131625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89335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887408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87297" y="309083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242830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87165" y="3131625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340903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438975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538864" y="309083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691828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789901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887973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691828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636163" y="3919456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789901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887973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987862" y="3878668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987297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178954" y="3878668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493384"/>
              </p:ext>
            </p:extLst>
          </p:nvPr>
        </p:nvGraphicFramePr>
        <p:xfrm>
          <a:off x="344936" y="4769067"/>
          <a:ext cx="3613464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6732">
                  <a:extLst>
                    <a:ext uri="{9D8B030D-6E8A-4147-A177-3AD203B41FA5}">
                      <a16:colId xmlns:a16="http://schemas.microsoft.com/office/drawing/2014/main" xmlns="" val="4010086473"/>
                    </a:ext>
                  </a:extLst>
                </a:gridCol>
                <a:gridCol w="1806732">
                  <a:extLst>
                    <a:ext uri="{9D8B030D-6E8A-4147-A177-3AD203B41FA5}">
                      <a16:colId xmlns:a16="http://schemas.microsoft.com/office/drawing/2014/main" xmlns="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Bella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Isla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Theo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0159265"/>
                  </a:ext>
                </a:extLst>
              </a:tr>
            </a:tbl>
          </a:graphicData>
        </a:graphic>
      </p:graphicFrame>
      <p:cxnSp>
        <p:nvCxnSpPr>
          <p:cNvPr id="52" name="Straight Connector 51"/>
          <p:cNvCxnSpPr/>
          <p:nvPr/>
        </p:nvCxnSpPr>
        <p:spPr>
          <a:xfrm>
            <a:off x="2691263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2635598" y="5242020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789335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887408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987297" y="5201232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242830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3187165" y="5242020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340903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438975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538864" y="5201232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677194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775267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873339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691828" y="559314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789901" y="559314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887973" y="559314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987069" y="5593584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972663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334888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242830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73" name="Table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048258"/>
              </p:ext>
            </p:extLst>
          </p:nvPr>
        </p:nvGraphicFramePr>
        <p:xfrm>
          <a:off x="4377935" y="3054151"/>
          <a:ext cx="3613464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6732">
                  <a:extLst>
                    <a:ext uri="{9D8B030D-6E8A-4147-A177-3AD203B41FA5}">
                      <a16:colId xmlns:a16="http://schemas.microsoft.com/office/drawing/2014/main" xmlns="" val="4010086473"/>
                    </a:ext>
                  </a:extLst>
                </a:gridCol>
                <a:gridCol w="1806732">
                  <a:extLst>
                    <a:ext uri="{9D8B030D-6E8A-4147-A177-3AD203B41FA5}">
                      <a16:colId xmlns:a16="http://schemas.microsoft.com/office/drawing/2014/main" xmlns="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Bella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Isla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Theo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0159265"/>
                  </a:ext>
                </a:extLst>
              </a:tr>
            </a:tbl>
          </a:graphicData>
        </a:graphic>
      </p:graphicFrame>
      <p:cxnSp>
        <p:nvCxnSpPr>
          <p:cNvPr id="74" name="Straight Connector 73"/>
          <p:cNvCxnSpPr/>
          <p:nvPr/>
        </p:nvCxnSpPr>
        <p:spPr>
          <a:xfrm>
            <a:off x="6724262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6668597" y="3131625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822334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920407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7020296" y="309083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7275829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6724827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822900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6920972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6724827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6669162" y="3919456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822900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6920972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7020861" y="3878668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7020296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94" name="Table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075330"/>
              </p:ext>
            </p:extLst>
          </p:nvPr>
        </p:nvGraphicFramePr>
        <p:xfrm>
          <a:off x="4377935" y="4769067"/>
          <a:ext cx="3613464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6732">
                  <a:extLst>
                    <a:ext uri="{9D8B030D-6E8A-4147-A177-3AD203B41FA5}">
                      <a16:colId xmlns:a16="http://schemas.microsoft.com/office/drawing/2014/main" xmlns="" val="4010086473"/>
                    </a:ext>
                  </a:extLst>
                </a:gridCol>
                <a:gridCol w="1806732">
                  <a:extLst>
                    <a:ext uri="{9D8B030D-6E8A-4147-A177-3AD203B41FA5}">
                      <a16:colId xmlns:a16="http://schemas.microsoft.com/office/drawing/2014/main" xmlns="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Bella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Isla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Theo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0159265"/>
                  </a:ext>
                </a:extLst>
              </a:tr>
            </a:tbl>
          </a:graphicData>
        </a:graphic>
      </p:graphicFrame>
      <p:cxnSp>
        <p:nvCxnSpPr>
          <p:cNvPr id="95" name="Straight Connector 94"/>
          <p:cNvCxnSpPr/>
          <p:nvPr/>
        </p:nvCxnSpPr>
        <p:spPr>
          <a:xfrm>
            <a:off x="6724262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6668597" y="5242020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822334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920407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7020296" y="5201232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7263400" y="560745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7207735" y="5648680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7361473" y="560745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7459545" y="560745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7559434" y="5607892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6710193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6808266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6906338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6724827" y="559314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6822900" y="559314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920972" y="559314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7020068" y="5593584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005662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7275829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7263400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>
            <a:off x="7207735" y="3919456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7361473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7459545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7559434" y="3878668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>
            <a:off x="6652318" y="4850105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7004017" y="4814079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138339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3326" y="316855"/>
            <a:ext cx="740545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Which tally chart is correct?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Why are the others incorrect?</a:t>
            </a:r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802482"/>
              </p:ext>
            </p:extLst>
          </p:nvPr>
        </p:nvGraphicFramePr>
        <p:xfrm>
          <a:off x="1953492" y="1239205"/>
          <a:ext cx="4514998" cy="158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7499">
                  <a:extLst>
                    <a:ext uri="{9D8B030D-6E8A-4147-A177-3AD203B41FA5}">
                      <a16:colId xmlns:a16="http://schemas.microsoft.com/office/drawing/2014/main" xmlns="" val="4010086473"/>
                    </a:ext>
                  </a:extLst>
                </a:gridCol>
                <a:gridCol w="2257499">
                  <a:extLst>
                    <a:ext uri="{9D8B030D-6E8A-4147-A177-3AD203B41FA5}">
                      <a16:colId xmlns:a16="http://schemas.microsoft.com/office/drawing/2014/main" xmlns="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Children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Amount of smiles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98341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Bella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Isla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Theo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015926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125910"/>
              </p:ext>
            </p:extLst>
          </p:nvPr>
        </p:nvGraphicFramePr>
        <p:xfrm>
          <a:off x="344936" y="3054151"/>
          <a:ext cx="3613464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6732">
                  <a:extLst>
                    <a:ext uri="{9D8B030D-6E8A-4147-A177-3AD203B41FA5}">
                      <a16:colId xmlns:a16="http://schemas.microsoft.com/office/drawing/2014/main" xmlns="" val="4010086473"/>
                    </a:ext>
                  </a:extLst>
                </a:gridCol>
                <a:gridCol w="1806732">
                  <a:extLst>
                    <a:ext uri="{9D8B030D-6E8A-4147-A177-3AD203B41FA5}">
                      <a16:colId xmlns:a16="http://schemas.microsoft.com/office/drawing/2014/main" xmlns="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Bella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Isla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Theo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0159265"/>
                  </a:ext>
                </a:extLst>
              </a:tr>
            </a:tbl>
          </a:graphicData>
        </a:graphic>
      </p:graphicFrame>
      <p:cxnSp>
        <p:nvCxnSpPr>
          <p:cNvPr id="19" name="Straight Connector 18"/>
          <p:cNvCxnSpPr/>
          <p:nvPr/>
        </p:nvCxnSpPr>
        <p:spPr>
          <a:xfrm>
            <a:off x="2691263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635598" y="3131625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89335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887408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87297" y="309083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242830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187165" y="3131625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340903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438975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538864" y="309083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691828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789901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887973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691828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636163" y="3919456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789901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887973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987862" y="3878668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987297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178954" y="3878668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493384"/>
              </p:ext>
            </p:extLst>
          </p:nvPr>
        </p:nvGraphicFramePr>
        <p:xfrm>
          <a:off x="344936" y="4769067"/>
          <a:ext cx="3613464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6732">
                  <a:extLst>
                    <a:ext uri="{9D8B030D-6E8A-4147-A177-3AD203B41FA5}">
                      <a16:colId xmlns:a16="http://schemas.microsoft.com/office/drawing/2014/main" xmlns="" val="4010086473"/>
                    </a:ext>
                  </a:extLst>
                </a:gridCol>
                <a:gridCol w="1806732">
                  <a:extLst>
                    <a:ext uri="{9D8B030D-6E8A-4147-A177-3AD203B41FA5}">
                      <a16:colId xmlns:a16="http://schemas.microsoft.com/office/drawing/2014/main" xmlns="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Bella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Isla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Theo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0159265"/>
                  </a:ext>
                </a:extLst>
              </a:tr>
            </a:tbl>
          </a:graphicData>
        </a:graphic>
      </p:graphicFrame>
      <p:cxnSp>
        <p:nvCxnSpPr>
          <p:cNvPr id="52" name="Straight Connector 51"/>
          <p:cNvCxnSpPr/>
          <p:nvPr/>
        </p:nvCxnSpPr>
        <p:spPr>
          <a:xfrm>
            <a:off x="2691263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2635598" y="5242020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789335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887408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987297" y="5201232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242830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3187165" y="5242020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340903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438975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538864" y="5201232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677194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775267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873339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691828" y="559314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789901" y="559314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887973" y="559314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987069" y="5593584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972663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334888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242830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73" name="Table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048258"/>
              </p:ext>
            </p:extLst>
          </p:nvPr>
        </p:nvGraphicFramePr>
        <p:xfrm>
          <a:off x="4377935" y="3054151"/>
          <a:ext cx="3613464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6732">
                  <a:extLst>
                    <a:ext uri="{9D8B030D-6E8A-4147-A177-3AD203B41FA5}">
                      <a16:colId xmlns:a16="http://schemas.microsoft.com/office/drawing/2014/main" xmlns="" val="4010086473"/>
                    </a:ext>
                  </a:extLst>
                </a:gridCol>
                <a:gridCol w="1806732">
                  <a:extLst>
                    <a:ext uri="{9D8B030D-6E8A-4147-A177-3AD203B41FA5}">
                      <a16:colId xmlns:a16="http://schemas.microsoft.com/office/drawing/2014/main" xmlns="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Bella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Isla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Theo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0159265"/>
                  </a:ext>
                </a:extLst>
              </a:tr>
            </a:tbl>
          </a:graphicData>
        </a:graphic>
      </p:graphicFrame>
      <p:cxnSp>
        <p:nvCxnSpPr>
          <p:cNvPr id="74" name="Straight Connector 73"/>
          <p:cNvCxnSpPr/>
          <p:nvPr/>
        </p:nvCxnSpPr>
        <p:spPr>
          <a:xfrm>
            <a:off x="6724262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6668597" y="3131625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822334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920407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7020296" y="309083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7275829" y="309040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6724827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822900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6920972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6724827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6669162" y="3919456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822900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6920972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7020861" y="3878668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7020296" y="3473240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94" name="Table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075330"/>
              </p:ext>
            </p:extLst>
          </p:nvPr>
        </p:nvGraphicFramePr>
        <p:xfrm>
          <a:off x="4377935" y="4769067"/>
          <a:ext cx="3613464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6732">
                  <a:extLst>
                    <a:ext uri="{9D8B030D-6E8A-4147-A177-3AD203B41FA5}">
                      <a16:colId xmlns:a16="http://schemas.microsoft.com/office/drawing/2014/main" xmlns="" val="4010086473"/>
                    </a:ext>
                  </a:extLst>
                </a:gridCol>
                <a:gridCol w="1806732">
                  <a:extLst>
                    <a:ext uri="{9D8B030D-6E8A-4147-A177-3AD203B41FA5}">
                      <a16:colId xmlns:a16="http://schemas.microsoft.com/office/drawing/2014/main" xmlns="" val="3918914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Bella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Isla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Theo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0159265"/>
                  </a:ext>
                </a:extLst>
              </a:tr>
            </a:tbl>
          </a:graphicData>
        </a:graphic>
      </p:graphicFrame>
      <p:cxnSp>
        <p:nvCxnSpPr>
          <p:cNvPr id="95" name="Straight Connector 94"/>
          <p:cNvCxnSpPr/>
          <p:nvPr/>
        </p:nvCxnSpPr>
        <p:spPr>
          <a:xfrm>
            <a:off x="6724262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822334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920407" y="520079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7020296" y="5201232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7263400" y="560745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7207735" y="5648680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7361473" y="560745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7459545" y="5607455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7559434" y="5607892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6710193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6808266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6906338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6724827" y="559314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6822900" y="559314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920972" y="5593147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7020068" y="5593584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005662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7275829" y="481668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7263400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>
            <a:off x="7207735" y="3919456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7361473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7459545" y="3878231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7559434" y="3878668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>
            <a:off x="6652318" y="4850105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7004017" y="4814079"/>
            <a:ext cx="0" cy="30580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" name="U-Turn Arrow 3"/>
          <p:cNvSpPr/>
          <p:nvPr/>
        </p:nvSpPr>
        <p:spPr>
          <a:xfrm rot="5400000">
            <a:off x="3448318" y="3389712"/>
            <a:ext cx="1048905" cy="567790"/>
          </a:xfrm>
          <a:prstGeom prst="uturnArrow">
            <a:avLst>
              <a:gd name="adj1" fmla="val 27262"/>
              <a:gd name="adj2" fmla="val 25000"/>
              <a:gd name="adj3" fmla="val 25000"/>
              <a:gd name="adj4" fmla="val 43750"/>
              <a:gd name="adj5" fmla="val 10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3" name="U-Turn Arrow 92"/>
          <p:cNvSpPr/>
          <p:nvPr/>
        </p:nvSpPr>
        <p:spPr>
          <a:xfrm rot="16200000">
            <a:off x="1712936" y="3342245"/>
            <a:ext cx="1048905" cy="567790"/>
          </a:xfrm>
          <a:prstGeom prst="uturnArrow">
            <a:avLst>
              <a:gd name="adj1" fmla="val 27262"/>
              <a:gd name="adj2" fmla="val 25000"/>
              <a:gd name="adj3" fmla="val 25000"/>
              <a:gd name="adj4" fmla="val 43750"/>
              <a:gd name="adj5" fmla="val 10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3" name="U-Turn Arrow 112"/>
          <p:cNvSpPr/>
          <p:nvPr/>
        </p:nvSpPr>
        <p:spPr>
          <a:xfrm rot="5400000">
            <a:off x="3738697" y="5309858"/>
            <a:ext cx="611273" cy="567790"/>
          </a:xfrm>
          <a:prstGeom prst="uturnArrow">
            <a:avLst>
              <a:gd name="adj1" fmla="val 27262"/>
              <a:gd name="adj2" fmla="val 25000"/>
              <a:gd name="adj3" fmla="val 25000"/>
              <a:gd name="adj4" fmla="val 43750"/>
              <a:gd name="adj5" fmla="val 10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3" name="U-Turn Arrow 122"/>
          <p:cNvSpPr/>
          <p:nvPr/>
        </p:nvSpPr>
        <p:spPr>
          <a:xfrm rot="16200000">
            <a:off x="1902493" y="5276829"/>
            <a:ext cx="649643" cy="567790"/>
          </a:xfrm>
          <a:prstGeom prst="uturnArrow">
            <a:avLst>
              <a:gd name="adj1" fmla="val 27262"/>
              <a:gd name="adj2" fmla="val 25000"/>
              <a:gd name="adj3" fmla="val 25000"/>
              <a:gd name="adj4" fmla="val 43750"/>
              <a:gd name="adj5" fmla="val 10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 flipH="1">
            <a:off x="6668597" y="5242020"/>
            <a:ext cx="411758" cy="23686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4" name="L-shape 18">
            <a:extLst>
              <a:ext uri="{FF2B5EF4-FFF2-40B4-BE49-F238E27FC236}">
                <a16:creationId xmlns:a16="http://schemas.microsoft.com/office/drawing/2014/main" xmlns="" id="{2733F7A2-12B9-584C-95AF-F625C822A2E9}"/>
              </a:ext>
            </a:extLst>
          </p:cNvPr>
          <p:cNvSpPr/>
          <p:nvPr/>
        </p:nvSpPr>
        <p:spPr>
          <a:xfrm rot="2125914" flipH="1">
            <a:off x="7709126" y="2659593"/>
            <a:ext cx="500666" cy="938545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0989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9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9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3" grpId="0" animBg="1"/>
      <p:bldP spid="113" grpId="0" animBg="1"/>
      <p:bldP spid="123" grpId="0" animBg="1"/>
      <p:bldP spid="1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5068" y="344713"/>
            <a:ext cx="730083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Ron and Amir have been tallying animals they saw on their walk.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Can you help to complete the tally chart?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1000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358549"/>
              </p:ext>
            </p:extLst>
          </p:nvPr>
        </p:nvGraphicFramePr>
        <p:xfrm>
          <a:off x="1396725" y="2286991"/>
          <a:ext cx="609600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1158947443"/>
                    </a:ext>
                  </a:extLst>
                </a:gridCol>
                <a:gridCol w="2518682">
                  <a:extLst>
                    <a:ext uri="{9D8B030D-6E8A-4147-A177-3AD203B41FA5}">
                      <a16:colId xmlns:a16="http://schemas.microsoft.com/office/drawing/2014/main" xmlns="" val="2934031234"/>
                    </a:ext>
                  </a:extLst>
                </a:gridCol>
                <a:gridCol w="1545318">
                  <a:extLst>
                    <a:ext uri="{9D8B030D-6E8A-4147-A177-3AD203B41FA5}">
                      <a16:colId xmlns:a16="http://schemas.microsoft.com/office/drawing/2014/main" xmlns="" val="655446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Animals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Tally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Total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013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Birds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645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Alpacas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9197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Dogs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5068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omic Sans MS" panose="030F0702030302020204" pitchFamily="66" charset="0"/>
                        </a:rPr>
                        <a:t>Horses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0727465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049849" y="3725311"/>
            <a:ext cx="0" cy="32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75874" y="4171462"/>
            <a:ext cx="0" cy="32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685782" y="4171462"/>
            <a:ext cx="0" cy="32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95689" y="4171462"/>
            <a:ext cx="0" cy="32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601785" y="3706820"/>
            <a:ext cx="0" cy="32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691878" y="3706820"/>
            <a:ext cx="0" cy="32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781970" y="3706820"/>
            <a:ext cx="0" cy="32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872062" y="3706820"/>
            <a:ext cx="0" cy="32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543625" y="3733090"/>
            <a:ext cx="396000" cy="2539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617283" y="3273692"/>
            <a:ext cx="0" cy="32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3537529" y="2812160"/>
            <a:ext cx="396000" cy="324000"/>
            <a:chOff x="4145281" y="457200"/>
            <a:chExt cx="504000" cy="483326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4219303" y="457200"/>
              <a:ext cx="0" cy="48332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333966" y="457200"/>
              <a:ext cx="0" cy="48332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448629" y="457200"/>
              <a:ext cx="0" cy="48332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563292" y="457200"/>
              <a:ext cx="0" cy="48332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145281" y="496388"/>
              <a:ext cx="504000" cy="3788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1689" y="2804867"/>
            <a:ext cx="396000" cy="324000"/>
            <a:chOff x="4145281" y="457200"/>
            <a:chExt cx="504000" cy="483326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4219303" y="457200"/>
              <a:ext cx="0" cy="48332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333966" y="457200"/>
              <a:ext cx="0" cy="48332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448629" y="457200"/>
              <a:ext cx="0" cy="48332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563292" y="457200"/>
              <a:ext cx="0" cy="48332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145281" y="496388"/>
              <a:ext cx="504000" cy="3788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/>
          <p:cNvCxnSpPr/>
          <p:nvPr/>
        </p:nvCxnSpPr>
        <p:spPr>
          <a:xfrm>
            <a:off x="3715499" y="3273692"/>
            <a:ext cx="0" cy="32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880" y="4025366"/>
            <a:ext cx="1427798" cy="170311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3227" flipH="1">
            <a:off x="559706" y="4208037"/>
            <a:ext cx="1389408" cy="1760737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6440491" y="2712550"/>
            <a:ext cx="73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545605" y="3194906"/>
            <a:ext cx="73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525120" y="3642770"/>
            <a:ext cx="73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544911" y="4102821"/>
            <a:ext cx="73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3865966" y="4171462"/>
            <a:ext cx="0" cy="32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6" name="Picture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4702" y="4998550"/>
            <a:ext cx="747045" cy="747045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3991689" y="512954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6559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7" grpId="0"/>
      <p:bldP spid="4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931168" y="1263858"/>
                <a:ext cx="30121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 xmlns="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1 animal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168" y="1263858"/>
                <a:ext cx="3012141" cy="461665"/>
              </a:xfrm>
              <a:prstGeom prst="rect">
                <a:avLst/>
              </a:prstGeom>
              <a:blipFill>
                <a:blip r:embed="rId17"/>
                <a:stretch>
                  <a:fillRect l="-3239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16269" y="4065995"/>
                <a:ext cx="30121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 xmlns="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1 animal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6269" y="4065995"/>
                <a:ext cx="3012141" cy="461665"/>
              </a:xfrm>
              <a:prstGeom prst="rect">
                <a:avLst/>
              </a:prstGeom>
              <a:blipFill>
                <a:blip r:embed="rId18"/>
                <a:stretch>
                  <a:fillRect l="-3239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67512" y="311192"/>
            <a:ext cx="7634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They use their tally to draw pictograms.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534" y="3215120"/>
            <a:ext cx="1166916" cy="1391926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5956" y="825883"/>
            <a:ext cx="1190339" cy="1508465"/>
          </a:xfrm>
          <a:prstGeom prst="rect">
            <a:avLst/>
          </a:prstGeom>
        </p:spPr>
      </p:pic>
      <p:sp>
        <p:nvSpPr>
          <p:cNvPr id="109" name="Oval 108"/>
          <p:cNvSpPr/>
          <p:nvPr/>
        </p:nvSpPr>
        <p:spPr>
          <a:xfrm>
            <a:off x="2758282" y="1388790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664519" y="2088866"/>
            <a:ext cx="4045718" cy="1684679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92397" flipH="1">
            <a:off x="245564" y="5189074"/>
            <a:ext cx="1252107" cy="878222"/>
          </a:xfrm>
          <a:prstGeom prst="rect">
            <a:avLst/>
          </a:prstGeom>
        </p:spPr>
      </p:pic>
      <p:sp>
        <p:nvSpPr>
          <p:cNvPr id="113" name="Rounded Rectangular Callout 112"/>
          <p:cNvSpPr/>
          <p:nvPr/>
        </p:nvSpPr>
        <p:spPr>
          <a:xfrm>
            <a:off x="1066800" y="4203916"/>
            <a:ext cx="2313047" cy="919401"/>
          </a:xfrm>
          <a:prstGeom prst="wedgeRoundRectCallout">
            <a:avLst>
              <a:gd name="adj1" fmla="val -34071"/>
              <a:gd name="adj2" fmla="val 75655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chemeClr val="accent6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Amir hasn’t drawn circles.</a:t>
            </a:r>
          </a:p>
        </p:txBody>
      </p:sp>
      <p:sp>
        <p:nvSpPr>
          <p:cNvPr id="116" name="Rounded Rectangle 115"/>
          <p:cNvSpPr/>
          <p:nvPr/>
        </p:nvSpPr>
        <p:spPr>
          <a:xfrm>
            <a:off x="4071070" y="4068474"/>
            <a:ext cx="2695489" cy="503792"/>
          </a:xfrm>
          <a:prstGeom prst="roundRect">
            <a:avLst/>
          </a:prstGeom>
          <a:noFill/>
          <a:ln w="28575">
            <a:solidFill>
              <a:srgbClr val="E82C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18" name="Rounded Rectangle 117"/>
          <p:cNvSpPr/>
          <p:nvPr/>
        </p:nvSpPr>
        <p:spPr>
          <a:xfrm>
            <a:off x="1906035" y="1259831"/>
            <a:ext cx="3037274" cy="503792"/>
          </a:xfrm>
          <a:prstGeom prst="roundRect">
            <a:avLst/>
          </a:prstGeom>
          <a:noFill/>
          <a:ln w="28575">
            <a:solidFill>
              <a:srgbClr val="E82C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162809" y="810721"/>
            <a:ext cx="2995449" cy="1156138"/>
          </a:xfrm>
          <a:prstGeom prst="rect">
            <a:avLst/>
          </a:prstGeom>
        </p:spPr>
      </p:pic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243422"/>
              </p:ext>
            </p:extLst>
          </p:nvPr>
        </p:nvGraphicFramePr>
        <p:xfrm>
          <a:off x="1679270" y="2122018"/>
          <a:ext cx="1385039" cy="1552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5039">
                  <a:extLst>
                    <a:ext uri="{9D8B030D-6E8A-4147-A177-3AD203B41FA5}">
                      <a16:colId xmlns:a16="http://schemas.microsoft.com/office/drawing/2014/main" xmlns="" val="1158947443"/>
                    </a:ext>
                  </a:extLst>
                </a:gridCol>
              </a:tblGrid>
              <a:tr h="31057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omic Sans MS" panose="030F0702030302020204" pitchFamily="66" charset="0"/>
                        </a:rPr>
                        <a:t>Animals</a:t>
                      </a:r>
                      <a:endParaRPr lang="en-GB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0136819"/>
                  </a:ext>
                </a:extLst>
              </a:tr>
              <a:tr h="31057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omic Sans MS" panose="030F0702030302020204" pitchFamily="66" charset="0"/>
                        </a:rPr>
                        <a:t>Birds</a:t>
                      </a:r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6451960"/>
                  </a:ext>
                </a:extLst>
              </a:tr>
              <a:tr h="31057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omic Sans MS" panose="030F0702030302020204" pitchFamily="66" charset="0"/>
                        </a:rPr>
                        <a:t>Alpacas</a:t>
                      </a:r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9197832"/>
                  </a:ext>
                </a:extLst>
              </a:tr>
              <a:tr h="31057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omic Sans MS" panose="030F0702030302020204" pitchFamily="66" charset="0"/>
                        </a:rPr>
                        <a:t>Dogs</a:t>
                      </a:r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5068814"/>
                  </a:ext>
                </a:extLst>
              </a:tr>
              <a:tr h="31057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omic Sans MS" panose="030F0702030302020204" pitchFamily="66" charset="0"/>
                        </a:rPr>
                        <a:t>Horses</a:t>
                      </a:r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0727465"/>
                  </a:ext>
                </a:extLst>
              </a:tr>
            </a:tbl>
          </a:graphicData>
        </a:graphic>
      </p:graphicFrame>
      <p:sp>
        <p:nvSpPr>
          <p:cNvPr id="117" name="Rounded Rectangle 116"/>
          <p:cNvSpPr/>
          <p:nvPr/>
        </p:nvSpPr>
        <p:spPr>
          <a:xfrm>
            <a:off x="3042027" y="2428922"/>
            <a:ext cx="2300681" cy="324000"/>
          </a:xfrm>
          <a:prstGeom prst="roundRect">
            <a:avLst/>
          </a:prstGeom>
          <a:noFill/>
          <a:ln w="28575">
            <a:solidFill>
              <a:srgbClr val="E82C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4861085" y="4159667"/>
            <a:ext cx="318211" cy="274320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919781"/>
              </p:ext>
            </p:extLst>
          </p:nvPr>
        </p:nvGraphicFramePr>
        <p:xfrm>
          <a:off x="3563069" y="4797896"/>
          <a:ext cx="4653309" cy="1552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1831">
                  <a:extLst>
                    <a:ext uri="{9D8B030D-6E8A-4147-A177-3AD203B41FA5}">
                      <a16:colId xmlns:a16="http://schemas.microsoft.com/office/drawing/2014/main" xmlns="" val="1158947443"/>
                    </a:ext>
                  </a:extLst>
                </a:gridCol>
                <a:gridCol w="3301478">
                  <a:extLst>
                    <a:ext uri="{9D8B030D-6E8A-4147-A177-3AD203B41FA5}">
                      <a16:colId xmlns:a16="http://schemas.microsoft.com/office/drawing/2014/main" xmlns="" val="2237512653"/>
                    </a:ext>
                  </a:extLst>
                </a:gridCol>
              </a:tblGrid>
              <a:tr h="31057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omic Sans MS" panose="030F0702030302020204" pitchFamily="66" charset="0"/>
                        </a:rPr>
                        <a:t>Animals</a:t>
                      </a:r>
                      <a:endParaRPr lang="en-GB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0136819"/>
                  </a:ext>
                </a:extLst>
              </a:tr>
              <a:tr h="31057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omic Sans MS" panose="030F0702030302020204" pitchFamily="66" charset="0"/>
                        </a:rPr>
                        <a:t>Birds</a:t>
                      </a:r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6451960"/>
                  </a:ext>
                </a:extLst>
              </a:tr>
              <a:tr h="31057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omic Sans MS" panose="030F0702030302020204" pitchFamily="66" charset="0"/>
                        </a:rPr>
                        <a:t>Alpacas</a:t>
                      </a:r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9197832"/>
                  </a:ext>
                </a:extLst>
              </a:tr>
              <a:tr h="31057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omic Sans MS" panose="030F0702030302020204" pitchFamily="66" charset="0"/>
                        </a:rPr>
                        <a:t>Dogs</a:t>
                      </a:r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5068814"/>
                  </a:ext>
                </a:extLst>
              </a:tr>
              <a:tr h="31057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omic Sans MS" panose="030F0702030302020204" pitchFamily="66" charset="0"/>
                        </a:rPr>
                        <a:t>Horses</a:t>
                      </a:r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0727465"/>
                  </a:ext>
                </a:extLst>
              </a:tr>
            </a:tbl>
          </a:graphicData>
        </a:graphic>
      </p:graphicFrame>
      <p:sp>
        <p:nvSpPr>
          <p:cNvPr id="26" name="Isosceles Triangle 25"/>
          <p:cNvSpPr/>
          <p:nvPr/>
        </p:nvSpPr>
        <p:spPr>
          <a:xfrm>
            <a:off x="5019339" y="5152475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Isosceles Triangle 26"/>
          <p:cNvSpPr/>
          <p:nvPr/>
        </p:nvSpPr>
        <p:spPr>
          <a:xfrm>
            <a:off x="5339043" y="5152475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Isosceles Triangle 27"/>
          <p:cNvSpPr/>
          <p:nvPr/>
        </p:nvSpPr>
        <p:spPr>
          <a:xfrm>
            <a:off x="5658747" y="5152475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Isosceles Triangle 28"/>
          <p:cNvSpPr/>
          <p:nvPr/>
        </p:nvSpPr>
        <p:spPr>
          <a:xfrm>
            <a:off x="5978451" y="5152475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Isosceles Triangle 29"/>
          <p:cNvSpPr/>
          <p:nvPr/>
        </p:nvSpPr>
        <p:spPr>
          <a:xfrm>
            <a:off x="6298155" y="5152475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Isosceles Triangle 30"/>
          <p:cNvSpPr/>
          <p:nvPr/>
        </p:nvSpPr>
        <p:spPr>
          <a:xfrm>
            <a:off x="6617859" y="5152475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Isosceles Triangle 35"/>
          <p:cNvSpPr/>
          <p:nvPr/>
        </p:nvSpPr>
        <p:spPr>
          <a:xfrm>
            <a:off x="6937563" y="5152475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Isosceles Triangle 36"/>
          <p:cNvSpPr/>
          <p:nvPr/>
        </p:nvSpPr>
        <p:spPr>
          <a:xfrm>
            <a:off x="7257267" y="5152475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Isosceles Triangle 37"/>
          <p:cNvSpPr/>
          <p:nvPr/>
        </p:nvSpPr>
        <p:spPr>
          <a:xfrm>
            <a:off x="7576971" y="5152475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Isosceles Triangle 40"/>
          <p:cNvSpPr/>
          <p:nvPr/>
        </p:nvSpPr>
        <p:spPr>
          <a:xfrm>
            <a:off x="7896675" y="5152475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Isosceles Triangle 41"/>
          <p:cNvSpPr/>
          <p:nvPr/>
        </p:nvSpPr>
        <p:spPr>
          <a:xfrm>
            <a:off x="5019339" y="5479705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Isosceles Triangle 42"/>
          <p:cNvSpPr/>
          <p:nvPr/>
        </p:nvSpPr>
        <p:spPr>
          <a:xfrm>
            <a:off x="5339043" y="5479705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Isosceles Triangle 43"/>
          <p:cNvSpPr/>
          <p:nvPr/>
        </p:nvSpPr>
        <p:spPr>
          <a:xfrm>
            <a:off x="5021159" y="5772520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Isosceles Triangle 44"/>
          <p:cNvSpPr/>
          <p:nvPr/>
        </p:nvSpPr>
        <p:spPr>
          <a:xfrm>
            <a:off x="5340863" y="5772520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Isosceles Triangle 45"/>
          <p:cNvSpPr/>
          <p:nvPr/>
        </p:nvSpPr>
        <p:spPr>
          <a:xfrm>
            <a:off x="5660567" y="5772520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Isosceles Triangle 46"/>
          <p:cNvSpPr/>
          <p:nvPr/>
        </p:nvSpPr>
        <p:spPr>
          <a:xfrm>
            <a:off x="5980271" y="5772520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Isosceles Triangle 47"/>
          <p:cNvSpPr/>
          <p:nvPr/>
        </p:nvSpPr>
        <p:spPr>
          <a:xfrm>
            <a:off x="6299975" y="5772520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Isosceles Triangle 48"/>
          <p:cNvSpPr/>
          <p:nvPr/>
        </p:nvSpPr>
        <p:spPr>
          <a:xfrm>
            <a:off x="6619679" y="5772520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Isosceles Triangle 49"/>
          <p:cNvSpPr/>
          <p:nvPr/>
        </p:nvSpPr>
        <p:spPr>
          <a:xfrm>
            <a:off x="5021159" y="6086555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Isosceles Triangle 50"/>
          <p:cNvSpPr/>
          <p:nvPr/>
        </p:nvSpPr>
        <p:spPr>
          <a:xfrm>
            <a:off x="5340863" y="6086555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Isosceles Triangle 51"/>
          <p:cNvSpPr/>
          <p:nvPr/>
        </p:nvSpPr>
        <p:spPr>
          <a:xfrm>
            <a:off x="5660567" y="6086555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Isosceles Triangle 52"/>
          <p:cNvSpPr/>
          <p:nvPr/>
        </p:nvSpPr>
        <p:spPr>
          <a:xfrm>
            <a:off x="5980271" y="6086555"/>
            <a:ext cx="238162" cy="205312"/>
          </a:xfrm>
          <a:prstGeom prst="triangle">
            <a:avLst/>
          </a:prstGeom>
          <a:solidFill>
            <a:schemeClr val="accent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1120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116" grpId="0" animBg="1"/>
      <p:bldP spid="118" grpId="0" animBg="1"/>
      <p:bldP spid="1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846614" y="788245"/>
            <a:ext cx="65849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Either go on a walk or use my virtual walk, or both!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84988"/>
              </p:ext>
            </p:extLst>
          </p:nvPr>
        </p:nvGraphicFramePr>
        <p:xfrm>
          <a:off x="628733" y="3733799"/>
          <a:ext cx="7232046" cy="1930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0978">
                  <a:extLst>
                    <a:ext uri="{9D8B030D-6E8A-4147-A177-3AD203B41FA5}">
                      <a16:colId xmlns:a16="http://schemas.microsoft.com/office/drawing/2014/main" xmlns="" val="1158947443"/>
                    </a:ext>
                  </a:extLst>
                </a:gridCol>
                <a:gridCol w="5131068">
                  <a:extLst>
                    <a:ext uri="{9D8B030D-6E8A-4147-A177-3AD203B41FA5}">
                      <a16:colId xmlns:a16="http://schemas.microsoft.com/office/drawing/2014/main" xmlns="" val="2237512653"/>
                    </a:ext>
                  </a:extLst>
                </a:gridCol>
              </a:tblGrid>
              <a:tr h="482688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latin typeface="Comic Sans MS" panose="030F0702030302020204" pitchFamily="66" charset="0"/>
                        </a:rPr>
                        <a:t>Animals</a:t>
                      </a:r>
                      <a:endParaRPr lang="en-GB" sz="2200" dirty="0"/>
                    </a:p>
                  </a:txBody>
                  <a:tcPr marL="142114" marR="142114" marT="71057" marB="7105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 marL="142114" marR="142114" marT="71057" marB="7105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0136819"/>
                  </a:ext>
                </a:extLst>
              </a:tr>
              <a:tr h="482688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latin typeface="Comic Sans MS" panose="030F0702030302020204" pitchFamily="66" charset="0"/>
                        </a:rPr>
                        <a:t>Birds</a:t>
                      </a:r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6451960"/>
                  </a:ext>
                </a:extLst>
              </a:tr>
              <a:tr h="482688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latin typeface="Comic Sans MS" panose="030F0702030302020204" pitchFamily="66" charset="0"/>
                        </a:rPr>
                        <a:t>Frogs</a:t>
                      </a:r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9197832"/>
                  </a:ext>
                </a:extLst>
              </a:tr>
              <a:tr h="482688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latin typeface="Comic Sans MS" panose="030F0702030302020204" pitchFamily="66" charset="0"/>
                        </a:rPr>
                        <a:t>Octopuses</a:t>
                      </a:r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506881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032269" y="3138895"/>
                <a:ext cx="30121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 xmlns="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1 animal</a:t>
                </a: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269" y="3138895"/>
                <a:ext cx="3012141" cy="461665"/>
              </a:xfrm>
              <a:prstGeom prst="rect">
                <a:avLst/>
              </a:prstGeom>
              <a:blipFill>
                <a:blip r:embed="rId12"/>
                <a:stretch>
                  <a:fillRect l="-3239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Oval 51"/>
          <p:cNvSpPr/>
          <p:nvPr/>
        </p:nvSpPr>
        <p:spPr>
          <a:xfrm>
            <a:off x="5857082" y="322572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2617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>
            <a:off x="932652" y="-10494648"/>
            <a:ext cx="6411577" cy="14383482"/>
          </a:xfrm>
          <a:prstGeom prst="trapezoid">
            <a:avLst>
              <a:gd name="adj" fmla="val 15714"/>
            </a:avLst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rapezoid 20"/>
          <p:cNvSpPr/>
          <p:nvPr/>
        </p:nvSpPr>
        <p:spPr>
          <a:xfrm rot="10800000">
            <a:off x="5990176" y="14512"/>
            <a:ext cx="2370355" cy="3718559"/>
          </a:xfrm>
          <a:custGeom>
            <a:avLst/>
            <a:gdLst>
              <a:gd name="connsiteX0" fmla="*/ 0 w 2941855"/>
              <a:gd name="connsiteY0" fmla="*/ 3718559 h 3718559"/>
              <a:gd name="connsiteX1" fmla="*/ 514472 w 2941855"/>
              <a:gd name="connsiteY1" fmla="*/ 0 h 3718559"/>
              <a:gd name="connsiteX2" fmla="*/ 2427383 w 2941855"/>
              <a:gd name="connsiteY2" fmla="*/ 0 h 3718559"/>
              <a:gd name="connsiteX3" fmla="*/ 2941855 w 2941855"/>
              <a:gd name="connsiteY3" fmla="*/ 3718559 h 3718559"/>
              <a:gd name="connsiteX4" fmla="*/ 0 w 2941855"/>
              <a:gd name="connsiteY4" fmla="*/ 3718559 h 3718559"/>
              <a:gd name="connsiteX0" fmla="*/ 57028 w 2427383"/>
              <a:gd name="connsiteY0" fmla="*/ 3705859 h 3718559"/>
              <a:gd name="connsiteX1" fmla="*/ 0 w 2427383"/>
              <a:gd name="connsiteY1" fmla="*/ 0 h 3718559"/>
              <a:gd name="connsiteX2" fmla="*/ 1912911 w 2427383"/>
              <a:gd name="connsiteY2" fmla="*/ 0 h 3718559"/>
              <a:gd name="connsiteX3" fmla="*/ 2427383 w 2427383"/>
              <a:gd name="connsiteY3" fmla="*/ 3718559 h 3718559"/>
              <a:gd name="connsiteX4" fmla="*/ 57028 w 2427383"/>
              <a:gd name="connsiteY4" fmla="*/ 3705859 h 3718559"/>
              <a:gd name="connsiteX0" fmla="*/ 0 w 2370355"/>
              <a:gd name="connsiteY0" fmla="*/ 3705859 h 3718559"/>
              <a:gd name="connsiteX1" fmla="*/ 444622 w 2370355"/>
              <a:gd name="connsiteY1" fmla="*/ 82550 h 3718559"/>
              <a:gd name="connsiteX2" fmla="*/ 1855883 w 2370355"/>
              <a:gd name="connsiteY2" fmla="*/ 0 h 3718559"/>
              <a:gd name="connsiteX3" fmla="*/ 2370355 w 2370355"/>
              <a:gd name="connsiteY3" fmla="*/ 3718559 h 3718559"/>
              <a:gd name="connsiteX4" fmla="*/ 0 w 2370355"/>
              <a:gd name="connsiteY4" fmla="*/ 3705859 h 3718559"/>
              <a:gd name="connsiteX0" fmla="*/ 0 w 2370355"/>
              <a:gd name="connsiteY0" fmla="*/ 3705859 h 3718559"/>
              <a:gd name="connsiteX1" fmla="*/ 444622 w 2370355"/>
              <a:gd name="connsiteY1" fmla="*/ 6350 h 3718559"/>
              <a:gd name="connsiteX2" fmla="*/ 1855883 w 2370355"/>
              <a:gd name="connsiteY2" fmla="*/ 0 h 3718559"/>
              <a:gd name="connsiteX3" fmla="*/ 2370355 w 2370355"/>
              <a:gd name="connsiteY3" fmla="*/ 3718559 h 3718559"/>
              <a:gd name="connsiteX4" fmla="*/ 0 w 2370355"/>
              <a:gd name="connsiteY4" fmla="*/ 3705859 h 3718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0355" h="3718559">
                <a:moveTo>
                  <a:pt x="0" y="3705859"/>
                </a:moveTo>
                <a:lnTo>
                  <a:pt x="444622" y="6350"/>
                </a:lnTo>
                <a:lnTo>
                  <a:pt x="1855883" y="0"/>
                </a:lnTo>
                <a:lnTo>
                  <a:pt x="2370355" y="3718559"/>
                </a:lnTo>
                <a:lnTo>
                  <a:pt x="0" y="370585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rapezoid 3"/>
          <p:cNvSpPr/>
          <p:nvPr/>
        </p:nvSpPr>
        <p:spPr>
          <a:xfrm rot="10800000">
            <a:off x="22859" y="14512"/>
            <a:ext cx="2941855" cy="3718559"/>
          </a:xfrm>
          <a:prstGeom prst="trapezoid">
            <a:avLst>
              <a:gd name="adj" fmla="val 174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103" y="-3297810"/>
            <a:ext cx="1776570" cy="182716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611" y="-3023611"/>
            <a:ext cx="2061555" cy="235191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977" y="-3023611"/>
            <a:ext cx="2061555" cy="23519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625" y="-2233126"/>
            <a:ext cx="2061555" cy="23519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335" y="-2239776"/>
            <a:ext cx="2061555" cy="2351917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6148" y="1128713"/>
            <a:ext cx="1278092" cy="1189946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7353" y="2516450"/>
            <a:ext cx="738378" cy="646775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6404" y="1873802"/>
            <a:ext cx="730050" cy="64122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658" y="377197"/>
            <a:ext cx="1243013" cy="1157288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95"/>
          <a:stretch/>
        </p:blipFill>
        <p:spPr>
          <a:xfrm>
            <a:off x="9022495" y="1351780"/>
            <a:ext cx="1233836" cy="193375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19"/>
          <a:stretch/>
        </p:blipFill>
        <p:spPr>
          <a:xfrm>
            <a:off x="9623658" y="1381976"/>
            <a:ext cx="857406" cy="193375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266354" y="5679791"/>
            <a:ext cx="8508654" cy="11934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27" y="-3201931"/>
            <a:ext cx="1776570" cy="182716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335" y="-2927732"/>
            <a:ext cx="2061555" cy="235191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701" y="-2927732"/>
            <a:ext cx="2061555" cy="235191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349" y="-2137247"/>
            <a:ext cx="2061555" cy="235191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059" y="-2143897"/>
            <a:ext cx="2061555" cy="2351917"/>
          </a:xfrm>
          <a:prstGeom prst="rect">
            <a:avLst/>
          </a:prstGeom>
        </p:spPr>
      </p:pic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516805"/>
              </p:ext>
            </p:extLst>
          </p:nvPr>
        </p:nvGraphicFramePr>
        <p:xfrm>
          <a:off x="628733" y="3733799"/>
          <a:ext cx="7232046" cy="1930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0978">
                  <a:extLst>
                    <a:ext uri="{9D8B030D-6E8A-4147-A177-3AD203B41FA5}">
                      <a16:colId xmlns:a16="http://schemas.microsoft.com/office/drawing/2014/main" xmlns="" val="1158947443"/>
                    </a:ext>
                  </a:extLst>
                </a:gridCol>
                <a:gridCol w="5131068">
                  <a:extLst>
                    <a:ext uri="{9D8B030D-6E8A-4147-A177-3AD203B41FA5}">
                      <a16:colId xmlns:a16="http://schemas.microsoft.com/office/drawing/2014/main" xmlns="" val="2237512653"/>
                    </a:ext>
                  </a:extLst>
                </a:gridCol>
              </a:tblGrid>
              <a:tr h="482688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latin typeface="Comic Sans MS" panose="030F0702030302020204" pitchFamily="66" charset="0"/>
                        </a:rPr>
                        <a:t>Animals</a:t>
                      </a:r>
                      <a:endParaRPr lang="en-GB" sz="2200" dirty="0"/>
                    </a:p>
                  </a:txBody>
                  <a:tcPr marL="142114" marR="142114" marT="71057" marB="7105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 marL="142114" marR="142114" marT="71057" marB="7105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0136819"/>
                  </a:ext>
                </a:extLst>
              </a:tr>
              <a:tr h="482688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latin typeface="Comic Sans MS" panose="030F0702030302020204" pitchFamily="66" charset="0"/>
                        </a:rPr>
                        <a:t>Birds</a:t>
                      </a:r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6451960"/>
                  </a:ext>
                </a:extLst>
              </a:tr>
              <a:tr h="482688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latin typeface="Comic Sans MS" panose="030F0702030302020204" pitchFamily="66" charset="0"/>
                        </a:rPr>
                        <a:t>Frogs</a:t>
                      </a:r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9197832"/>
                  </a:ext>
                </a:extLst>
              </a:tr>
              <a:tr h="482688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latin typeface="Comic Sans MS" panose="030F0702030302020204" pitchFamily="66" charset="0"/>
                        </a:rPr>
                        <a:t>Octopuses</a:t>
                      </a:r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 marL="142114" marR="142114" marT="71057" marB="7105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506881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032269" y="3758654"/>
                <a:ext cx="30121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 xmlns="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1 animal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269" y="3758654"/>
                <a:ext cx="3012141" cy="461665"/>
              </a:xfrm>
              <a:prstGeom prst="rect">
                <a:avLst/>
              </a:prstGeom>
              <a:blipFill>
                <a:blip r:embed="rId14"/>
                <a:stretch>
                  <a:fillRect l="-3239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val 27"/>
          <p:cNvSpPr/>
          <p:nvPr/>
        </p:nvSpPr>
        <p:spPr>
          <a:xfrm>
            <a:off x="5857082" y="3845486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2820714" y="43111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3201862" y="43111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3583010" y="43111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3964158" y="43111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4345306" y="4311187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2820714" y="4806055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3201862" y="4806055"/>
            <a:ext cx="288000" cy="28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8101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59259E-6 L -0.09254 0.83102 " pathEditMode="relative" rAng="0" ptsTypes="AA">
                                      <p:cBhvr>
                                        <p:cTn id="6" dur="39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35" y="4155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33333E-6 L 0.14635 0.8301 " pathEditMode="relative" rAng="0" ptsTypes="AA">
                                      <p:cBhvr>
                                        <p:cTn id="8" dur="39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4150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animMotion origin="layout" path="M 4.44444E-6 -2.59259E-6 L -1.17223 -2.59259E-6 " pathEditMode="relative" rAng="0" ptsTypes="AA">
                                      <p:cBhvr>
                                        <p:cTn id="10" dur="31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61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animMotion origin="layout" path="M 3.05556E-6 4.44444E-6 L 0.15451 0.97847 " pathEditMode="relative" rAng="0" ptsTypes="AA">
                                      <p:cBhvr>
                                        <p:cTn id="12" dur="39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26" y="4891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Motion origin="layout" path="M 4.72222E-6 4.44444E-6 L -0.09601 0.94467 " pathEditMode="relative" rAng="0" ptsTypes="AA">
                                      <p:cBhvr>
                                        <p:cTn id="14" dur="39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09" y="4722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4400"/>
                                  </p:stCondLst>
                                  <p:childTnLst>
                                    <p:animMotion origin="layout" path="M 3.05556E-6 3.7037E-6 L 0.15347 1.04375 " pathEditMode="relative" rAng="0" ptsTypes="AA">
                                      <p:cBhvr>
                                        <p:cTn id="16" dur="39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74" y="5217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4900"/>
                                  </p:stCondLst>
                                  <p:childTnLst>
                                    <p:animMotion origin="layout" path="M -3.61111E-6 -1.11111E-6 L -3.61111E-6 -1.11111E-6 C 0.00591 -0.00486 0.01146 -0.01065 0.01754 -0.01481 C 0.01962 -0.0162 0.02188 -0.01736 0.02396 -0.01898 C 0.02657 -0.02083 0.029 -0.02338 0.03177 -0.02523 C 0.04479 -0.03403 0.0349 -0.02616 0.04445 -0.03171 C 0.04653 -0.03287 0.04844 -0.03495 0.0507 -0.03588 C 0.05486 -0.03773 0.0592 -0.03866 0.06337 -0.04005 C 0.07014 -0.04236 0.07032 -0.04259 0.07778 -0.04444 C 0.09202 -0.04769 0.08229 -0.04491 0.09358 -0.04861 C 0.10834 -0.04792 0.12327 -0.04769 0.13802 -0.04653 C 0.14271 -0.04606 0.15 -0.03796 0.15226 -0.03588 L 0.15712 -0.03171 C 0.16042 -0.01806 0.15591 -0.03287 0.16337 -0.01898 C 0.16893 -0.00856 0.16476 -0.01343 0.16823 -0.00417 C 0.1691 -0.00185 0.17032 -1.11111E-6 0.17136 0.00231 C 0.17188 0.00509 0.17223 0.00787 0.17292 0.01065 C 0.17396 0.01505 0.17604 0.02338 0.17604 0.02338 C 0.18091 0.02199 0.18594 0.02153 0.19045 0.01921 C 0.19584 0.0162 0.20122 0.00856 0.20625 0.0044 C 0.20834 0.00255 0.21059 0.00162 0.21268 -1.11111E-6 C 0.21424 -0.00116 0.2158 -0.00278 0.21736 -0.00417 C 0.21945 -0.00625 0.22136 -0.0088 0.22379 -0.01042 C 0.2257 -0.01181 0.22795 -0.01181 0.23004 -0.0125 C 0.23264 -0.01481 0.23525 -0.01713 0.23802 -0.01898 C 0.24653 -0.02454 0.24497 -0.02222 0.25382 -0.02523 C 0.25556 -0.02593 0.25712 -0.02685 0.25868 -0.02731 C 0.26389 -0.0294 0.26754 -0.03009 0.27292 -0.03171 C 0.275 -0.0331 0.27709 -0.03495 0.27934 -0.03588 C 0.29358 -0.04236 0.32917 -0.03611 0.3316 -0.03588 L 0.34445 -0.02731 C 0.35052 -0.02338 0.35018 -0.02384 0.35556 -0.01898 C 0.35764 -0.0169 0.3599 -0.01481 0.36181 -0.0125 C 0.36354 -0.01065 0.36476 -0.00787 0.36667 -0.00625 C 0.36806 -0.00509 0.36979 -0.00486 0.37136 -0.00417 C 0.3724 -0.00208 0.37309 0.00046 0.37448 0.00231 C 0.37743 0.00556 0.38403 0.01065 0.38403 0.01065 C 0.38403 0.01042 0.38681 -0.01968 0.38716 -0.02106 C 0.38854 -0.02546 0.39462 -0.03657 0.39827 -0.04005 C 0.40018 -0.0419 0.40261 -0.04259 0.40469 -0.04444 C 0.40695 -0.0463 0.40886 -0.04861 0.41111 -0.05069 C 0.41424 -0.0537 0.41736 -0.05625 0.42049 -0.05926 C 0.42223 -0.06065 0.42344 -0.06273 0.42535 -0.06343 C 0.42743 -0.06412 0.42952 -0.06458 0.4316 -0.06551 C 0.43334 -0.0662 0.43473 -0.06713 0.43646 -0.06759 C 0.44011 -0.06852 0.44393 -0.06898 0.44757 -0.06968 C 0.46736 -0.07384 0.44584 -0.06991 0.46979 -0.07384 C 0.47726 -0.07315 0.48455 -0.07292 0.49202 -0.07176 C 0.49358 -0.07153 0.49514 -0.0706 0.4967 -0.06968 C 0.50851 -0.06296 0.49809 -0.06829 0.50782 -0.06134 C 0.52761 -0.04676 0.51441 -0.05833 0.52535 -0.04861 C 0.53438 -0.03032 0.52223 -0.05185 0.53334 -0.04005 C 0.53473 -0.03843 0.53525 -0.03588 0.53646 -0.0338 C 0.53802 -0.03079 0.53976 -0.02824 0.54115 -0.02523 C 0.54341 -0.02106 0.54549 -0.0169 0.54757 -0.0125 L 0.5507 -0.00625 C 0.55191 -0.00185 0.55174 0.00347 0.55712 0.00231 C 0.55903 0.00185 0.56007 -0.00093 0.56181 -0.00208 C 0.56493 -0.00394 0.56823 -0.0044 0.57136 -0.00625 C 0.59202 -0.01875 0.57032 -0.00856 0.58403 -0.01481 C 0.59219 -0.02546 0.58681 -0.01968 0.60157 -0.02963 C 0.60573 -0.03241 0.60973 -0.03611 0.61424 -0.03796 C 0.6257 -0.04306 0.61146 -0.03681 0.62535 -0.04213 C 0.62691 -0.04282 0.62848 -0.04375 0.63004 -0.04444 C 0.63316 -0.04537 0.63646 -0.04583 0.63959 -0.04653 C 0.64167 -0.04792 0.64375 -0.04977 0.64601 -0.05069 C 0.65712 -0.05486 0.66789 -0.05208 0.67934 -0.05069 C 0.69462 -0.04884 0.68768 -0.04954 0.69827 -0.04653 C 0.70417 -0.04468 0.70712 -0.04444 0.71268 -0.04213 C 0.72882 -0.03588 0.71563 -0.03981 0.73004 -0.03588 C 0.7316 -0.03449 0.73316 -0.03264 0.7349 -0.03171 C 0.73681 -0.03056 0.73924 -0.03056 0.74115 -0.02963 C 0.74341 -0.02847 0.74549 -0.02662 0.74757 -0.02523 C 0.74966 -0.02106 0.7507 -0.01551 0.75382 -0.0125 C 0.75556 -0.01111 0.75729 -0.01019 0.75868 -0.00833 C 0.76059 -0.00579 0.76198 -0.00278 0.76337 -1.11111E-6 C 0.77709 0.02616 0.76337 0.00139 0.77448 0.0213 C 0.775 0.02338 0.77448 0.02824 0.77604 0.02755 C 0.7783 0.02662 0.77795 0.02176 0.77934 0.01921 C 0.78056 0.01667 0.78264 0.01505 0.78403 0.01273 C 0.78646 0.0088 0.78716 0.00301 0.79045 -1.11111E-6 C 0.79202 -0.00139 0.79375 -0.00255 0.79514 -0.00417 C 0.79688 -0.00602 0.79792 -0.00903 0.8 -0.01042 C 0.80278 -0.01273 0.80625 -0.01319 0.80938 -0.01481 C 0.81823 -0.02639 0.80938 -0.0169 0.82223 -0.02315 C 0.82552 -0.02477 0.82848 -0.02755 0.8316 -0.02963 C 0.83316 -0.03032 0.8349 -0.03102 0.83646 -0.03171 C 0.83854 -0.0338 0.84045 -0.03657 0.84271 -0.03796 C 0.84532 -0.03935 0.84809 -0.03935 0.8507 -0.04005 C 0.85504 -0.04144 0.8592 -0.04282 0.86337 -0.04444 C 0.87136 -0.04699 0.86771 -0.0456 0.87448 -0.04861 C 0.88889 -0.04792 0.9033 -0.04907 0.91736 -0.04653 C 0.91962 -0.04606 0.92084 -0.04236 0.92223 -0.04005 C 0.93542 -0.01736 0.9224 -0.03542 0.93334 -0.02106 C 0.93438 -0.01829 0.93525 -0.01528 0.93646 -0.0125 C 0.93837 -0.00833 0.94271 -1.11111E-6 0.94271 -1.11111E-6 C 0.94341 0.00231 0.94341 0.00463 0.94445 0.00648 C 0.94549 0.00833 0.94809 0.00856 0.94914 0.01065 C 0.95087 0.01435 0.95226 0.02338 0.95226 0.02338 C 0.95382 0.02269 0.95573 0.02245 0.95712 0.0213 C 0.96615 0.01366 0.96302 0.01412 0.96979 0.00648 C 0.97587 -0.00046 0.97604 0.00162 0.98091 -0.00625 C 0.98212 -0.0081 0.98264 -0.01088 0.98403 -0.0125 C 0.98542 -0.01435 0.98733 -0.01528 0.98889 -0.0169 C 0.99462 -0.02245 0.99809 -0.02685 1.00469 -0.03171 C 1.00729 -0.03356 1.0132 -0.03472 1.0158 -0.03588 C 1.03056 -0.04329 1.01233 -0.03796 1.0316 -0.04213 C 1.05729 -0.05694 1.02969 -0.04236 1.05226 -0.05069 C 1.05504 -0.05162 1.05747 -0.05394 1.06025 -0.05486 C 1.06389 -0.05602 1.06771 -0.05625 1.07136 -0.05694 C 1.09323 -0.06181 1.06129 -0.05625 1.09202 -0.06134 C 1.10104 -0.05995 1.11007 -0.05949 1.11893 -0.05694 C 1.12535 -0.05532 1.12535 -0.0463 1.12691 -0.04005 L 1.13004 -0.02731 C 1.13056 -0.02523 1.13177 -0.02338 1.13177 -0.02106 L 1.13177 -0.01481 L 1.13177 -0.01481 " pathEditMode="relative" ptsTypes="AAAAAAAAAAAAAAAAAAAAAAAAAAAAAAAAAAAAAAAAAAAAAAAAAAAAAAAAAAAAAAAAAAAAAAAAAAAAAAAAAAAAAAAAAAAAAAAAAAAAAAAAAAAAAAAAAAAAA">
                                      <p:cBhvr>
                                        <p:cTn id="18" dur="3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5.55556E-7 1.48148E-6 L -5.55556E-7 1.48379 " pathEditMode="relative" rAng="0" ptsTypes="AA">
                                      <p:cBhvr>
                                        <p:cTn id="20" dur="6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419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7800"/>
                                  </p:stCondLst>
                                  <p:childTnLst>
                                    <p:animMotion origin="layout" path="M 3.88889E-6 2.59259E-6 L -0.09254 0.83102 " pathEditMode="relative" rAng="0" ptsTypes="AA">
                                      <p:cBhvr>
                                        <p:cTn id="22" dur="39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35" y="4155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7400"/>
                                  </p:stCondLst>
                                  <p:childTnLst>
                                    <p:animMotion origin="layout" path="M 2.77778E-6 -3.33333E-6 L 0.14635 0.8301 " pathEditMode="relative" rAng="0" ptsTypes="AA">
                                      <p:cBhvr>
                                        <p:cTn id="24" dur="39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4150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9600"/>
                                  </p:stCondLst>
                                  <p:childTnLst>
                                    <p:animMotion origin="layout" path="M -3.61111E-6 4.07407E-6 L 0.14896 0.93773 " pathEditMode="relative" rAng="0" ptsTypes="AA">
                                      <p:cBhvr>
                                        <p:cTn id="26" dur="39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48" y="4687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10700"/>
                                  </p:stCondLst>
                                  <p:childTnLst>
                                    <p:animMotion origin="layout" path="M 4.72222E-6 4.44444E-6 L -0.09601 0.94467 " pathEditMode="relative" rAng="0" ptsTypes="AA">
                                      <p:cBhvr>
                                        <p:cTn id="28" dur="39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09" y="4722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12900"/>
                                  </p:stCondLst>
                                  <p:childTnLst>
                                    <p:animMotion origin="layout" path="M -3.61111E-6 4.81481E-6 L 0.14792 1.01921 " pathEditMode="relative" rAng="0" ptsTypes="AA">
                                      <p:cBhvr>
                                        <p:cTn id="30" dur="39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96" y="5094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9200"/>
                                  </p:stCondLst>
                                  <p:childTnLst>
                                    <p:animMotion origin="layout" path="M 8.33333E-7 5.55556E-6 L 8.33333E-7 5.55556E-6 C -0.0033 -0.00323 -0.00625 -0.00695 -0.00972 -0.00925 C -0.01145 -0.01064 -0.01354 -0.01018 -0.01527 -0.0111 C -0.01684 -0.01203 -0.01805 -0.01411 -0.01944 -0.01481 C -0.02395 -0.01759 -0.02882 -0.01898 -0.03333 -0.02036 L -0.1125 -0.01851 C -0.11406 -0.01851 -0.11545 -0.01782 -0.11666 -0.01666 C -0.1184 -0.01527 -0.11944 -0.01296 -0.12083 -0.0111 L -0.12361 5.55556E-6 C -0.12413 0.00186 -0.1243 0.00371 -0.125 0.00556 L -0.12777 0.01112 C -0.12968 0.01042 -0.13559 0.00857 -0.1375 0.00741 C -0.13993 0.00579 -0.14218 0.00371 -0.14444 0.00186 C -0.146 0.00047 -0.14722 -0.00092 -0.14861 -0.00185 C -0.15 -0.00277 -0.15156 -0.003 -0.15277 -0.0037 C -0.1552 -0.00532 -0.15729 -0.00833 -0.15972 -0.00925 C -0.16423 -0.01134 -0.16909 -0.01157 -0.17361 -0.01296 L -0.17916 -0.01481 L -0.22777 -0.01296 C -0.23211 -0.01273 -0.23611 -0.0118 -0.24027 -0.0111 L -0.25555 -0.00925 C -0.25746 -0.00879 -0.25937 -0.0081 -0.26111 -0.0074 C -0.26788 -0.00555 -0.27239 -0.00509 -0.27916 -0.00185 L -0.2875 0.00186 C -0.29913 0.02477 -0.28784 0.00533 -0.29722 0.01667 C -0.30017 0.02015 -0.30555 0.02778 -0.30555 0.02778 C -0.30902 0.04098 -0.30486 0.02431 -0.30833 0.04075 C -0.30885 0.0426 -0.30937 0.04445 -0.30972 0.0463 C -0.32343 0.0426 -0.31007 0.04677 -0.32361 0.04075 C -0.32552 0.03982 -0.32743 0.03936 -0.32916 0.0389 C -0.3434 0.03357 -0.3342 0.03635 -0.34583 0.03334 C -0.35416 0.02501 -0.34948 0.0294 -0.35972 0.02038 C -0.36111 0.01899 -0.36232 0.01714 -0.36389 0.01667 C -0.3658 0.01598 -0.3677 0.01552 -0.36944 0.01482 C -0.37239 0.01366 -0.375 0.01158 -0.37777 0.01112 L -0.38889 0.00927 C -0.39027 0.00857 -0.39166 0.00765 -0.39305 0.00741 C -0.39635 0.00649 -0.39965 0.00626 -0.40277 0.00556 C -0.4052 0.00487 -0.40746 0.00417 -0.40972 0.00371 L -0.47083 0.00556 C -0.47274 0.00556 -0.47465 0.00672 -0.47639 0.00741 C -0.47882 0.00788 -0.48107 0.00834 -0.48333 0.00927 C -0.48889 0.01112 -0.49184 0.01204 -0.49583 0.01667 C -0.49739 0.01829 -0.49895 0.02015 -0.5 0.02223 C -0.50208 0.0257 -0.50382 0.02964 -0.50555 0.03334 L -0.50833 0.0389 C -0.50885 0.04445 -0.50677 0.0514 -0.50972 0.05556 C -0.5118 0.05811 -0.51545 0.05325 -0.51805 0.05186 C -0.53281 0.04283 -0.51823 0.04839 -0.53055 0.04445 L -0.54166 0.03334 C -0.54409 0.03079 -0.54583 0.02709 -0.54861 0.02593 C -0.55642 0.02246 -0.54948 0.02593 -0.55694 0.02038 C -0.55885 0.01899 -0.56076 0.01783 -0.5625 0.01667 C -0.56406 0.01552 -0.56527 0.0139 -0.56666 0.01297 C -0.57014 0.01065 -0.5743 0.0088 -0.57777 0.00741 C -0.59027 -0.00509 -0.57691 0.00672 -0.58889 5.55556E-6 C -0.59965 -0.00624 -0.58576 -0.00185 -0.59861 -0.0074 C -0.60503 -0.01041 -0.60538 -0.00833 -0.61111 -0.0111 C -0.61545 -0.01342 -0.61944 -0.0162 -0.62361 -0.01851 C -0.625 -0.01944 -0.62656 -0.01967 -0.62777 -0.02036 C -0.62968 -0.02152 -0.63142 -0.02337 -0.63333 -0.02407 C -0.63611 -0.02523 -0.63906 -0.02523 -0.64166 -0.02592 C -0.64461 -0.02708 -0.65 -0.02962 -0.65 -0.02962 C -0.66718 -0.02916 -0.68437 -0.02893 -0.70139 -0.02777 C -0.70295 -0.02777 -0.70434 -0.02708 -0.70555 -0.02592 C -0.70764 -0.02453 -0.70937 -0.02222 -0.71111 -0.02036 C -0.71406 -0.00509 -0.71059 -0.02036 -0.71527 -0.0074 C -0.71701 -0.00323 -0.71736 0.00302 -0.71805 0.00741 C -0.71857 0.00927 -0.71909 0.01112 -0.71944 0.01297 C -0.72309 0.01227 -0.72951 0.01181 -0.73333 0.00927 C -0.74305 0.00278 -0.73159 0.00741 -0.74305 0.00371 C -0.75538 -0.0074 -0.73576 0.0095 -0.75555 -0.0037 C -0.76875 -0.01249 -0.75243 -0.00208 -0.76944 -0.0111 C -0.77482 -0.01411 -0.77916 -0.01666 -0.78472 -0.01851 C -0.78715 -0.01944 -0.78941 -0.0199 -0.79166 -0.02036 C -0.80798 -0.0199 -0.82413 -0.01967 -0.84027 -0.01851 C -0.84861 -0.01805 -0.84687 -0.01712 -0.85277 -0.01481 C -0.85659 -0.01365 -0.86389 -0.0111 -0.86389 -0.0111 C -0.86527 -0.00995 -0.86666 -0.00856 -0.86805 -0.0074 C -0.87118 -0.00555 -0.87639 -0.00462 -0.87916 -0.0037 C -0.88298 -0.00277 -0.89027 5.55556E-6 -0.89027 5.55556E-6 C -0.89132 0.00186 -0.89201 0.00394 -0.89305 0.00556 C -0.90243 0.01783 -0.8927 5.55556E-6 -0.9 0.01482 C -0.90052 0.01714 -0.90086 0.01968 -0.90139 0.02223 C -0.90225 0.02477 -0.90364 0.02686 -0.90416 0.02964 C -0.90503 0.03311 -0.90486 0.03704 -0.90555 0.04075 C -0.90625 0.04329 -0.90764 0.04538 -0.90833 0.04815 C -0.90955 0.05163 -0.90868 0.05695 -0.91111 0.05927 L -0.91527 0.06297 C -0.9177 0.06227 -0.92014 0.06251 -0.92222 0.06112 C -0.92413 0.05973 -0.925 0.05718 -0.92639 0.05556 C -0.9283 0.05348 -0.9302 0.05186 -0.93194 0.05001 C -0.93402 0.04769 -0.93559 0.04468 -0.9375 0.0426 C -0.93941 0.04052 -0.94149 0.03913 -0.94305 0.03704 C -0.94427 0.03542 -0.94479 0.03288 -0.94583 0.03149 C -0.94705 0.02987 -0.94878 0.02894 -0.95 0.02778 C -0.95191 0.02593 -0.95382 0.02385 -0.95555 0.02223 C -0.95833 0.01945 -0.96128 0.01737 -0.96389 0.01482 C -0.9658 0.01297 -0.96753 0.01089 -0.96944 0.00927 C -0.97656 0.00325 -0.97482 0.00695 -0.98333 0.00186 C -0.98489 0.00093 -0.98611 -0.00115 -0.9875 -0.00185 C -0.99027 -0.00347 -0.99305 -0.00439 -0.99583 -0.00555 C -0.99722 -0.00624 -0.99861 -0.00717 -1 -0.0074 C -1.01527 -0.01087 -1.00555 -0.00902 -1.02916 -0.0111 C -1.03055 -0.0111 -1.06128 -0.01828 -1.07083 -0.00555 C -1.07187 -0.00416 -1.07257 -0.00185 -1.07361 5.55556E-6 C -1.07396 0.00741 -1.07343 0.01505 -1.075 0.02223 C -1.07691 0.03149 -1.08107 0.03496 -1.0875 0.03704 C -1.09097 0.03797 -1.09479 0.0382 -1.09861 0.0389 C -1.10625 0.04214 -1.0993 0.03866 -1.10694 0.04445 C -1.10989 0.04653 -1.11614 0.05047 -1.11944 0.05186 C -1.1217 0.05255 -1.12396 0.05302 -1.12639 0.05371 C -1.12812 0.05417 -1.13194 0.05556 -1.13194 0.05556 L -1.13194 0.05556 " pathEditMode="relative" ptsTypes="AAAAAAAAAAAAAAAAAAAAAAAAAAAAAAAAAAAAAAAAAAAAAAAAAAAAAAAAAAAAAAAAAAAAAAAAAAAAAAAAAAAAAAAAAAAAAAAAAAAAAAAAAAAAAAAAAAA">
                                      <p:cBhvr>
                                        <p:cTn id="32" dur="4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35" presetClass="path" presetSubtype="0" accel="50000" decel="50000" fill="hold" nodeType="withEffect">
                                  <p:stCondLst>
                                    <p:cond delay="11300"/>
                                  </p:stCondLst>
                                  <p:childTnLst>
                                    <p:animMotion origin="layout" path="M 3.33333E-6 -4.44444E-6 L -1.1632 -4.44444E-6 " pathEditMode="relative" rAng="0" ptsTypes="AA">
                                      <p:cBhvr>
                                        <p:cTn id="34" dur="3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160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13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13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68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109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43" grpId="0" animBg="1"/>
      <p:bldP spid="5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5.2|0.7|0.8|0.7|0.7|5.9|1.1|1.9|1.5|4.1|5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11.4|9.3|11.9|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|6.2|0.8|6.1|4.6|1.1|1.3|0.6|0.9|1.9|2.2|0.6|0.6|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.6|2.5|11.2|3.1|13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5|20.1|7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5|8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9|1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1|14.8|2.2|6.6|1.6|5.4|1.2|1.1|4.2|1.4|0.8|1|0.9|1.3|1.3|0.9|0.7|0.8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28575"/>
      </a:spPr>
      <a:bodyPr rtlCol="0" anchor="ctr"/>
      <a:lstStyle>
        <a:defPPr algn="ctr">
          <a:defRPr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D2F9859A692143A7D8C5546DD2C295" ma:contentTypeVersion="12" ma:contentTypeDescription="Create a new document." ma:contentTypeScope="" ma:versionID="5759f949f5abe836cbbd3be85c2a693a">
  <xsd:schema xmlns:xsd="http://www.w3.org/2001/XMLSchema" xmlns:xs="http://www.w3.org/2001/XMLSchema" xmlns:p="http://schemas.microsoft.com/office/2006/metadata/properties" xmlns:ns2="8fba47cf-d4c2-4342-84d4-550bc2b4b2fe" xmlns:ns3="94a41c2b-c9a4-4155-9cd3-2586bd5a7cc7" targetNamespace="http://schemas.microsoft.com/office/2006/metadata/properties" ma:root="true" ma:fieldsID="1229355e79bea266eb72080ab80bee0d" ns2:_="" ns3:_="">
    <xsd:import namespace="8fba47cf-d4c2-4342-84d4-550bc2b4b2fe"/>
    <xsd:import namespace="94a41c2b-c9a4-4155-9cd3-2586bd5a7c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a47cf-d4c2-4342-84d4-550bc2b4b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a41c2b-c9a4-4155-9cd3-2586bd5a7cc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microsoft.com/office/infopath/2007/PartnerControls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94a41c2b-c9a4-4155-9cd3-2586bd5a7cc7"/>
    <ds:schemaRef ds:uri="8fba47cf-d4c2-4342-84d4-550bc2b4b2f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19E1A6E-AF11-4411-8C25-4FDB800637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ba47cf-d4c2-4342-84d4-550bc2b4b2fe"/>
    <ds:schemaRef ds:uri="94a41c2b-c9a4-4155-9cd3-2586bd5a7c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13261</TotalTime>
  <Words>211</Words>
  <Application>Microsoft Macintosh PowerPoint</Application>
  <PresentationFormat>On-screen Show (4:3)</PresentationFormat>
  <Paragraphs>112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Aoife O'Grady</cp:lastModifiedBy>
  <cp:revision>321</cp:revision>
  <dcterms:created xsi:type="dcterms:W3CDTF">2019-07-05T11:02:13Z</dcterms:created>
  <dcterms:modified xsi:type="dcterms:W3CDTF">2021-01-30T16:43:28Z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0x010100E0D2F9859A692143A7D8C5546DD2C295</vt:lpwstr>
  </property>
</Properties>
</file>