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92" r:id="rId6"/>
    <p:sldId id="406" r:id="rId7"/>
    <p:sldId id="360" r:id="rId8"/>
    <p:sldId id="407" r:id="rId9"/>
    <p:sldId id="393" r:id="rId10"/>
    <p:sldId id="408" r:id="rId11"/>
    <p:sldId id="395" r:id="rId12"/>
    <p:sldId id="409" r:id="rId13"/>
    <p:sldId id="394" r:id="rId14"/>
    <p:sldId id="41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Identifying Nouns and Verbs in Sentences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Label the boxes with V (verb), PN (proper noun), and AN (abstract noun) to show the parts of the sentence.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grandparents were bursting with joy when they finally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met their great grandchild Charlie. </a:t>
            </a: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CCA33E9-2D30-4D28-A47E-0FB5B75CC442}"/>
              </a:ext>
            </a:extLst>
          </p:cNvPr>
          <p:cNvGrpSpPr/>
          <p:nvPr/>
        </p:nvGrpSpPr>
        <p:grpSpPr>
          <a:xfrm>
            <a:off x="477707" y="3887106"/>
            <a:ext cx="469233" cy="817101"/>
            <a:chOff x="1390392" y="1981200"/>
            <a:chExt cx="264869" cy="46123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1C61A55-5BB7-4E97-8477-195E627E2FEA}"/>
                </a:ext>
              </a:extLst>
            </p:cNvPr>
            <p:cNvSpPr/>
            <p:nvPr/>
          </p:nvSpPr>
          <p:spPr>
            <a:xfrm>
              <a:off x="1390392" y="2177563"/>
              <a:ext cx="264869" cy="26486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DBC4E3E-508C-4A40-81F9-974245FDA050}"/>
                </a:ext>
              </a:extLst>
            </p:cNvPr>
            <p:cNvCxnSpPr/>
            <p:nvPr/>
          </p:nvCxnSpPr>
          <p:spPr>
            <a:xfrm flipV="1">
              <a:off x="1522826" y="1981200"/>
              <a:ext cx="0" cy="1905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BF73114-7403-48F4-9FDC-1BD2BA5BA99D}"/>
              </a:ext>
            </a:extLst>
          </p:cNvPr>
          <p:cNvGrpSpPr/>
          <p:nvPr/>
        </p:nvGrpSpPr>
        <p:grpSpPr>
          <a:xfrm>
            <a:off x="5339999" y="3887106"/>
            <a:ext cx="469233" cy="817101"/>
            <a:chOff x="1390392" y="1981200"/>
            <a:chExt cx="264869" cy="46123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D253FBA-A357-4950-9A7D-F620FAAD2D15}"/>
                </a:ext>
              </a:extLst>
            </p:cNvPr>
            <p:cNvSpPr/>
            <p:nvPr/>
          </p:nvSpPr>
          <p:spPr>
            <a:xfrm>
              <a:off x="1390392" y="2177563"/>
              <a:ext cx="264869" cy="26486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D1F3A39-CAD6-4A4D-ACFC-844427755BB7}"/>
                </a:ext>
              </a:extLst>
            </p:cNvPr>
            <p:cNvCxnSpPr/>
            <p:nvPr/>
          </p:nvCxnSpPr>
          <p:spPr>
            <a:xfrm flipV="1">
              <a:off x="1522826" y="1981200"/>
              <a:ext cx="0" cy="1905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5165A27-E546-4D5A-B778-9320E82ECA68}"/>
              </a:ext>
            </a:extLst>
          </p:cNvPr>
          <p:cNvGrpSpPr/>
          <p:nvPr/>
        </p:nvGrpSpPr>
        <p:grpSpPr>
          <a:xfrm>
            <a:off x="6633247" y="2513413"/>
            <a:ext cx="469233" cy="817101"/>
            <a:chOff x="1390392" y="1981200"/>
            <a:chExt cx="264869" cy="46123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EA92C0-91FB-48A7-9008-F05D1983B637}"/>
                </a:ext>
              </a:extLst>
            </p:cNvPr>
            <p:cNvSpPr/>
            <p:nvPr/>
          </p:nvSpPr>
          <p:spPr>
            <a:xfrm>
              <a:off x="1390392" y="2177563"/>
              <a:ext cx="264869" cy="26486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428E0B7-7612-412F-99DD-857164027E80}"/>
                </a:ext>
              </a:extLst>
            </p:cNvPr>
            <p:cNvCxnSpPr/>
            <p:nvPr/>
          </p:nvCxnSpPr>
          <p:spPr>
            <a:xfrm flipV="1">
              <a:off x="1522826" y="1981200"/>
              <a:ext cx="0" cy="1905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3664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Label the boxes with V (verb), PN (proper noun), and AN (abstract noun) to show the parts of the sentence.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grandparents were bursting with joy when they finally 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met their great grandchild Charlie. </a:t>
            </a: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CCA33E9-2D30-4D28-A47E-0FB5B75CC442}"/>
              </a:ext>
            </a:extLst>
          </p:cNvPr>
          <p:cNvGrpSpPr/>
          <p:nvPr/>
        </p:nvGrpSpPr>
        <p:grpSpPr>
          <a:xfrm>
            <a:off x="477707" y="3887106"/>
            <a:ext cx="469233" cy="817101"/>
            <a:chOff x="1390392" y="1981200"/>
            <a:chExt cx="264869" cy="46123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1C61A55-5BB7-4E97-8477-195E627E2FEA}"/>
                </a:ext>
              </a:extLst>
            </p:cNvPr>
            <p:cNvSpPr/>
            <p:nvPr/>
          </p:nvSpPr>
          <p:spPr>
            <a:xfrm>
              <a:off x="1390392" y="2177563"/>
              <a:ext cx="264869" cy="26486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V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DBC4E3E-508C-4A40-81F9-974245FDA050}"/>
                </a:ext>
              </a:extLst>
            </p:cNvPr>
            <p:cNvCxnSpPr/>
            <p:nvPr/>
          </p:nvCxnSpPr>
          <p:spPr>
            <a:xfrm flipV="1">
              <a:off x="1522826" y="1981200"/>
              <a:ext cx="0" cy="1905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BF73114-7403-48F4-9FDC-1BD2BA5BA99D}"/>
              </a:ext>
            </a:extLst>
          </p:cNvPr>
          <p:cNvGrpSpPr/>
          <p:nvPr/>
        </p:nvGrpSpPr>
        <p:grpSpPr>
          <a:xfrm>
            <a:off x="5339999" y="3887106"/>
            <a:ext cx="469233" cy="817101"/>
            <a:chOff x="1390392" y="1981200"/>
            <a:chExt cx="264869" cy="46123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D253FBA-A357-4950-9A7D-F620FAAD2D15}"/>
                </a:ext>
              </a:extLst>
            </p:cNvPr>
            <p:cNvSpPr/>
            <p:nvPr/>
          </p:nvSpPr>
          <p:spPr>
            <a:xfrm>
              <a:off x="1390392" y="2177563"/>
              <a:ext cx="264869" cy="26486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PN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D1F3A39-CAD6-4A4D-ACFC-844427755BB7}"/>
                </a:ext>
              </a:extLst>
            </p:cNvPr>
            <p:cNvCxnSpPr/>
            <p:nvPr/>
          </p:nvCxnSpPr>
          <p:spPr>
            <a:xfrm flipV="1">
              <a:off x="1522826" y="1981200"/>
              <a:ext cx="0" cy="1905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5165A27-E546-4D5A-B778-9320E82ECA68}"/>
              </a:ext>
            </a:extLst>
          </p:cNvPr>
          <p:cNvGrpSpPr/>
          <p:nvPr/>
        </p:nvGrpSpPr>
        <p:grpSpPr>
          <a:xfrm>
            <a:off x="6633247" y="2513413"/>
            <a:ext cx="469233" cy="817101"/>
            <a:chOff x="1390392" y="1981200"/>
            <a:chExt cx="264869" cy="46123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EA92C0-91FB-48A7-9008-F05D1983B637}"/>
                </a:ext>
              </a:extLst>
            </p:cNvPr>
            <p:cNvSpPr/>
            <p:nvPr/>
          </p:nvSpPr>
          <p:spPr>
            <a:xfrm>
              <a:off x="1390392" y="2177563"/>
              <a:ext cx="264869" cy="26486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AN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428E0B7-7612-412F-99DD-857164027E80}"/>
                </a:ext>
              </a:extLst>
            </p:cNvPr>
            <p:cNvCxnSpPr/>
            <p:nvPr/>
          </p:nvCxnSpPr>
          <p:spPr>
            <a:xfrm flipV="1">
              <a:off x="1522826" y="1981200"/>
              <a:ext cx="0" cy="1905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1410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nouns into the correct place in the table.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9FDE54E-ACA9-4BE6-AF96-878D2C9BC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911709"/>
              </p:ext>
            </p:extLst>
          </p:nvPr>
        </p:nvGraphicFramePr>
        <p:xfrm>
          <a:off x="832514" y="1357014"/>
          <a:ext cx="7478972" cy="315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9743">
                  <a:extLst>
                    <a:ext uri="{9D8B030D-6E8A-4147-A177-3AD203B41FA5}">
                      <a16:colId xmlns:a16="http://schemas.microsoft.com/office/drawing/2014/main" val="4195667507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518057273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2101821194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3322409621"/>
                    </a:ext>
                  </a:extLst>
                </a:gridCol>
              </a:tblGrid>
              <a:tr h="4279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Proper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Concrete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Collective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Abstract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436804"/>
                  </a:ext>
                </a:extLst>
              </a:tr>
              <a:tr h="2723537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21118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62B5B2-6462-40E9-B765-CE5DC507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50932"/>
              </p:ext>
            </p:extLst>
          </p:nvPr>
        </p:nvGraphicFramePr>
        <p:xfrm>
          <a:off x="515112" y="5048210"/>
          <a:ext cx="81137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296">
                  <a:extLst>
                    <a:ext uri="{9D8B030D-6E8A-4147-A177-3AD203B41FA5}">
                      <a16:colId xmlns:a16="http://schemas.microsoft.com/office/drawing/2014/main" val="2719416591"/>
                    </a:ext>
                  </a:extLst>
                </a:gridCol>
                <a:gridCol w="1352296">
                  <a:extLst>
                    <a:ext uri="{9D8B030D-6E8A-4147-A177-3AD203B41FA5}">
                      <a16:colId xmlns:a16="http://schemas.microsoft.com/office/drawing/2014/main" val="913754562"/>
                    </a:ext>
                  </a:extLst>
                </a:gridCol>
                <a:gridCol w="1352296">
                  <a:extLst>
                    <a:ext uri="{9D8B030D-6E8A-4147-A177-3AD203B41FA5}">
                      <a16:colId xmlns:a16="http://schemas.microsoft.com/office/drawing/2014/main" val="3074476911"/>
                    </a:ext>
                  </a:extLst>
                </a:gridCol>
                <a:gridCol w="1352296">
                  <a:extLst>
                    <a:ext uri="{9D8B030D-6E8A-4147-A177-3AD203B41FA5}">
                      <a16:colId xmlns:a16="http://schemas.microsoft.com/office/drawing/2014/main" val="629410350"/>
                    </a:ext>
                  </a:extLst>
                </a:gridCol>
                <a:gridCol w="1352296">
                  <a:extLst>
                    <a:ext uri="{9D8B030D-6E8A-4147-A177-3AD203B41FA5}">
                      <a16:colId xmlns:a16="http://schemas.microsoft.com/office/drawing/2014/main" val="1714873155"/>
                    </a:ext>
                  </a:extLst>
                </a:gridCol>
                <a:gridCol w="1352296">
                  <a:extLst>
                    <a:ext uri="{9D8B030D-6E8A-4147-A177-3AD203B41FA5}">
                      <a16:colId xmlns:a16="http://schemas.microsoft.com/office/drawing/2014/main" val="3782768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vehicle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choir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flock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Halifax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friendship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building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81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crowd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January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garden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Wednesday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love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freedom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92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nouns into the correct place in the table.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9FDE54E-ACA9-4BE6-AF96-878D2C9BC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65443"/>
              </p:ext>
            </p:extLst>
          </p:nvPr>
        </p:nvGraphicFramePr>
        <p:xfrm>
          <a:off x="832514" y="1357014"/>
          <a:ext cx="7478972" cy="315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9743">
                  <a:extLst>
                    <a:ext uri="{9D8B030D-6E8A-4147-A177-3AD203B41FA5}">
                      <a16:colId xmlns:a16="http://schemas.microsoft.com/office/drawing/2014/main" val="4195667507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518057273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2101821194"/>
                    </a:ext>
                  </a:extLst>
                </a:gridCol>
                <a:gridCol w="1869743">
                  <a:extLst>
                    <a:ext uri="{9D8B030D-6E8A-4147-A177-3AD203B41FA5}">
                      <a16:colId xmlns:a16="http://schemas.microsoft.com/office/drawing/2014/main" val="3322409621"/>
                    </a:ext>
                  </a:extLst>
                </a:gridCol>
              </a:tblGrid>
              <a:tr h="42791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Proper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Concrete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Collective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Abstract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436804"/>
                  </a:ext>
                </a:extLst>
              </a:tr>
              <a:tr h="272353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Halifax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Wednesday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January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vehicle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building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garden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choir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crowd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flock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love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friendship</a:t>
                      </a:r>
                    </a:p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freedom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21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6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all the action verbs in the paragraph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we went to Paris, we travelled on the Eurostar. Whilst we were there, we visited the Eiffel Tower and explored the museums. 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all the action verbs in the paragraph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we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went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to Paris, we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travelled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on the Eurostar. Whilst we were there, we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visited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the Eiffel Tower and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explored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the museums. </a:t>
            </a:r>
          </a:p>
        </p:txBody>
      </p:sp>
    </p:spTree>
    <p:extLst>
      <p:ext uri="{BB962C8B-B14F-4D97-AF65-F5344CB8AC3E}">
        <p14:creationId xmlns:p14="http://schemas.microsoft.com/office/powerpoint/2010/main" val="107557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the underlined word in the sentence below being used as a noun or a verb?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builders needed a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skip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to get rid of the old kitchen units.</a:t>
            </a: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the underlined word in the sentence below being used as a noun or a verb?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builders needed a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skip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to get rid of the old kitchen units.</a:t>
            </a:r>
          </a:p>
          <a:p>
            <a:pPr lvl="0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Skip is being used as a noun. </a:t>
            </a: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5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underlined words in the sentence below into the correct place in the table.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mum baked a fresh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batch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of pancakes for my breakfast as my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dog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jumped up and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knocked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the first plate off the table.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666151B-FAA1-4123-B931-4D689B120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034983"/>
              </p:ext>
            </p:extLst>
          </p:nvPr>
        </p:nvGraphicFramePr>
        <p:xfrm>
          <a:off x="1869745" y="3366827"/>
          <a:ext cx="5404509" cy="2152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503">
                  <a:extLst>
                    <a:ext uri="{9D8B030D-6E8A-4147-A177-3AD203B41FA5}">
                      <a16:colId xmlns:a16="http://schemas.microsoft.com/office/drawing/2014/main" val="909997896"/>
                    </a:ext>
                  </a:extLst>
                </a:gridCol>
                <a:gridCol w="1801503">
                  <a:extLst>
                    <a:ext uri="{9D8B030D-6E8A-4147-A177-3AD203B41FA5}">
                      <a16:colId xmlns:a16="http://schemas.microsoft.com/office/drawing/2014/main" val="2691858403"/>
                    </a:ext>
                  </a:extLst>
                </a:gridCol>
                <a:gridCol w="1801503">
                  <a:extLst>
                    <a:ext uri="{9D8B030D-6E8A-4147-A177-3AD203B41FA5}">
                      <a16:colId xmlns:a16="http://schemas.microsoft.com/office/drawing/2014/main" val="2598245547"/>
                    </a:ext>
                  </a:extLst>
                </a:gridCol>
              </a:tblGrid>
              <a:tr h="75105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common noun</a:t>
                      </a:r>
                    </a:p>
                  </a:txBody>
                  <a:tcPr marL="89095" marR="89095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collective noun</a:t>
                      </a:r>
                    </a:p>
                  </a:txBody>
                  <a:tcPr marL="89095" marR="89095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action </a:t>
                      </a:r>
                    </a:p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verb</a:t>
                      </a:r>
                    </a:p>
                  </a:txBody>
                  <a:tcPr marL="89095" marR="89095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78992"/>
                  </a:ext>
                </a:extLst>
              </a:tr>
              <a:tr h="1037588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315676" marR="315676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315676" marR="315676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315676" marR="315676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00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53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underlined words in the sentence below into the correct place in the table.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mum baked a fresh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batch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of pancakes for my breakfast as my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dog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jumped up and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knocked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the first plate off the table.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666151B-FAA1-4123-B931-4D689B120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60219"/>
              </p:ext>
            </p:extLst>
          </p:nvPr>
        </p:nvGraphicFramePr>
        <p:xfrm>
          <a:off x="1869745" y="3366827"/>
          <a:ext cx="5404509" cy="2153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503">
                  <a:extLst>
                    <a:ext uri="{9D8B030D-6E8A-4147-A177-3AD203B41FA5}">
                      <a16:colId xmlns:a16="http://schemas.microsoft.com/office/drawing/2014/main" val="909997896"/>
                    </a:ext>
                  </a:extLst>
                </a:gridCol>
                <a:gridCol w="1801503">
                  <a:extLst>
                    <a:ext uri="{9D8B030D-6E8A-4147-A177-3AD203B41FA5}">
                      <a16:colId xmlns:a16="http://schemas.microsoft.com/office/drawing/2014/main" val="2691858403"/>
                    </a:ext>
                  </a:extLst>
                </a:gridCol>
                <a:gridCol w="1801503">
                  <a:extLst>
                    <a:ext uri="{9D8B030D-6E8A-4147-A177-3AD203B41FA5}">
                      <a16:colId xmlns:a16="http://schemas.microsoft.com/office/drawing/2014/main" val="2598245547"/>
                    </a:ext>
                  </a:extLst>
                </a:gridCol>
              </a:tblGrid>
              <a:tr h="75105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common noun</a:t>
                      </a:r>
                    </a:p>
                  </a:txBody>
                  <a:tcPr marL="89095" marR="89095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collective noun</a:t>
                      </a:r>
                    </a:p>
                  </a:txBody>
                  <a:tcPr marL="89095" marR="89095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action </a:t>
                      </a:r>
                    </a:p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verb</a:t>
                      </a:r>
                    </a:p>
                  </a:txBody>
                  <a:tcPr marL="89095" marR="89095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78992"/>
                  </a:ext>
                </a:extLst>
              </a:tr>
              <a:tr h="1382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dog</a:t>
                      </a:r>
                    </a:p>
                  </a:txBody>
                  <a:tcPr marL="315676" marR="315676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batch</a:t>
                      </a:r>
                    </a:p>
                  </a:txBody>
                  <a:tcPr marL="315676" marR="315676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knocked</a:t>
                      </a:r>
                    </a:p>
                  </a:txBody>
                  <a:tcPr marL="315676" marR="315676" marT="80995" marB="8099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00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781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f0ae0ff-29c4-4766-b250-c1a9bee8d430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D82663E-6F7B-4ECA-9345-B97ED890E3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</TotalTime>
  <Words>472</Words>
  <Application>Microsoft Office PowerPoint</Application>
  <PresentationFormat>On-screen Show (4:3)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</cp:revision>
  <dcterms:created xsi:type="dcterms:W3CDTF">2018-03-17T10:08:43Z</dcterms:created>
  <dcterms:modified xsi:type="dcterms:W3CDTF">2021-01-12T15:10:51Z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