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  <p:sldMasterId id="2147483685" r:id="rId11"/>
  </p:sldMasterIdLst>
  <p:notesMasterIdLst>
    <p:notesMasterId r:id="rId27"/>
  </p:notesMasterIdLst>
  <p:sldIdLst>
    <p:sldId id="296" r:id="rId12"/>
    <p:sldId id="297" r:id="rId13"/>
    <p:sldId id="307" r:id="rId14"/>
    <p:sldId id="308" r:id="rId15"/>
    <p:sldId id="299" r:id="rId16"/>
    <p:sldId id="300" r:id="rId17"/>
    <p:sldId id="309" r:id="rId18"/>
    <p:sldId id="310" r:id="rId19"/>
    <p:sldId id="311" r:id="rId20"/>
    <p:sldId id="301" r:id="rId21"/>
    <p:sldId id="312" r:id="rId22"/>
    <p:sldId id="314" r:id="rId23"/>
    <p:sldId id="315" r:id="rId24"/>
    <p:sldId id="316" r:id="rId25"/>
    <p:sldId id="31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71070B-1648-49A5-8144-DF62BB505F83}">
          <p14:sldIdLst>
            <p14:sldId id="296"/>
            <p14:sldId id="297"/>
            <p14:sldId id="307"/>
            <p14:sldId id="308"/>
          </p14:sldIdLst>
        </p14:section>
        <p14:section name="Untitled Section" id="{60262B83-D467-4BB4-AEC7-C729F075F874}">
          <p14:sldIdLst>
            <p14:sldId id="299"/>
            <p14:sldId id="300"/>
          </p14:sldIdLst>
        </p14:section>
        <p14:section name="Untitled Section" id="{10895C6F-7693-4B5E-B2F9-E6489036849D}">
          <p14:sldIdLst>
            <p14:sldId id="309"/>
            <p14:sldId id="310"/>
            <p14:sldId id="311"/>
            <p14:sldId id="301"/>
            <p14:sldId id="312"/>
            <p14:sldId id="314"/>
            <p14:sldId id="315"/>
            <p14:sldId id="316"/>
            <p14:sldId id="3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81" autoAdjust="0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16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11/01/2021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774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11/01/2021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57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39.png"/><Relationship Id="rId18" Type="http://schemas.openxmlformats.org/officeDocument/2006/relationships/image" Target="../media/image50.png"/><Relationship Id="rId3" Type="http://schemas.openxmlformats.org/officeDocument/2006/relationships/image" Target="../media/image17.png"/><Relationship Id="rId21" Type="http://schemas.openxmlformats.org/officeDocument/2006/relationships/image" Target="../media/image22.png"/><Relationship Id="rId7" Type="http://schemas.openxmlformats.org/officeDocument/2006/relationships/image" Target="../media/image36.png"/><Relationship Id="rId12" Type="http://schemas.openxmlformats.org/officeDocument/2006/relationships/image" Target="../media/image45.png"/><Relationship Id="rId17" Type="http://schemas.openxmlformats.org/officeDocument/2006/relationships/image" Target="../media/image49.png"/><Relationship Id="rId2" Type="http://schemas.openxmlformats.org/officeDocument/2006/relationships/slideLayout" Target="../slideLayouts/slideLayout10.xml"/><Relationship Id="rId16" Type="http://schemas.openxmlformats.org/officeDocument/2006/relationships/image" Target="../media/image48.png"/><Relationship Id="rId20" Type="http://schemas.openxmlformats.org/officeDocument/2006/relationships/image" Target="../media/image31.png"/><Relationship Id="rId1" Type="http://schemas.openxmlformats.org/officeDocument/2006/relationships/tags" Target="../tags/tag6.xml"/><Relationship Id="rId6" Type="http://schemas.openxmlformats.org/officeDocument/2006/relationships/image" Target="../media/image38.png"/><Relationship Id="rId11" Type="http://schemas.openxmlformats.org/officeDocument/2006/relationships/image" Target="../media/image44.png"/><Relationship Id="rId15" Type="http://schemas.openxmlformats.org/officeDocument/2006/relationships/image" Target="../media/image20.jpg"/><Relationship Id="rId10" Type="http://schemas.openxmlformats.org/officeDocument/2006/relationships/image" Target="../media/image43.png"/><Relationship Id="rId19" Type="http://schemas.openxmlformats.org/officeDocument/2006/relationships/image" Target="../media/image51.png"/><Relationship Id="rId9" Type="http://schemas.openxmlformats.org/officeDocument/2006/relationships/image" Target="../media/image42.png"/><Relationship Id="rId14" Type="http://schemas.openxmlformats.org/officeDocument/2006/relationships/image" Target="../media/image4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8.png"/><Relationship Id="rId5" Type="http://schemas.openxmlformats.org/officeDocument/2006/relationships/image" Target="../media/image23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7" Type="http://schemas.openxmlformats.org/officeDocument/2006/relationships/image" Target="../media/image5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17.png"/><Relationship Id="rId5" Type="http://schemas.openxmlformats.org/officeDocument/2006/relationships/image" Target="../media/image5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17.png"/><Relationship Id="rId7" Type="http://schemas.openxmlformats.org/officeDocument/2006/relationships/image" Target="../media/image5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56.png"/><Relationship Id="rId9" Type="http://schemas.openxmlformats.org/officeDocument/2006/relationships/image" Target="../media/image5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7" Type="http://schemas.openxmlformats.org/officeDocument/2006/relationships/image" Target="../media/image16.png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7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8.png"/><Relationship Id="rId5" Type="http://schemas.openxmlformats.org/officeDocument/2006/relationships/image" Target="../media/image23.png"/><Relationship Id="rId9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3.png"/><Relationship Id="rId12" Type="http://schemas.openxmlformats.org/officeDocument/2006/relationships/image" Target="../media/image32.png"/><Relationship Id="rId17" Type="http://schemas.openxmlformats.org/officeDocument/2006/relationships/image" Target="../media/image31.png"/><Relationship Id="rId2" Type="http://schemas.openxmlformats.org/officeDocument/2006/relationships/slideLayout" Target="../slideLayouts/slideLayout10.xml"/><Relationship Id="rId16" Type="http://schemas.openxmlformats.org/officeDocument/2006/relationships/image" Target="../media/image22.png"/><Relationship Id="rId1" Type="http://schemas.openxmlformats.org/officeDocument/2006/relationships/tags" Target="../tags/tag5.xml"/><Relationship Id="rId11" Type="http://schemas.openxmlformats.org/officeDocument/2006/relationships/image" Target="../media/image20.jpg"/><Relationship Id="rId15" Type="http://schemas.openxmlformats.org/officeDocument/2006/relationships/image" Target="../media/image35.png"/><Relationship Id="rId10" Type="http://schemas.openxmlformats.org/officeDocument/2006/relationships/image" Target="../media/image41.png"/><Relationship Id="rId1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09803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– 3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1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3984" y="5096703"/>
            <a:ext cx="747045" cy="747045"/>
          </a:xfrm>
          <a:prstGeom prst="rect">
            <a:avLst/>
          </a:prstGeom>
        </p:spPr>
      </p:pic>
      <p:sp>
        <p:nvSpPr>
          <p:cNvPr id="134" name="TextBox 133"/>
          <p:cNvSpPr txBox="1"/>
          <p:nvPr/>
        </p:nvSpPr>
        <p:spPr>
          <a:xfrm>
            <a:off x="5616828" y="523939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49442" y="2151793"/>
                <a:ext cx="1198314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6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&lt;</m:t>
                      </m:r>
                    </m:oMath>
                  </m:oMathPara>
                </a14:m>
                <a:endParaRPr kumimoji="0" lang="en-GB" sz="60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442" y="2151793"/>
                <a:ext cx="1198314" cy="10156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698427C9-0617-9F43-BCE5-501B0A536CF5}"/>
              </a:ext>
            </a:extLst>
          </p:cNvPr>
          <p:cNvSpPr txBox="1"/>
          <p:nvPr/>
        </p:nvSpPr>
        <p:spPr>
          <a:xfrm>
            <a:off x="723426" y="384427"/>
            <a:ext cx="7848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 card has the greater value?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792708" y="2119636"/>
            <a:ext cx="1144899" cy="12002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74265">
            <a:off x="4188191" y="2665926"/>
            <a:ext cx="1427798" cy="1568657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 rot="4621">
            <a:off x="4119331" y="2265093"/>
            <a:ext cx="19255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dirty="0">
                <a:solidFill>
                  <a:prstClr val="black"/>
                </a:solidFill>
                <a:latin typeface="Calibri" panose="020F0502020204030204"/>
              </a:rPr>
              <a:t>?</a:t>
            </a:r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8427C9-0617-9F43-BCE5-501B0A536CF5}"/>
              </a:ext>
            </a:extLst>
          </p:cNvPr>
          <p:cNvSpPr txBox="1"/>
          <p:nvPr/>
        </p:nvSpPr>
        <p:spPr>
          <a:xfrm>
            <a:off x="632478" y="303783"/>
            <a:ext cx="78480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Tommy has a multiplication fact which is greater than Dexter’s but less than Jacks.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What multiplication fact could Tommy have?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2504" y="3840836"/>
            <a:ext cx="809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16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97099" y="3840836"/>
            <a:ext cx="809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20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62938" y="3840836"/>
            <a:ext cx="80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17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37261" y="3840836"/>
            <a:ext cx="80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>
                    <a:lumMod val="50000"/>
                  </a:schemeClr>
                </a:solidFill>
              </a:rPr>
              <a:t>18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24647" y="3840836"/>
            <a:ext cx="80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23647" y="4477313"/>
                <a:ext cx="210913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3200" noProof="0" dirty="0">
                    <a:solidFill>
                      <a:schemeClr val="accent1">
                        <a:lumMod val="50000"/>
                      </a:schemeClr>
                    </a:solidFill>
                    <a:latin typeface="Calibri" panose="020F0502020204030204"/>
                  </a:rPr>
                  <a:t>6</a:t>
                </a: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Calibri" panose="020F0502020204030204"/>
                  </a:rPr>
                  <a:t> 3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647" y="4477313"/>
                <a:ext cx="2109134" cy="584775"/>
              </a:xfrm>
              <a:prstGeom prst="rect">
                <a:avLst/>
              </a:prstGeom>
              <a:blipFill>
                <a:blip r:embed="rId8"/>
                <a:stretch>
                  <a:fillRect l="-7225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13394" y="4970957"/>
                <a:ext cx="210913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3200" noProof="0" dirty="0">
                    <a:solidFill>
                      <a:schemeClr val="accent1">
                        <a:lumMod val="50000"/>
                      </a:schemeClr>
                    </a:solidFill>
                    <a:latin typeface="Calibri" panose="020F0502020204030204"/>
                  </a:rPr>
                  <a:t>9</a:t>
                </a: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Calibri" panose="020F0502020204030204"/>
                  </a:rPr>
                  <a:t> 2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394" y="4970957"/>
                <a:ext cx="2109134" cy="584775"/>
              </a:xfrm>
              <a:prstGeom prst="rect">
                <a:avLst/>
              </a:prstGeom>
              <a:blipFill>
                <a:blip r:embed="rId9"/>
                <a:stretch>
                  <a:fillRect l="-7225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826927" y="5449249"/>
                <a:ext cx="210913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3200" noProof="0" dirty="0">
                    <a:solidFill>
                      <a:schemeClr val="accent1">
                        <a:lumMod val="50000"/>
                      </a:schemeClr>
                    </a:solidFill>
                    <a:latin typeface="Calibri" panose="020F0502020204030204"/>
                  </a:rPr>
                  <a:t>18</a:t>
                </a: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Calibri" panose="020F0502020204030204"/>
                  </a:rPr>
                  <a:t> 1</a:t>
                </a: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927" y="5449249"/>
                <a:ext cx="2109134" cy="584775"/>
              </a:xfrm>
              <a:prstGeom prst="rect">
                <a:avLst/>
              </a:prstGeom>
              <a:blipFill>
                <a:blip r:embed="rId10"/>
                <a:stretch>
                  <a:fillRect l="-7514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863210" y="2308184"/>
                <a:ext cx="119831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&lt;</m:t>
                      </m:r>
                    </m:oMath>
                  </m:oMathPara>
                </a14:m>
                <a:endParaRPr kumimoji="0" lang="en-GB" sz="66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3210" y="2308184"/>
                <a:ext cx="1198314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643984" y="2303358"/>
                <a:ext cx="119831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&lt;</m:t>
                      </m:r>
                    </m:oMath>
                  </m:oMathPara>
                </a14:m>
                <a:endParaRPr kumimoji="0" lang="en-GB" sz="66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984" y="2303358"/>
                <a:ext cx="1198314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187447" y="4786844"/>
                <a:ext cx="210913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3200" noProof="0" dirty="0">
                    <a:solidFill>
                      <a:schemeClr val="accent1">
                        <a:lumMod val="75000"/>
                      </a:schemeClr>
                    </a:solidFill>
                    <a:latin typeface="Calibri" panose="020F0502020204030204"/>
                  </a:rPr>
                  <a:t>17</a:t>
                </a: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75000"/>
                      </a:schemeClr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75000"/>
                      </a:schemeClr>
                    </a:solidFill>
                    <a:effectLst/>
                    <a:uLnTx/>
                    <a:uFillTx/>
                    <a:latin typeface="Calibri" panose="020F0502020204030204"/>
                  </a:rPr>
                  <a:t> 1</a:t>
                </a: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7447" y="4786844"/>
                <a:ext cx="2109134" cy="584775"/>
              </a:xfrm>
              <a:prstGeom prst="rect">
                <a:avLst/>
              </a:prstGeom>
              <a:blipFill>
                <a:blip r:embed="rId13"/>
                <a:stretch>
                  <a:fillRect l="-7514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533181" y="4786844"/>
                <a:ext cx="210913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3200" noProof="0" dirty="0">
                    <a:solidFill>
                      <a:schemeClr val="accent1">
                        <a:lumMod val="75000"/>
                      </a:schemeClr>
                    </a:solidFill>
                    <a:latin typeface="Calibri" panose="020F0502020204030204"/>
                  </a:rPr>
                  <a:t>19</a:t>
                </a: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75000"/>
                      </a:schemeClr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75000"/>
                      </a:schemeClr>
                    </a:solidFill>
                    <a:effectLst/>
                    <a:uLnTx/>
                    <a:uFillTx/>
                    <a:latin typeface="Calibri" panose="020F0502020204030204"/>
                  </a:rPr>
                  <a:t> 1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181" y="4786844"/>
                <a:ext cx="2109134" cy="584775"/>
              </a:xfrm>
              <a:prstGeom prst="rect">
                <a:avLst/>
              </a:prstGeom>
              <a:blipFill>
                <a:blip r:embed="rId14"/>
                <a:stretch>
                  <a:fillRect l="-7514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47"/>
          <p:cNvSpPr/>
          <p:nvPr/>
        </p:nvSpPr>
        <p:spPr>
          <a:xfrm>
            <a:off x="1523936" y="1928578"/>
            <a:ext cx="1538643" cy="1458150"/>
          </a:xfrm>
          <a:prstGeom prst="rect">
            <a:avLst/>
          </a:prstGeom>
          <a:blipFill>
            <a:blip r:embed="rId15"/>
            <a:stretch>
              <a:fillRect/>
            </a:stretch>
          </a:blip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523235" y="1928578"/>
                <a:ext cx="1540368" cy="145815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r>
                  <a:rPr lang="en-GB" sz="3600" dirty="0">
                    <a:solidFill>
                      <a:prstClr val="black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GB" sz="36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 4</a:t>
                </a: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235" y="1928578"/>
                <a:ext cx="1540368" cy="145815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1523235" y="1928578"/>
                <a:ext cx="1540368" cy="14581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r>
                  <a:rPr lang="en-GB" sz="3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GB" sz="3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4</a:t>
                </a: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235" y="1928578"/>
                <a:ext cx="1540368" cy="145815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/>
          <p:cNvSpPr/>
          <p:nvPr/>
        </p:nvSpPr>
        <p:spPr>
          <a:xfrm>
            <a:off x="5617529" y="1907055"/>
            <a:ext cx="1538643" cy="1458150"/>
          </a:xfrm>
          <a:prstGeom prst="rect">
            <a:avLst/>
          </a:prstGeom>
          <a:blipFill>
            <a:blip r:embed="rId15"/>
            <a:stretch>
              <a:fillRect/>
            </a:stretch>
          </a:blip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5616828" y="1907055"/>
                <a:ext cx="1540368" cy="145815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r>
                  <a:rPr lang="en-GB" sz="3600" dirty="0">
                    <a:solidFill>
                      <a:prstClr val="black"/>
                    </a:solidFill>
                  </a:rPr>
                  <a:t>5 </a:t>
                </a:r>
                <a14:m>
                  <m:oMath xmlns:m="http://schemas.openxmlformats.org/officeDocument/2006/math">
                    <m:r>
                      <a:rPr lang="en-GB" sz="36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 4</a:t>
                </a: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828" y="1907055"/>
                <a:ext cx="1540368" cy="145815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5616828" y="1907055"/>
                <a:ext cx="1540368" cy="14581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r>
                  <a:rPr lang="en-GB" sz="3600" dirty="0">
                    <a:solidFill>
                      <a:schemeClr val="tx1"/>
                    </a:solidFill>
                  </a:rPr>
                  <a:t>5 </a:t>
                </a:r>
                <a14:m>
                  <m:oMath xmlns:m="http://schemas.openxmlformats.org/officeDocument/2006/math">
                    <m:r>
                      <a:rPr lang="en-GB" sz="3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4</a:t>
                </a: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828" y="1907055"/>
                <a:ext cx="1540368" cy="145815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" name="Picture 60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60" y="3001939"/>
            <a:ext cx="1427798" cy="1722321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561" y="2743118"/>
            <a:ext cx="1427798" cy="170311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1548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3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3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02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5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1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1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1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3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3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02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1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134" grpId="1"/>
      <p:bldP spid="9" grpId="0"/>
      <p:bldP spid="9" grpId="1"/>
      <p:bldP spid="22" grpId="0"/>
      <p:bldP spid="24" grpId="0" animBg="1"/>
      <p:bldP spid="25" grpId="0"/>
      <p:bldP spid="26" grpId="0"/>
      <p:bldP spid="3" grpId="0"/>
      <p:bldP spid="28" grpId="0"/>
      <p:bldP spid="29" grpId="0"/>
      <p:bldP spid="30" grpId="0"/>
      <p:bldP spid="31" grpId="0"/>
      <p:bldP spid="38" grpId="0"/>
      <p:bldP spid="40" grpId="0"/>
      <p:bldP spid="42" grpId="0"/>
      <p:bldP spid="44" grpId="0"/>
      <p:bldP spid="45" grpId="0"/>
      <p:bldP spid="46" grpId="0"/>
      <p:bldP spid="47" grpId="0"/>
      <p:bldP spid="48" grpId="0" animBg="1"/>
      <p:bldP spid="48" grpId="1" animBg="1"/>
      <p:bldP spid="49" grpId="0" animBg="1"/>
      <p:bldP spid="49" grpId="1" animBg="1"/>
      <p:bldP spid="50" grpId="0" animBg="1"/>
      <p:bldP spid="51" grpId="0" animBg="1"/>
      <p:bldP spid="51" grpId="1" animBg="1"/>
      <p:bldP spid="52" grpId="0" animBg="1"/>
      <p:bldP spid="52" grpId="1" animBg="1"/>
      <p:bldP spid="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67512" y="334776"/>
                <a:ext cx="752551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Use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&lt;, &gt;</m:t>
                    </m:r>
                  </m:oMath>
                </a14:m>
                <a:r>
                  <a:rPr lang="en-GB" sz="3200" dirty="0"/>
                  <a:t> or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to complete the comparison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334776"/>
                <a:ext cx="7525512" cy="584775"/>
              </a:xfrm>
              <a:prstGeom prst="rect">
                <a:avLst/>
              </a:prstGeom>
              <a:blipFill>
                <a:blip r:embed="rId5"/>
                <a:stretch>
                  <a:fillRect l="-2107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3684234" y="2118886"/>
            <a:ext cx="992777" cy="7868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838221" y="2110772"/>
                <a:ext cx="68319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8221" y="2110772"/>
                <a:ext cx="683199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57688" y="1103364"/>
            <a:ext cx="747045" cy="7470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560532" y="124605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880167" y="2097844"/>
                <a:ext cx="1542410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8 </a:t>
                </a:r>
                <a14:m>
                  <m:oMath xmlns:m="http://schemas.openxmlformats.org/officeDocument/2006/math">
                    <m:r>
                      <a:rPr lang="en-GB" sz="4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44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:endParaRPr lang="en-GB" sz="28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0167" y="2097844"/>
                <a:ext cx="1542410" cy="769441"/>
              </a:xfrm>
              <a:prstGeom prst="rect">
                <a:avLst/>
              </a:prstGeom>
              <a:blipFill>
                <a:blip r:embed="rId8"/>
                <a:stretch>
                  <a:fillRect l="-15810" t="-15873" r="-7115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4971653" y="2097844"/>
            <a:ext cx="27220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 </a:t>
            </a:r>
            <a:r>
              <a:rPr lang="en-GB" sz="4400" dirty="0">
                <a:solidFill>
                  <a:prstClr val="black"/>
                </a:solidFill>
                <a:ea typeface="Cambria Math" panose="02040503050406030204" pitchFamily="18" charset="0"/>
                <a:cs typeface="Calibri" panose="020F0502020204030204" pitchFamily="34" charset="0"/>
              </a:rPr>
              <a:t>× 2 × 2</a:t>
            </a:r>
            <a:endParaRPr lang="en-GB" dirty="0"/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74" name="Rectangle 73"/>
          <p:cNvSpPr/>
          <p:nvPr/>
        </p:nvSpPr>
        <p:spPr>
          <a:xfrm>
            <a:off x="1203938" y="3255362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847004" y="3255362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495004" y="3255362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77" name="Rectangle 76"/>
          <p:cNvSpPr/>
          <p:nvPr/>
        </p:nvSpPr>
        <p:spPr>
          <a:xfrm>
            <a:off x="3139228" y="3255362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849792" y="3255362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79" name="Rectangle 78"/>
          <p:cNvSpPr/>
          <p:nvPr/>
        </p:nvSpPr>
        <p:spPr>
          <a:xfrm>
            <a:off x="5492858" y="3255362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849792" y="4049647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81" name="Rectangle 80"/>
          <p:cNvSpPr/>
          <p:nvPr/>
        </p:nvSpPr>
        <p:spPr>
          <a:xfrm>
            <a:off x="5494016" y="4049647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092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07407E-6 L 0.14132 -0.1159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66" y="-581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L 0.13438 -0.11597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9" y="-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0" grpId="1" animBg="1"/>
      <p:bldP spid="81" grpId="0" animBg="1"/>
      <p:bldP spid="8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7512" y="334776"/>
            <a:ext cx="7525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Complete the comparison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838221" y="1503860"/>
                <a:ext cx="73449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8221" y="1503860"/>
                <a:ext cx="734496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80888" y="5076187"/>
            <a:ext cx="747045" cy="7470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83732" y="5218876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409498" y="1503860"/>
                <a:ext cx="156164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40 </a:t>
                </a:r>
                <a14:m>
                  <m:oMath xmlns:m="http://schemas.openxmlformats.org/officeDocument/2006/math">
                    <m:r>
                      <a:rPr lang="en-GB" sz="4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44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endParaRPr lang="en-GB" sz="28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498" y="1503860"/>
                <a:ext cx="1561646" cy="769441"/>
              </a:xfrm>
              <a:prstGeom prst="rect">
                <a:avLst/>
              </a:prstGeom>
              <a:blipFill>
                <a:blip r:embed="rId7"/>
                <a:stretch>
                  <a:fillRect l="-15625" t="-16667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4971653" y="1503860"/>
            <a:ext cx="27220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GB" sz="4400" dirty="0">
                <a:solidFill>
                  <a:prstClr val="black"/>
                </a:solidFill>
                <a:ea typeface="Cambria Math" panose="02040503050406030204" pitchFamily="18" charset="0"/>
                <a:cs typeface="Calibri" panose="020F0502020204030204" pitchFamily="34" charset="0"/>
              </a:rPr>
              <a:t>× 5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2894241" y="2933795"/>
            <a:ext cx="2572939" cy="1654081"/>
            <a:chOff x="2894241" y="3521625"/>
            <a:chExt cx="2572939" cy="1654081"/>
          </a:xfrm>
        </p:grpSpPr>
        <p:sp>
          <p:nvSpPr>
            <p:cNvPr id="22" name="Oval 21"/>
            <p:cNvSpPr/>
            <p:nvPr/>
          </p:nvSpPr>
          <p:spPr>
            <a:xfrm>
              <a:off x="2894241" y="3521625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3219505" y="3521625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3544769" y="3521625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/>
            <p:cNvSpPr/>
            <p:nvPr/>
          </p:nvSpPr>
          <p:spPr>
            <a:xfrm>
              <a:off x="3870033" y="3521625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/>
            <p:cNvSpPr/>
            <p:nvPr/>
          </p:nvSpPr>
          <p:spPr>
            <a:xfrm>
              <a:off x="4195297" y="3521625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4520561" y="3521625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4845825" y="3521625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5171089" y="3521625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/>
            <p:cNvSpPr/>
            <p:nvPr/>
          </p:nvSpPr>
          <p:spPr>
            <a:xfrm>
              <a:off x="2894241" y="3861144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/>
            <p:cNvSpPr/>
            <p:nvPr/>
          </p:nvSpPr>
          <p:spPr>
            <a:xfrm>
              <a:off x="3219505" y="3861144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3544769" y="3861144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3870033" y="3861144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4195297" y="3861144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/>
            <p:cNvSpPr/>
            <p:nvPr/>
          </p:nvSpPr>
          <p:spPr>
            <a:xfrm>
              <a:off x="4520561" y="3861144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/>
            <p:cNvSpPr/>
            <p:nvPr/>
          </p:nvSpPr>
          <p:spPr>
            <a:xfrm>
              <a:off x="4845825" y="3861144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/>
            <p:cNvSpPr/>
            <p:nvPr/>
          </p:nvSpPr>
          <p:spPr>
            <a:xfrm>
              <a:off x="5171089" y="3861144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>
              <a:off x="2902949" y="4208668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3228213" y="4208668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39"/>
            <p:cNvSpPr/>
            <p:nvPr/>
          </p:nvSpPr>
          <p:spPr>
            <a:xfrm>
              <a:off x="3553477" y="4208668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3878741" y="4208668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4204005" y="4208668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4529269" y="4208668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4854533" y="4208668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44"/>
            <p:cNvSpPr/>
            <p:nvPr/>
          </p:nvSpPr>
          <p:spPr>
            <a:xfrm>
              <a:off x="5179797" y="4208668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/>
            <p:nvPr/>
          </p:nvSpPr>
          <p:spPr>
            <a:xfrm>
              <a:off x="2902949" y="4548187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3228213" y="4548187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/>
            <p:cNvSpPr/>
            <p:nvPr/>
          </p:nvSpPr>
          <p:spPr>
            <a:xfrm>
              <a:off x="3553477" y="4548187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48"/>
            <p:cNvSpPr/>
            <p:nvPr/>
          </p:nvSpPr>
          <p:spPr>
            <a:xfrm>
              <a:off x="3878741" y="4548187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49"/>
            <p:cNvSpPr/>
            <p:nvPr/>
          </p:nvSpPr>
          <p:spPr>
            <a:xfrm>
              <a:off x="4204005" y="4548187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/>
            <p:cNvSpPr/>
            <p:nvPr/>
          </p:nvSpPr>
          <p:spPr>
            <a:xfrm>
              <a:off x="4529269" y="4548187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Oval 51"/>
            <p:cNvSpPr/>
            <p:nvPr/>
          </p:nvSpPr>
          <p:spPr>
            <a:xfrm>
              <a:off x="4854533" y="4548187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Oval 52"/>
            <p:cNvSpPr/>
            <p:nvPr/>
          </p:nvSpPr>
          <p:spPr>
            <a:xfrm>
              <a:off x="5179797" y="4548187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Oval 53"/>
            <p:cNvSpPr/>
            <p:nvPr/>
          </p:nvSpPr>
          <p:spPr>
            <a:xfrm>
              <a:off x="2902949" y="4887706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Oval 54"/>
            <p:cNvSpPr/>
            <p:nvPr/>
          </p:nvSpPr>
          <p:spPr>
            <a:xfrm>
              <a:off x="3228213" y="4887706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Oval 55"/>
            <p:cNvSpPr/>
            <p:nvPr/>
          </p:nvSpPr>
          <p:spPr>
            <a:xfrm>
              <a:off x="3553477" y="4887706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Oval 56"/>
            <p:cNvSpPr/>
            <p:nvPr/>
          </p:nvSpPr>
          <p:spPr>
            <a:xfrm>
              <a:off x="3878741" y="4887706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Oval 57"/>
            <p:cNvSpPr/>
            <p:nvPr/>
          </p:nvSpPr>
          <p:spPr>
            <a:xfrm>
              <a:off x="4204005" y="4887706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Oval 58"/>
            <p:cNvSpPr/>
            <p:nvPr/>
          </p:nvSpPr>
          <p:spPr>
            <a:xfrm>
              <a:off x="4529269" y="4887706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Oval 59"/>
            <p:cNvSpPr/>
            <p:nvPr/>
          </p:nvSpPr>
          <p:spPr>
            <a:xfrm>
              <a:off x="4854533" y="4887706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Oval 60"/>
            <p:cNvSpPr/>
            <p:nvPr/>
          </p:nvSpPr>
          <p:spPr>
            <a:xfrm>
              <a:off x="5179797" y="4887706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6" name="Straight Connector 5"/>
          <p:cNvCxnSpPr/>
          <p:nvPr/>
        </p:nvCxnSpPr>
        <p:spPr>
          <a:xfrm flipV="1">
            <a:off x="4166124" y="2586444"/>
            <a:ext cx="29173" cy="23382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19828" y="1503860"/>
            <a:ext cx="12705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162297" y="1503860"/>
            <a:ext cx="12705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3509718" y="2586444"/>
            <a:ext cx="29173" cy="23382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814527" y="2605043"/>
            <a:ext cx="29173" cy="23382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838894" y="1503860"/>
            <a:ext cx="12705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181363" y="1503860"/>
            <a:ext cx="12705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cxnSp>
        <p:nvCxnSpPr>
          <p:cNvPr id="85" name="Straight Connector 84"/>
          <p:cNvCxnSpPr/>
          <p:nvPr/>
        </p:nvCxnSpPr>
        <p:spPr>
          <a:xfrm flipV="1">
            <a:off x="3845838" y="2582210"/>
            <a:ext cx="29173" cy="23382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3174495" y="2591222"/>
            <a:ext cx="29173" cy="23382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4476024" y="2582210"/>
            <a:ext cx="29173" cy="23382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5165210" y="2582210"/>
            <a:ext cx="29173" cy="23382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2838894" y="1503860"/>
            <a:ext cx="12705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accent1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206081" y="1503860"/>
            <a:ext cx="12705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694" y="838027"/>
            <a:ext cx="2089435" cy="1945336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763" y="863787"/>
            <a:ext cx="2089435" cy="19453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7821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8" grpId="0"/>
      <p:bldP spid="72" grpId="0"/>
      <p:bldP spid="83" grpId="0"/>
      <p:bldP spid="83" grpId="1"/>
      <p:bldP spid="84" grpId="0"/>
      <p:bldP spid="84" grpId="1"/>
      <p:bldP spid="89" grpId="0"/>
      <p:bldP spid="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7512" y="334776"/>
            <a:ext cx="7525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Complete the comparison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2241" y="660356"/>
            <a:ext cx="747045" cy="7470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725085" y="80304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314646" y="1531361"/>
                <a:ext cx="3752950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4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44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8 </a:t>
                </a:r>
                <a14:m>
                  <m:oMath xmlns:m="http://schemas.openxmlformats.org/officeDocument/2006/math">
                    <m:r>
                      <a:rPr lang="en-GB" sz="4400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GB" sz="4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   </m:t>
                    </m:r>
                  </m:oMath>
                </a14:m>
                <a:r>
                  <a:rPr lang="en-GB" sz="44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 8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44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 </a:t>
                </a:r>
                <a:endParaRPr lang="en-GB" sz="28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646" y="1531361"/>
                <a:ext cx="3752950" cy="769441"/>
              </a:xfrm>
              <a:prstGeom prst="rect">
                <a:avLst/>
              </a:prstGeom>
              <a:blipFill>
                <a:blip r:embed="rId6"/>
                <a:stretch>
                  <a:fillRect l="-6667" t="-15873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5733683" y="1536933"/>
            <a:ext cx="1059353" cy="8026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1351033" y="3024574"/>
            <a:ext cx="2572939" cy="975043"/>
            <a:chOff x="2894241" y="2933795"/>
            <a:chExt cx="2572939" cy="975043"/>
          </a:xfrm>
        </p:grpSpPr>
        <p:sp>
          <p:nvSpPr>
            <p:cNvPr id="22" name="Oval 21"/>
            <p:cNvSpPr/>
            <p:nvPr/>
          </p:nvSpPr>
          <p:spPr>
            <a:xfrm>
              <a:off x="2894241" y="2933795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3219505" y="2933795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3544769" y="2933795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/>
            <p:cNvSpPr/>
            <p:nvPr/>
          </p:nvSpPr>
          <p:spPr>
            <a:xfrm>
              <a:off x="3870033" y="2933795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/>
            <p:cNvSpPr/>
            <p:nvPr/>
          </p:nvSpPr>
          <p:spPr>
            <a:xfrm>
              <a:off x="4195297" y="2933795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4520561" y="2933795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4845825" y="2933795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5171089" y="2933795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/>
            <p:cNvSpPr/>
            <p:nvPr/>
          </p:nvSpPr>
          <p:spPr>
            <a:xfrm>
              <a:off x="2894241" y="3273314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/>
            <p:cNvSpPr/>
            <p:nvPr/>
          </p:nvSpPr>
          <p:spPr>
            <a:xfrm>
              <a:off x="3219505" y="3273314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3544769" y="3273314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3870033" y="3273314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4195297" y="3273314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/>
            <p:cNvSpPr/>
            <p:nvPr/>
          </p:nvSpPr>
          <p:spPr>
            <a:xfrm>
              <a:off x="4520561" y="3273314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/>
            <p:cNvSpPr/>
            <p:nvPr/>
          </p:nvSpPr>
          <p:spPr>
            <a:xfrm>
              <a:off x="4845825" y="3273314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/>
            <p:cNvSpPr/>
            <p:nvPr/>
          </p:nvSpPr>
          <p:spPr>
            <a:xfrm>
              <a:off x="5171089" y="3273314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>
              <a:off x="2902949" y="3620838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3228213" y="3620838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39"/>
            <p:cNvSpPr/>
            <p:nvPr/>
          </p:nvSpPr>
          <p:spPr>
            <a:xfrm>
              <a:off x="3553477" y="3620838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3878741" y="3620838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4204005" y="3620838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4529269" y="3620838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4854533" y="3620838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44"/>
            <p:cNvSpPr/>
            <p:nvPr/>
          </p:nvSpPr>
          <p:spPr>
            <a:xfrm>
              <a:off x="5179797" y="3620838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/>
          <p:cNvGrpSpPr/>
          <p:nvPr/>
        </p:nvGrpSpPr>
        <p:grpSpPr>
          <a:xfrm rot="16200000">
            <a:off x="4244221" y="3715036"/>
            <a:ext cx="2564231" cy="288000"/>
            <a:chOff x="4976889" y="3018030"/>
            <a:chExt cx="2564231" cy="288000"/>
          </a:xfrm>
        </p:grpSpPr>
        <p:sp>
          <p:nvSpPr>
            <p:cNvPr id="70" name="Oval 69"/>
            <p:cNvSpPr/>
            <p:nvPr/>
          </p:nvSpPr>
          <p:spPr>
            <a:xfrm>
              <a:off x="4976889" y="3018030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Oval 70"/>
            <p:cNvSpPr/>
            <p:nvPr/>
          </p:nvSpPr>
          <p:spPr>
            <a:xfrm>
              <a:off x="5302153" y="3018030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Oval 73"/>
            <p:cNvSpPr/>
            <p:nvPr/>
          </p:nvSpPr>
          <p:spPr>
            <a:xfrm>
              <a:off x="5627417" y="3018030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Oval 74"/>
            <p:cNvSpPr/>
            <p:nvPr/>
          </p:nvSpPr>
          <p:spPr>
            <a:xfrm>
              <a:off x="5952681" y="3018030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Oval 75"/>
            <p:cNvSpPr/>
            <p:nvPr/>
          </p:nvSpPr>
          <p:spPr>
            <a:xfrm>
              <a:off x="6277945" y="3018030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Oval 76"/>
            <p:cNvSpPr/>
            <p:nvPr/>
          </p:nvSpPr>
          <p:spPr>
            <a:xfrm>
              <a:off x="6603209" y="3018030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Oval 77"/>
            <p:cNvSpPr/>
            <p:nvPr/>
          </p:nvSpPr>
          <p:spPr>
            <a:xfrm>
              <a:off x="6928473" y="3018030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Oval 78"/>
            <p:cNvSpPr/>
            <p:nvPr/>
          </p:nvSpPr>
          <p:spPr>
            <a:xfrm>
              <a:off x="7253737" y="3018030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/>
          <p:cNvGrpSpPr/>
          <p:nvPr/>
        </p:nvGrpSpPr>
        <p:grpSpPr>
          <a:xfrm rot="16200000">
            <a:off x="4605651" y="3715652"/>
            <a:ext cx="2564231" cy="288000"/>
            <a:chOff x="4976889" y="3357549"/>
            <a:chExt cx="2564231" cy="288000"/>
          </a:xfrm>
        </p:grpSpPr>
        <p:sp>
          <p:nvSpPr>
            <p:cNvPr id="80" name="Oval 79"/>
            <p:cNvSpPr/>
            <p:nvPr/>
          </p:nvSpPr>
          <p:spPr>
            <a:xfrm>
              <a:off x="4976889" y="3357549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Oval 80"/>
            <p:cNvSpPr/>
            <p:nvPr/>
          </p:nvSpPr>
          <p:spPr>
            <a:xfrm>
              <a:off x="5302153" y="3357549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Oval 93"/>
            <p:cNvSpPr/>
            <p:nvPr/>
          </p:nvSpPr>
          <p:spPr>
            <a:xfrm>
              <a:off x="5627417" y="3357549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Oval 94"/>
            <p:cNvSpPr/>
            <p:nvPr/>
          </p:nvSpPr>
          <p:spPr>
            <a:xfrm>
              <a:off x="5952681" y="3357549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Oval 95"/>
            <p:cNvSpPr/>
            <p:nvPr/>
          </p:nvSpPr>
          <p:spPr>
            <a:xfrm>
              <a:off x="6277945" y="3357549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Oval 96"/>
            <p:cNvSpPr/>
            <p:nvPr/>
          </p:nvSpPr>
          <p:spPr>
            <a:xfrm>
              <a:off x="6603209" y="3357549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Oval 97"/>
            <p:cNvSpPr/>
            <p:nvPr/>
          </p:nvSpPr>
          <p:spPr>
            <a:xfrm>
              <a:off x="6928473" y="3357549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Oval 98"/>
            <p:cNvSpPr/>
            <p:nvPr/>
          </p:nvSpPr>
          <p:spPr>
            <a:xfrm>
              <a:off x="7253737" y="3357549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 rot="16200000">
            <a:off x="5000351" y="3715652"/>
            <a:ext cx="2564231" cy="288000"/>
            <a:chOff x="4985597" y="3705073"/>
            <a:chExt cx="2564231" cy="288000"/>
          </a:xfrm>
        </p:grpSpPr>
        <p:sp>
          <p:nvSpPr>
            <p:cNvPr id="100" name="Oval 99"/>
            <p:cNvSpPr/>
            <p:nvPr/>
          </p:nvSpPr>
          <p:spPr>
            <a:xfrm>
              <a:off x="4985597" y="3705073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Oval 100"/>
            <p:cNvSpPr/>
            <p:nvPr/>
          </p:nvSpPr>
          <p:spPr>
            <a:xfrm>
              <a:off x="5310861" y="3705073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Oval 101"/>
            <p:cNvSpPr/>
            <p:nvPr/>
          </p:nvSpPr>
          <p:spPr>
            <a:xfrm>
              <a:off x="5636125" y="3705073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Oval 102"/>
            <p:cNvSpPr/>
            <p:nvPr/>
          </p:nvSpPr>
          <p:spPr>
            <a:xfrm>
              <a:off x="5961389" y="3705073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Oval 103"/>
            <p:cNvSpPr/>
            <p:nvPr/>
          </p:nvSpPr>
          <p:spPr>
            <a:xfrm>
              <a:off x="6286653" y="3705073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Oval 104"/>
            <p:cNvSpPr/>
            <p:nvPr/>
          </p:nvSpPr>
          <p:spPr>
            <a:xfrm>
              <a:off x="6611917" y="3705073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Oval 105"/>
            <p:cNvSpPr/>
            <p:nvPr/>
          </p:nvSpPr>
          <p:spPr>
            <a:xfrm>
              <a:off x="6937181" y="3705073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Oval 106"/>
            <p:cNvSpPr/>
            <p:nvPr/>
          </p:nvSpPr>
          <p:spPr>
            <a:xfrm>
              <a:off x="7262445" y="3705073"/>
              <a:ext cx="287383" cy="288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64606" y="3086176"/>
                <a:ext cx="70673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606" y="3086176"/>
                <a:ext cx="706734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907734" y="1531360"/>
                <a:ext cx="73609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&gt;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7734" y="1531360"/>
                <a:ext cx="736099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TextBox 108"/>
          <p:cNvSpPr txBox="1"/>
          <p:nvPr/>
        </p:nvSpPr>
        <p:spPr>
          <a:xfrm>
            <a:off x="6000518" y="1535603"/>
            <a:ext cx="12705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6022621" y="1530983"/>
            <a:ext cx="12705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6022621" y="1526363"/>
            <a:ext cx="12705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accent1">
                    <a:lumMod val="75000"/>
                  </a:schemeClr>
                </a:solidFill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4101417" y="3088507"/>
                <a:ext cx="70673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417" y="3088507"/>
                <a:ext cx="706734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33171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9" grpId="0"/>
      <p:bldP spid="9" grpId="1"/>
      <p:bldP spid="13" grpId="0"/>
      <p:bldP spid="109" grpId="0"/>
      <p:bldP spid="109" grpId="1"/>
      <p:bldP spid="110" grpId="0"/>
      <p:bldP spid="110" grpId="1"/>
      <p:bldP spid="111" grpId="0"/>
      <p:bldP spid="1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20046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77251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Use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&lt;, &gt;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to complete the comparisons</a:t>
                </a: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		</a:t>
                </a:r>
              </a:p>
              <a:p>
                <a:endParaRPr lang="en-GB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                 15</a:t>
                </a: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3"/>
                </a:pPr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12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0                   12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0</a:t>
                </a: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	                   50                  12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                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7725192"/>
              </a:xfrm>
              <a:prstGeom prst="rect">
                <a:avLst/>
              </a:prstGeom>
              <a:blipFill>
                <a:blip r:embed="rId4"/>
                <a:stretch>
                  <a:fillRect l="-2114" t="-947" r="-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2299066" y="134547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2783797" y="131787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566874" y="169227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075270" y="1841929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3218247" y="1185905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139414" y="159507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794143" y="1322157"/>
            <a:ext cx="992777" cy="7868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3794143" y="2730829"/>
            <a:ext cx="992777" cy="7868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3794143" y="4139501"/>
            <a:ext cx="992777" cy="7868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3794143" y="5117165"/>
            <a:ext cx="992777" cy="7868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5070681" y="2550829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5522527" y="2550829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5974373" y="2550829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6426219" y="2550829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5081198" y="2964970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5533044" y="2964970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5984890" y="2964970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6436736" y="2964970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5091715" y="3379111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5543561" y="3379111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5995407" y="3379111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/>
          <p:cNvSpPr/>
          <p:nvPr/>
        </p:nvSpPr>
        <p:spPr>
          <a:xfrm>
            <a:off x="6447253" y="3379111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6207680" y="1743117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6006444" y="1258317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5672063" y="1585024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5151457" y="1438317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5538988" y="1161117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2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77251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Use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&lt;, &gt;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to complete the comparisons</a:t>
                </a: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		</a:t>
                </a:r>
              </a:p>
              <a:p>
                <a:endParaRPr lang="en-GB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                 15</a:t>
                </a: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3"/>
                </a:pPr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12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0                   12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0</a:t>
                </a: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</a:p>
              <a:p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	                   50                  12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                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7725192"/>
              </a:xfrm>
              <a:prstGeom prst="rect">
                <a:avLst/>
              </a:prstGeom>
              <a:blipFill>
                <a:blip r:embed="rId5"/>
                <a:stretch>
                  <a:fillRect l="-2114" t="-947" r="-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2299066" y="134547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2783797" y="131787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566874" y="169227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075270" y="1841929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3218247" y="1185905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139414" y="159507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207680" y="1743117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6006444" y="1258317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5672063" y="1585024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151457" y="1438317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5538988" y="1161117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794143" y="1322157"/>
            <a:ext cx="992777" cy="7868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3794143" y="2730829"/>
            <a:ext cx="992777" cy="7868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3794143" y="4139501"/>
            <a:ext cx="992777" cy="7868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3794143" y="5117165"/>
            <a:ext cx="992777" cy="7868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5070681" y="2550829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5522527" y="2550829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5974373" y="2550829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6426219" y="2550829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5081198" y="2964970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5533044" y="2964970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5984890" y="2964970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6436736" y="2964970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5091715" y="3379111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5543561" y="3379111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5995407" y="3379111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/>
          <p:cNvSpPr/>
          <p:nvPr/>
        </p:nvSpPr>
        <p:spPr>
          <a:xfrm>
            <a:off x="6447253" y="3379111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3948130" y="1314043"/>
                <a:ext cx="68480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GB" sz="40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130" y="1314043"/>
                <a:ext cx="684803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3948130" y="2719814"/>
                <a:ext cx="68480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GB" sz="40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130" y="2719814"/>
                <a:ext cx="684803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3948130" y="5156650"/>
                <a:ext cx="68480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GB" sz="40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130" y="5156650"/>
                <a:ext cx="684803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3948130" y="4158094"/>
                <a:ext cx="68480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GB" sz="40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130" y="4158094"/>
                <a:ext cx="684803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1518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67512" y="334776"/>
                <a:ext cx="752551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Use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&lt;, &gt;</m:t>
                    </m:r>
                  </m:oMath>
                </a14:m>
                <a:r>
                  <a:rPr lang="en-GB" sz="3200" dirty="0"/>
                  <a:t> or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to compare the total</a:t>
                </a:r>
              </a:p>
              <a:p>
                <a:pPr algn="ctr"/>
                <a:r>
                  <a:rPr lang="en-GB" sz="3200" dirty="0"/>
                  <a:t> number of spots.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334776"/>
                <a:ext cx="7525512" cy="1077218"/>
              </a:xfrm>
              <a:prstGeom prst="rect">
                <a:avLst/>
              </a:prstGeom>
              <a:blipFill>
                <a:blip r:embed="rId5"/>
                <a:stretch>
                  <a:fillRect t="-6780" b="-17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424" y="1577889"/>
            <a:ext cx="1343841" cy="12511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37" y="1577889"/>
            <a:ext cx="1343841" cy="12511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002" y="3025088"/>
            <a:ext cx="1343841" cy="12511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37" y="3025088"/>
            <a:ext cx="1343841" cy="12511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002" y="1577889"/>
            <a:ext cx="1343841" cy="12511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591" y="2301489"/>
            <a:ext cx="1343841" cy="12511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757" y="1577889"/>
            <a:ext cx="1343841" cy="125116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424" y="3025088"/>
            <a:ext cx="1343841" cy="125116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757" y="3025088"/>
            <a:ext cx="1343841" cy="1251162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3794143" y="2494333"/>
            <a:ext cx="992777" cy="7868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948130" y="2486219"/>
                <a:ext cx="68319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130" y="2486219"/>
                <a:ext cx="683199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80888" y="5076187"/>
            <a:ext cx="747045" cy="7470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83732" y="5218876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834243" y="4276250"/>
                <a:ext cx="117371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32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en-GB" sz="32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:endParaRPr lang="en-GB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4243" y="4276250"/>
                <a:ext cx="1173719" cy="584775"/>
              </a:xfrm>
              <a:prstGeom prst="rect">
                <a:avLst/>
              </a:prstGeom>
              <a:blipFill>
                <a:blip r:embed="rId10"/>
                <a:stretch>
                  <a:fillRect l="-13542" t="-12500" r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601713" y="4276249"/>
                <a:ext cx="117371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32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:endParaRPr lang="en-GB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1713" y="4276249"/>
                <a:ext cx="1173719" cy="584775"/>
              </a:xfrm>
              <a:prstGeom prst="rect">
                <a:avLst/>
              </a:prstGeom>
              <a:blipFill>
                <a:blip r:embed="rId11"/>
                <a:stretch>
                  <a:fillRect l="-13542" t="-12500" r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2024">
            <a:off x="6892344" y="5076187"/>
            <a:ext cx="1346169" cy="942318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4476024" y="5026293"/>
            <a:ext cx="2338588" cy="846829"/>
            <a:chOff x="2040599" y="566700"/>
            <a:chExt cx="5740091" cy="846829"/>
          </a:xfrm>
        </p:grpSpPr>
        <p:sp>
          <p:nvSpPr>
            <p:cNvPr id="23" name="Rounded Rectangular Callout 22"/>
            <p:cNvSpPr/>
            <p:nvPr/>
          </p:nvSpPr>
          <p:spPr>
            <a:xfrm>
              <a:off x="2104495" y="566700"/>
              <a:ext cx="5523525" cy="846829"/>
            </a:xfrm>
            <a:prstGeom prst="wedgeRoundRectCallout">
              <a:avLst>
                <a:gd name="adj1" fmla="val 68631"/>
                <a:gd name="adj2" fmla="val 3232"/>
                <a:gd name="adj3" fmla="val 16667"/>
              </a:avLst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40599" y="566848"/>
              <a:ext cx="57400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>
                  <a:latin typeface="Calibri" panose="020F0502020204030204" pitchFamily="34" charset="0"/>
                </a:rPr>
                <a:t>I think this side has more. 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7" grpId="1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67512" y="334776"/>
                <a:ext cx="752551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Use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&lt;, &gt;</m:t>
                    </m:r>
                  </m:oMath>
                </a14:m>
                <a:r>
                  <a:rPr lang="en-GB" sz="3200" dirty="0"/>
                  <a:t> or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to complete the comparison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334776"/>
                <a:ext cx="7525512" cy="584775"/>
              </a:xfrm>
              <a:prstGeom prst="rect">
                <a:avLst/>
              </a:prstGeom>
              <a:blipFill>
                <a:blip r:embed="rId5"/>
                <a:stretch>
                  <a:fillRect l="-324" t="-12500" r="-243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2624881" y="2469003"/>
            <a:ext cx="992777" cy="7868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778868" y="2460889"/>
                <a:ext cx="68480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GB" sz="40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868" y="2460889"/>
                <a:ext cx="684803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144440" y="3801635"/>
                <a:ext cx="117371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32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32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:endParaRPr lang="en-GB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440" y="3801635"/>
                <a:ext cx="1173719" cy="584775"/>
              </a:xfrm>
              <a:prstGeom prst="rect">
                <a:avLst/>
              </a:prstGeom>
              <a:blipFill>
                <a:blip r:embed="rId7"/>
                <a:stretch>
                  <a:fillRect l="-13542" t="-12500" r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526808" y="3801634"/>
                <a:ext cx="107753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32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7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  <m:r>
                      <a:rPr lang="en-GB" sz="3200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endParaRPr lang="en-GB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6808" y="3801634"/>
                <a:ext cx="1077539" cy="584775"/>
              </a:xfrm>
              <a:prstGeom prst="rect">
                <a:avLst/>
              </a:prstGeom>
              <a:blipFill>
                <a:blip r:embed="rId8"/>
                <a:stretch>
                  <a:fillRect l="-14773" t="-12500" r="-13636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be 10"/>
          <p:cNvSpPr/>
          <p:nvPr/>
        </p:nvSpPr>
        <p:spPr>
          <a:xfrm>
            <a:off x="1177290" y="3281189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ube 24"/>
          <p:cNvSpPr/>
          <p:nvPr/>
        </p:nvSpPr>
        <p:spPr>
          <a:xfrm>
            <a:off x="1177290" y="3029845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Cube 25"/>
          <p:cNvSpPr/>
          <p:nvPr/>
        </p:nvSpPr>
        <p:spPr>
          <a:xfrm>
            <a:off x="1177290" y="2778501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Cube 26"/>
          <p:cNvSpPr/>
          <p:nvPr/>
        </p:nvSpPr>
        <p:spPr>
          <a:xfrm>
            <a:off x="1177290" y="2527157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Cube 27"/>
          <p:cNvSpPr/>
          <p:nvPr/>
        </p:nvSpPr>
        <p:spPr>
          <a:xfrm>
            <a:off x="1177290" y="2275813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Cube 28"/>
          <p:cNvSpPr/>
          <p:nvPr/>
        </p:nvSpPr>
        <p:spPr>
          <a:xfrm>
            <a:off x="1177290" y="2024469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Cube 29"/>
          <p:cNvSpPr/>
          <p:nvPr/>
        </p:nvSpPr>
        <p:spPr>
          <a:xfrm>
            <a:off x="1818550" y="3281189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Cube 30"/>
          <p:cNvSpPr/>
          <p:nvPr/>
        </p:nvSpPr>
        <p:spPr>
          <a:xfrm>
            <a:off x="1818550" y="3029845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Cube 31"/>
          <p:cNvSpPr/>
          <p:nvPr/>
        </p:nvSpPr>
        <p:spPr>
          <a:xfrm>
            <a:off x="1818550" y="2778501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ube 32"/>
          <p:cNvSpPr/>
          <p:nvPr/>
        </p:nvSpPr>
        <p:spPr>
          <a:xfrm>
            <a:off x="1818550" y="2527157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Cube 33"/>
          <p:cNvSpPr/>
          <p:nvPr/>
        </p:nvSpPr>
        <p:spPr>
          <a:xfrm>
            <a:off x="1818550" y="2275813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Cube 34"/>
          <p:cNvSpPr/>
          <p:nvPr/>
        </p:nvSpPr>
        <p:spPr>
          <a:xfrm>
            <a:off x="1818550" y="2024469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Cube 35"/>
          <p:cNvSpPr/>
          <p:nvPr/>
        </p:nvSpPr>
        <p:spPr>
          <a:xfrm>
            <a:off x="4037976" y="3251715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Cube 36"/>
          <p:cNvSpPr/>
          <p:nvPr/>
        </p:nvSpPr>
        <p:spPr>
          <a:xfrm>
            <a:off x="4037976" y="3000371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Cube 41"/>
          <p:cNvSpPr/>
          <p:nvPr/>
        </p:nvSpPr>
        <p:spPr>
          <a:xfrm>
            <a:off x="4602392" y="3245019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Cube 42"/>
          <p:cNvSpPr/>
          <p:nvPr/>
        </p:nvSpPr>
        <p:spPr>
          <a:xfrm>
            <a:off x="4602392" y="2993675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Cube 43"/>
          <p:cNvSpPr/>
          <p:nvPr/>
        </p:nvSpPr>
        <p:spPr>
          <a:xfrm>
            <a:off x="5166808" y="3238323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Cube 44"/>
          <p:cNvSpPr/>
          <p:nvPr/>
        </p:nvSpPr>
        <p:spPr>
          <a:xfrm>
            <a:off x="5166808" y="2986979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Cube 45"/>
          <p:cNvSpPr/>
          <p:nvPr/>
        </p:nvSpPr>
        <p:spPr>
          <a:xfrm>
            <a:off x="5731224" y="3231627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Cube 46"/>
          <p:cNvSpPr/>
          <p:nvPr/>
        </p:nvSpPr>
        <p:spPr>
          <a:xfrm>
            <a:off x="5731224" y="2980283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Cube 47"/>
          <p:cNvSpPr/>
          <p:nvPr/>
        </p:nvSpPr>
        <p:spPr>
          <a:xfrm>
            <a:off x="6295640" y="3224931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Cube 48"/>
          <p:cNvSpPr/>
          <p:nvPr/>
        </p:nvSpPr>
        <p:spPr>
          <a:xfrm>
            <a:off x="6295640" y="2973587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Cube 49"/>
          <p:cNvSpPr/>
          <p:nvPr/>
        </p:nvSpPr>
        <p:spPr>
          <a:xfrm>
            <a:off x="6860056" y="3218235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Cube 50"/>
          <p:cNvSpPr/>
          <p:nvPr/>
        </p:nvSpPr>
        <p:spPr>
          <a:xfrm>
            <a:off x="6860056" y="2966891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ube 51"/>
          <p:cNvSpPr/>
          <p:nvPr/>
        </p:nvSpPr>
        <p:spPr>
          <a:xfrm>
            <a:off x="7424472" y="3206423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ube 52"/>
          <p:cNvSpPr/>
          <p:nvPr/>
        </p:nvSpPr>
        <p:spPr>
          <a:xfrm>
            <a:off x="7424472" y="2955079"/>
            <a:ext cx="360000" cy="36000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2024">
            <a:off x="6644779" y="5012096"/>
            <a:ext cx="1346169" cy="942318"/>
          </a:xfrm>
          <a:prstGeom prst="rect">
            <a:avLst/>
          </a:prstGeom>
        </p:spPr>
      </p:pic>
      <p:grpSp>
        <p:nvGrpSpPr>
          <p:cNvPr id="55" name="Group 54"/>
          <p:cNvGrpSpPr/>
          <p:nvPr/>
        </p:nvGrpSpPr>
        <p:grpSpPr>
          <a:xfrm>
            <a:off x="2966716" y="5028397"/>
            <a:ext cx="3241176" cy="1213721"/>
            <a:chOff x="2407084" y="566700"/>
            <a:chExt cx="5220937" cy="1213721"/>
          </a:xfrm>
        </p:grpSpPr>
        <p:sp>
          <p:nvSpPr>
            <p:cNvPr id="56" name="Rounded Rectangular Callout 55"/>
            <p:cNvSpPr/>
            <p:nvPr/>
          </p:nvSpPr>
          <p:spPr>
            <a:xfrm>
              <a:off x="2407084" y="566700"/>
              <a:ext cx="5220937" cy="846829"/>
            </a:xfrm>
            <a:prstGeom prst="wedgeRoundRectCallout">
              <a:avLst>
                <a:gd name="adj1" fmla="val 68631"/>
                <a:gd name="adj2" fmla="val 3232"/>
                <a:gd name="adj3" fmla="val 16667"/>
              </a:avLst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2407084" y="580092"/>
                  <a:ext cx="5220937" cy="12003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2400" dirty="0">
                      <a:latin typeface="Calibri" panose="020F0502020204030204" pitchFamily="34" charset="0"/>
                    </a:rPr>
                    <a:t>2 </a:t>
                  </a:r>
                  <a14:m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en-GB" sz="2400" dirty="0">
                      <a:latin typeface="Calibri" panose="020F0502020204030204" pitchFamily="34" charset="0"/>
                    </a:rPr>
                    <a:t> 6 </a:t>
                  </a:r>
                  <a14:m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400" dirty="0">
                      <a:latin typeface="Calibri" panose="020F0502020204030204" pitchFamily="34" charset="0"/>
                    </a:rPr>
                    <a:t> 6 </a:t>
                  </a:r>
                  <a14:m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en-GB" sz="2400" dirty="0">
                      <a:latin typeface="Calibri" panose="020F0502020204030204" pitchFamily="34" charset="0"/>
                    </a:rPr>
                    <a:t> 2</a:t>
                  </a:r>
                </a:p>
                <a:p>
                  <a:pPr algn="ctr"/>
                  <a:r>
                    <a:rPr lang="en-GB" sz="2400" dirty="0">
                      <a:latin typeface="Calibri" panose="020F0502020204030204" pitchFamily="34" charset="0"/>
                    </a:rPr>
                    <a:t>So 7 </a:t>
                  </a:r>
                  <a14:m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en-GB" sz="2400" dirty="0">
                      <a:latin typeface="Calibri" panose="020F0502020204030204" pitchFamily="34" charset="0"/>
                    </a:rPr>
                    <a:t> 2 must be more</a:t>
                  </a:r>
                </a:p>
                <a:p>
                  <a:pPr algn="ctr"/>
                  <a:endParaRPr lang="en-GB" sz="2400" dirty="0">
                    <a:latin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7084" y="580092"/>
                  <a:ext cx="5220937" cy="1200329"/>
                </a:xfrm>
                <a:prstGeom prst="rect">
                  <a:avLst/>
                </a:prstGeom>
                <a:blipFill>
                  <a:blip r:embed="rId10"/>
                  <a:stretch>
                    <a:fillRect t="-406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8" name="Group 57"/>
          <p:cNvGrpSpPr/>
          <p:nvPr/>
        </p:nvGrpSpPr>
        <p:grpSpPr>
          <a:xfrm>
            <a:off x="3301805" y="5028396"/>
            <a:ext cx="2993835" cy="846829"/>
            <a:chOff x="2040599" y="566700"/>
            <a:chExt cx="5740091" cy="846829"/>
          </a:xfrm>
        </p:grpSpPr>
        <p:sp>
          <p:nvSpPr>
            <p:cNvPr id="59" name="Rounded Rectangular Callout 58"/>
            <p:cNvSpPr/>
            <p:nvPr/>
          </p:nvSpPr>
          <p:spPr>
            <a:xfrm>
              <a:off x="2104495" y="566700"/>
              <a:ext cx="5523525" cy="846829"/>
            </a:xfrm>
            <a:prstGeom prst="wedgeRoundRectCallout">
              <a:avLst>
                <a:gd name="adj1" fmla="val 68631"/>
                <a:gd name="adj2" fmla="val 3232"/>
                <a:gd name="adj3" fmla="val 16667"/>
              </a:avLst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040599" y="566848"/>
              <a:ext cx="57400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>
                  <a:latin typeface="Calibri" panose="020F0502020204030204" pitchFamily="34" charset="0"/>
                </a:rPr>
                <a:t>I think this side has more again. 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6350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20" grpId="0"/>
      <p:bldP spid="11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67512" y="334776"/>
                <a:ext cx="752551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Use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&lt;, &gt;</m:t>
                    </m:r>
                  </m:oMath>
                </a14:m>
                <a:r>
                  <a:rPr lang="en-GB" sz="3200" dirty="0"/>
                  <a:t> or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to complete the comparison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334776"/>
                <a:ext cx="7525512" cy="584775"/>
              </a:xfrm>
              <a:prstGeom prst="rect">
                <a:avLst/>
              </a:prstGeom>
              <a:blipFill>
                <a:blip r:embed="rId5"/>
                <a:stretch>
                  <a:fillRect l="-324" t="-12500" r="-243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3684234" y="2118886"/>
            <a:ext cx="992777" cy="7868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838221" y="2110772"/>
                <a:ext cx="68319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8221" y="2110772"/>
                <a:ext cx="683199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53485" y="4539965"/>
            <a:ext cx="747045" cy="7470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656329" y="468265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922571" y="3845627"/>
                <a:ext cx="117371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32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en-GB" sz="32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:endParaRPr lang="en-GB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2571" y="3845627"/>
                <a:ext cx="1173719" cy="584775"/>
              </a:xfrm>
              <a:prstGeom prst="rect">
                <a:avLst/>
              </a:prstGeom>
              <a:blipFill>
                <a:blip r:embed="rId8"/>
                <a:stretch>
                  <a:fillRect l="-12953" t="-12500" r="-4663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526808" y="3815039"/>
                <a:ext cx="126770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2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  <m:r>
                      <a:rPr lang="en-GB" sz="3200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5</a:t>
                </a:r>
                <a:endParaRPr lang="en-GB" sz="32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6808" y="3815039"/>
                <a:ext cx="1267707" cy="584775"/>
              </a:xfrm>
              <a:prstGeom prst="rect">
                <a:avLst/>
              </a:prstGeom>
              <a:blipFill>
                <a:blip r:embed="rId9"/>
                <a:stretch>
                  <a:fillRect l="-12500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1815910" y="1356017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2258100" y="1356017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2700290" y="1356017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1815910" y="1813881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2258100" y="1813881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2700290" y="1813881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/>
          <p:cNvSpPr/>
          <p:nvPr/>
        </p:nvSpPr>
        <p:spPr>
          <a:xfrm>
            <a:off x="1815910" y="2271745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2258100" y="2271745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2700290" y="2271745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1815910" y="2729609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2258100" y="2729609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2700290" y="2729609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1815910" y="3187473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2258100" y="3187473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2700290" y="3187473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/>
          <p:cNvSpPr/>
          <p:nvPr/>
        </p:nvSpPr>
        <p:spPr>
          <a:xfrm rot="7888583">
            <a:off x="5081278" y="1949086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/>
          <p:cNvSpPr/>
          <p:nvPr/>
        </p:nvSpPr>
        <p:spPr>
          <a:xfrm rot="7888583">
            <a:off x="5523468" y="1949086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/>
          <p:cNvSpPr/>
          <p:nvPr/>
        </p:nvSpPr>
        <p:spPr>
          <a:xfrm rot="7888583">
            <a:off x="5965658" y="1949086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/>
          <p:cNvSpPr/>
          <p:nvPr/>
        </p:nvSpPr>
        <p:spPr>
          <a:xfrm rot="7888583">
            <a:off x="5081278" y="2406950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/>
          <p:cNvSpPr/>
          <p:nvPr/>
        </p:nvSpPr>
        <p:spPr>
          <a:xfrm rot="7888583">
            <a:off x="5523468" y="2406950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 rot="7888583">
            <a:off x="5965658" y="2406950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/>
          <p:cNvSpPr/>
          <p:nvPr/>
        </p:nvSpPr>
        <p:spPr>
          <a:xfrm rot="7888583">
            <a:off x="5081278" y="2864814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 rot="7888583">
            <a:off x="5523468" y="2864814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/>
          <p:cNvSpPr/>
          <p:nvPr/>
        </p:nvSpPr>
        <p:spPr>
          <a:xfrm rot="7888583">
            <a:off x="5965658" y="2864814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 rot="7888583">
            <a:off x="6420829" y="1947569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/>
          <p:cNvSpPr/>
          <p:nvPr/>
        </p:nvSpPr>
        <p:spPr>
          <a:xfrm rot="7888583">
            <a:off x="6420829" y="2405433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/>
          <p:cNvSpPr/>
          <p:nvPr/>
        </p:nvSpPr>
        <p:spPr>
          <a:xfrm rot="7888583">
            <a:off x="6420829" y="2863297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/>
          <p:cNvSpPr/>
          <p:nvPr/>
        </p:nvSpPr>
        <p:spPr>
          <a:xfrm rot="7888583">
            <a:off x="6876000" y="1946052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/>
          <p:cNvSpPr/>
          <p:nvPr/>
        </p:nvSpPr>
        <p:spPr>
          <a:xfrm rot="7888583">
            <a:off x="6876000" y="2403916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 rot="7888583">
            <a:off x="6876000" y="2861780"/>
            <a:ext cx="396000" cy="396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709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 tmFilter="0, 0; .2, .5; .8, .5; 1, 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9" dur="250" autoRev="1" fill="hold"/>
                                        <p:tgtEl>
                                          <p:spTgt spid="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8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7" grpId="1"/>
      <p:bldP spid="19" grpId="0"/>
      <p:bldP spid="20" grpId="0"/>
      <p:bldP spid="4" grpId="0" animBg="1"/>
      <p:bldP spid="38" grpId="0" animBg="1"/>
      <p:bldP spid="39" grpId="0" animBg="1"/>
      <p:bldP spid="40" grpId="0" animBg="1"/>
      <p:bldP spid="41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49442" y="2204045"/>
                <a:ext cx="1198314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6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5B9BD5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</m:t>
                      </m:r>
                    </m:oMath>
                  </m:oMathPara>
                </a14:m>
                <a:endParaRPr kumimoji="0" lang="en-GB" sz="60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442" y="2204045"/>
                <a:ext cx="1198314" cy="101566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635915"/>
              </p:ext>
            </p:extLst>
          </p:nvPr>
        </p:nvGraphicFramePr>
        <p:xfrm>
          <a:off x="957116" y="4564802"/>
          <a:ext cx="2661615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7205">
                  <a:extLst>
                    <a:ext uri="{9D8B030D-6E8A-4147-A177-3AD203B41FA5}">
                      <a16:colId xmlns:a16="http://schemas.microsoft.com/office/drawing/2014/main" val="4079057101"/>
                    </a:ext>
                  </a:extLst>
                </a:gridCol>
                <a:gridCol w="887205">
                  <a:extLst>
                    <a:ext uri="{9D8B030D-6E8A-4147-A177-3AD203B41FA5}">
                      <a16:colId xmlns:a16="http://schemas.microsoft.com/office/drawing/2014/main" val="1531889828"/>
                    </a:ext>
                  </a:extLst>
                </a:gridCol>
                <a:gridCol w="887205">
                  <a:extLst>
                    <a:ext uri="{9D8B030D-6E8A-4147-A177-3AD203B41FA5}">
                      <a16:colId xmlns:a16="http://schemas.microsoft.com/office/drawing/2014/main" val="374163194"/>
                    </a:ext>
                  </a:extLst>
                </a:gridCol>
              </a:tblGrid>
              <a:tr h="345686">
                <a:tc gridSpan="3"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910472"/>
                  </a:ext>
                </a:extLst>
              </a:tr>
              <a:tr h="34568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5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5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5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63856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969657"/>
              </p:ext>
            </p:extLst>
          </p:nvPr>
        </p:nvGraphicFramePr>
        <p:xfrm>
          <a:off x="4990419" y="4572730"/>
          <a:ext cx="2661615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323">
                  <a:extLst>
                    <a:ext uri="{9D8B030D-6E8A-4147-A177-3AD203B41FA5}">
                      <a16:colId xmlns:a16="http://schemas.microsoft.com/office/drawing/2014/main" val="4079057101"/>
                    </a:ext>
                  </a:extLst>
                </a:gridCol>
                <a:gridCol w="532323">
                  <a:extLst>
                    <a:ext uri="{9D8B030D-6E8A-4147-A177-3AD203B41FA5}">
                      <a16:colId xmlns:a16="http://schemas.microsoft.com/office/drawing/2014/main" val="1169286331"/>
                    </a:ext>
                  </a:extLst>
                </a:gridCol>
                <a:gridCol w="532323">
                  <a:extLst>
                    <a:ext uri="{9D8B030D-6E8A-4147-A177-3AD203B41FA5}">
                      <a16:colId xmlns:a16="http://schemas.microsoft.com/office/drawing/2014/main" val="3409620191"/>
                    </a:ext>
                  </a:extLst>
                </a:gridCol>
                <a:gridCol w="532323">
                  <a:extLst>
                    <a:ext uri="{9D8B030D-6E8A-4147-A177-3AD203B41FA5}">
                      <a16:colId xmlns:a16="http://schemas.microsoft.com/office/drawing/2014/main" val="1669056660"/>
                    </a:ext>
                  </a:extLst>
                </a:gridCol>
                <a:gridCol w="532323">
                  <a:extLst>
                    <a:ext uri="{9D8B030D-6E8A-4147-A177-3AD203B41FA5}">
                      <a16:colId xmlns:a16="http://schemas.microsoft.com/office/drawing/2014/main" val="1769052070"/>
                    </a:ext>
                  </a:extLst>
                </a:gridCol>
              </a:tblGrid>
              <a:tr h="345686">
                <a:tc gridSpan="5"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15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910472"/>
                  </a:ext>
                </a:extLst>
              </a:tr>
              <a:tr h="345686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638560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5070092" y="495330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noProof="0" dirty="0">
                <a:solidFill>
                  <a:prstClr val="black"/>
                </a:solidFill>
                <a:latin typeface="Calibri" panose="020F0502020204030204"/>
              </a:rPr>
              <a:t>3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77841" y="4539300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15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98427C9-0617-9F43-BCE5-501B0A536CF5}"/>
              </a:ext>
            </a:extLst>
          </p:cNvPr>
          <p:cNvSpPr txBox="1"/>
          <p:nvPr/>
        </p:nvSpPr>
        <p:spPr>
          <a:xfrm>
            <a:off x="723426" y="384427"/>
            <a:ext cx="7848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 card has the greater value?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609148" y="495330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noProof="0" dirty="0">
                <a:solidFill>
                  <a:prstClr val="black"/>
                </a:solidFill>
                <a:latin typeface="Calibri" panose="020F0502020204030204"/>
              </a:rPr>
              <a:t>3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148204" y="495330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noProof="0" dirty="0">
                <a:solidFill>
                  <a:prstClr val="black"/>
                </a:solidFill>
                <a:latin typeface="Calibri" panose="020F0502020204030204"/>
              </a:rPr>
              <a:t>3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687260" y="495330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noProof="0" dirty="0">
                <a:solidFill>
                  <a:prstClr val="black"/>
                </a:solidFill>
                <a:latin typeface="Calibri" panose="020F0502020204030204"/>
              </a:rPr>
              <a:t>3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226316" y="495330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noProof="0" dirty="0">
                <a:solidFill>
                  <a:prstClr val="black"/>
                </a:solidFill>
                <a:latin typeface="Calibri" panose="020F0502020204030204"/>
              </a:rPr>
              <a:t>3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910417" y="1843443"/>
            <a:ext cx="1580001" cy="1526090"/>
          </a:xfrm>
          <a:prstGeom prst="rect">
            <a:avLst/>
          </a:prstGeom>
          <a:blipFill>
            <a:blip r:embed="rId11"/>
            <a:stretch>
              <a:fillRect/>
            </a:stretch>
          </a:blip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1909396" y="1843443"/>
                <a:ext cx="1581772" cy="152609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r>
                  <a:rPr lang="en-GB" sz="3600" dirty="0">
                    <a:solidFill>
                      <a:prstClr val="black"/>
                    </a:solidFill>
                  </a:rPr>
                  <a:t>15 </a:t>
                </a:r>
                <a14:m>
                  <m:oMath xmlns:m="http://schemas.openxmlformats.org/officeDocument/2006/math">
                    <m:r>
                      <a:rPr lang="en-GB" sz="36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 3</a:t>
                </a: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396" y="1843443"/>
                <a:ext cx="1581772" cy="1526090"/>
              </a:xfrm>
              <a:prstGeom prst="rect">
                <a:avLst/>
              </a:prstGeom>
              <a:blipFill>
                <a:blip r:embed="rId12"/>
                <a:stretch>
                  <a:fillRect l="-6038" r="-528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1907356" y="1843443"/>
                <a:ext cx="1581772" cy="152609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r>
                  <a:rPr lang="en-GB" sz="3600" dirty="0">
                    <a:solidFill>
                      <a:schemeClr val="tx1"/>
                    </a:solidFill>
                  </a:rPr>
                  <a:t>15 </a:t>
                </a:r>
                <a14:m>
                  <m:oMath xmlns:m="http://schemas.openxmlformats.org/officeDocument/2006/math">
                    <m:r>
                      <a:rPr lang="en-GB" sz="3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3</a:t>
                </a: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356" y="1843443"/>
                <a:ext cx="1581772" cy="1526090"/>
              </a:xfrm>
              <a:prstGeom prst="rect">
                <a:avLst/>
              </a:prstGeom>
              <a:blipFill>
                <a:blip r:embed="rId13"/>
                <a:stretch>
                  <a:fillRect l="-6439" r="-530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4991176" y="1843443"/>
            <a:ext cx="1588639" cy="1513968"/>
          </a:xfrm>
          <a:prstGeom prst="rect">
            <a:avLst/>
          </a:prstGeom>
          <a:blipFill>
            <a:blip r:embed="rId11"/>
            <a:stretch>
              <a:fillRect/>
            </a:stretch>
          </a:blip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990419" y="1843443"/>
                <a:ext cx="1590420" cy="1513968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r>
                  <a:rPr lang="en-GB" sz="3600" dirty="0">
                    <a:solidFill>
                      <a:prstClr val="black"/>
                    </a:solidFill>
                  </a:rPr>
                  <a:t>15 </a:t>
                </a:r>
                <a14:m>
                  <m:oMath xmlns:m="http://schemas.openxmlformats.org/officeDocument/2006/math">
                    <m:r>
                      <a:rPr lang="en-GB" sz="36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 5</a:t>
                </a: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0419" y="1843443"/>
                <a:ext cx="1590420" cy="1513968"/>
              </a:xfrm>
              <a:prstGeom prst="rect">
                <a:avLst/>
              </a:prstGeom>
              <a:blipFill>
                <a:blip r:embed="rId14"/>
                <a:stretch>
                  <a:fillRect l="-6015" r="-4887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4990419" y="1843443"/>
                <a:ext cx="1590420" cy="151396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r>
                  <a:rPr lang="en-GB" sz="3600" dirty="0">
                    <a:solidFill>
                      <a:schemeClr val="tx1"/>
                    </a:solidFill>
                  </a:rPr>
                  <a:t>15 </a:t>
                </a:r>
                <a14:m>
                  <m:oMath xmlns:m="http://schemas.openxmlformats.org/officeDocument/2006/math">
                    <m:r>
                      <a:rPr lang="en-GB" sz="3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5</a:t>
                </a: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0419" y="1843443"/>
                <a:ext cx="1590420" cy="1513968"/>
              </a:xfrm>
              <a:prstGeom prst="rect">
                <a:avLst/>
              </a:prstGeom>
              <a:blipFill>
                <a:blip r:embed="rId15"/>
                <a:stretch>
                  <a:fillRect l="-6015" r="-4887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2" name="Picture 6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7906" y="2726926"/>
            <a:ext cx="1427798" cy="1703113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527" y="2930781"/>
            <a:ext cx="1427798" cy="172232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5290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3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3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02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5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1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3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3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02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1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1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1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21" grpId="0"/>
      <p:bldP spid="33" grpId="0"/>
      <p:bldP spid="34" grpId="0"/>
      <p:bldP spid="35" grpId="0"/>
      <p:bldP spid="36" grpId="0"/>
      <p:bldP spid="37" grpId="0" animBg="1"/>
      <p:bldP spid="37" grpId="1" animBg="1"/>
      <p:bldP spid="38" grpId="0" animBg="1"/>
      <p:bldP spid="38" grpId="1" animBg="1"/>
      <p:bldP spid="39" grpId="0" animBg="1"/>
      <p:bldP spid="40" grpId="0" animBg="1"/>
      <p:bldP spid="40" grpId="1" animBg="1"/>
      <p:bldP spid="41" grpId="0" animBg="1"/>
      <p:bldP spid="41" grpId="1" animBg="1"/>
      <p:bldP spid="4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14.4|14.5|1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|0.7|3.9|3|7.4|0.8|5.9|1.3|16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5|0.6|13.2|1.6|6.8|4.8|7.6|14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5.9|4.6|1.2|4.4|1.1|7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.3|0.3|11.9|0.8|10.2|7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4.8|0.9|11.2|1|3.6|0.8|6.9|10.4|7.6|5.7|3.9|15.2|1|1|7.6|18.2|3.6|3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7.4|6.6|1.3|0.6|0.6|3.5|0.6|4.1|0.4|1.9|9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|6.1|1.4|5.5|12.4|2.4|8.4|8|5.6|5.3|8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7.4|2|4|2.4|4.7|6.9|3.4|2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708C9F-5E14-4C0C-AC8A-78F08D7161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dcmitype/"/>
    <ds:schemaRef ds:uri="522d4c35-b548-4432-90ae-af4376e1c4b4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11152</TotalTime>
  <Words>342</Words>
  <Application>Microsoft Macintosh PowerPoint</Application>
  <PresentationFormat>On-screen Show (4:3)</PresentationFormat>
  <Paragraphs>124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1_Let's learn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– 3 on the worksheet</vt:lpstr>
      <vt:lpstr>PowerPoint Presentation</vt:lpstr>
      <vt:lpstr>PowerPoint Presentation</vt:lpstr>
      <vt:lpstr>PowerPoint Presentation</vt:lpstr>
      <vt:lpstr>PowerPoint Presentation</vt:lpstr>
      <vt:lpstr>Have a go at the rest of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Jade Cahill</cp:lastModifiedBy>
  <cp:revision>235</cp:revision>
  <dcterms:created xsi:type="dcterms:W3CDTF">2019-07-05T11:02:13Z</dcterms:created>
  <dcterms:modified xsi:type="dcterms:W3CDTF">2021-01-11T11:47:57Z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