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slideLayouts/slideLayout10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  <p:sldMasterId id="2147483685" r:id="rId11"/>
  </p:sldMasterIdLst>
  <p:notesMasterIdLst>
    <p:notesMasterId r:id="rId27"/>
  </p:notesMasterIdLst>
  <p:sldIdLst>
    <p:sldId id="296" r:id="rId12"/>
    <p:sldId id="297" r:id="rId13"/>
    <p:sldId id="307" r:id="rId14"/>
    <p:sldId id="308" r:id="rId15"/>
    <p:sldId id="299" r:id="rId16"/>
    <p:sldId id="300" r:id="rId17"/>
    <p:sldId id="309" r:id="rId18"/>
    <p:sldId id="310" r:id="rId19"/>
    <p:sldId id="311" r:id="rId20"/>
    <p:sldId id="301" r:id="rId21"/>
    <p:sldId id="312" r:id="rId22"/>
    <p:sldId id="314" r:id="rId23"/>
    <p:sldId id="315" r:id="rId24"/>
    <p:sldId id="316" r:id="rId25"/>
    <p:sldId id="317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71070B-1648-49A5-8144-DF62BB505F83}">
          <p14:sldIdLst>
            <p14:sldId id="296"/>
            <p14:sldId id="297"/>
            <p14:sldId id="307"/>
            <p14:sldId id="308"/>
          </p14:sldIdLst>
        </p14:section>
        <p14:section name="Untitled Section" id="{60262B83-D467-4BB4-AEC7-C729F075F874}">
          <p14:sldIdLst>
            <p14:sldId id="299"/>
            <p14:sldId id="300"/>
          </p14:sldIdLst>
        </p14:section>
        <p14:section name="Untitled Section" id="{10895C6F-7693-4B5E-B2F9-E6489036849D}">
          <p14:sldIdLst>
            <p14:sldId id="309"/>
            <p14:sldId id="310"/>
            <p14:sldId id="311"/>
            <p14:sldId id="301"/>
            <p14:sldId id="312"/>
            <p14:sldId id="314"/>
            <p14:sldId id="315"/>
            <p14:sldId id="316"/>
            <p14:sldId id="31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81" autoAdjust="0"/>
    <p:restoredTop sz="94694"/>
  </p:normalViewPr>
  <p:slideViewPr>
    <p:cSldViewPr snapToGrid="0" snapToObjects="1">
      <p:cViewPr varScale="1">
        <p:scale>
          <a:sx n="115" d="100"/>
          <a:sy n="115" d="100"/>
        </p:scale>
        <p:origin x="164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slide" Target="slides/slide15.xml"/><Relationship Id="rId3" Type="http://schemas.openxmlformats.org/officeDocument/2006/relationships/customXml" Target="../customXml/item3.xml"/><Relationship Id="rId21" Type="http://schemas.openxmlformats.org/officeDocument/2006/relationships/slide" Target="slides/slide10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2" Type="http://schemas.openxmlformats.org/officeDocument/2006/relationships/customXml" Target="../customXml/item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slide" Target="slides/slide13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commentAuthors" Target="commentAuthor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8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11/01/2021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7745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11/01/2021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574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13" Type="http://schemas.openxmlformats.org/officeDocument/2006/relationships/image" Target="../media/image39.png"/><Relationship Id="rId18" Type="http://schemas.openxmlformats.org/officeDocument/2006/relationships/image" Target="../media/image50.png"/><Relationship Id="rId3" Type="http://schemas.openxmlformats.org/officeDocument/2006/relationships/image" Target="../media/image17.png"/><Relationship Id="rId21" Type="http://schemas.openxmlformats.org/officeDocument/2006/relationships/image" Target="../media/image22.png"/><Relationship Id="rId7" Type="http://schemas.openxmlformats.org/officeDocument/2006/relationships/image" Target="../media/image36.png"/><Relationship Id="rId12" Type="http://schemas.openxmlformats.org/officeDocument/2006/relationships/image" Target="../media/image45.png"/><Relationship Id="rId17" Type="http://schemas.openxmlformats.org/officeDocument/2006/relationships/image" Target="../media/image49.png"/><Relationship Id="rId2" Type="http://schemas.openxmlformats.org/officeDocument/2006/relationships/slideLayout" Target="../slideLayouts/slideLayout10.xml"/><Relationship Id="rId16" Type="http://schemas.openxmlformats.org/officeDocument/2006/relationships/image" Target="../media/image48.png"/><Relationship Id="rId20" Type="http://schemas.openxmlformats.org/officeDocument/2006/relationships/image" Target="../media/image31.png"/><Relationship Id="rId1" Type="http://schemas.openxmlformats.org/officeDocument/2006/relationships/tags" Target="../tags/tag6.xml"/><Relationship Id="rId6" Type="http://schemas.openxmlformats.org/officeDocument/2006/relationships/image" Target="../media/image38.png"/><Relationship Id="rId11" Type="http://schemas.openxmlformats.org/officeDocument/2006/relationships/image" Target="../media/image44.png"/><Relationship Id="rId15" Type="http://schemas.openxmlformats.org/officeDocument/2006/relationships/image" Target="../media/image20.jpg"/><Relationship Id="rId10" Type="http://schemas.openxmlformats.org/officeDocument/2006/relationships/image" Target="../media/image43.png"/><Relationship Id="rId19" Type="http://schemas.openxmlformats.org/officeDocument/2006/relationships/image" Target="../media/image51.png"/><Relationship Id="rId9" Type="http://schemas.openxmlformats.org/officeDocument/2006/relationships/image" Target="../media/image42.png"/><Relationship Id="rId14" Type="http://schemas.openxmlformats.org/officeDocument/2006/relationships/image" Target="../media/image4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6" Type="http://schemas.openxmlformats.org/officeDocument/2006/relationships/image" Target="../media/image28.png"/><Relationship Id="rId5" Type="http://schemas.openxmlformats.org/officeDocument/2006/relationships/image" Target="../media/image23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7" Type="http://schemas.openxmlformats.org/officeDocument/2006/relationships/image" Target="../media/image5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6" Type="http://schemas.openxmlformats.org/officeDocument/2006/relationships/image" Target="../media/image17.png"/><Relationship Id="rId5" Type="http://schemas.openxmlformats.org/officeDocument/2006/relationships/image" Target="../media/image5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3" Type="http://schemas.openxmlformats.org/officeDocument/2006/relationships/image" Target="../media/image17.png"/><Relationship Id="rId7" Type="http://schemas.openxmlformats.org/officeDocument/2006/relationships/image" Target="../media/image5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Relationship Id="rId6" Type="http://schemas.openxmlformats.org/officeDocument/2006/relationships/image" Target="../media/image56.png"/><Relationship Id="rId9" Type="http://schemas.openxmlformats.org/officeDocument/2006/relationships/image" Target="../media/image5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11.png"/><Relationship Id="rId5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7" Type="http://schemas.openxmlformats.org/officeDocument/2006/relationships/image" Target="../media/image16.png"/><Relationship Id="rId12" Type="http://schemas.openxmlformats.org/officeDocument/2006/relationships/image" Target="../media/image1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image" Target="../media/image10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9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7" Type="http://schemas.openxmlformats.org/officeDocument/2006/relationships/image" Target="../media/image2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10" Type="http://schemas.openxmlformats.org/officeDocument/2006/relationships/image" Target="../media/image27.png"/><Relationship Id="rId9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28.png"/><Relationship Id="rId5" Type="http://schemas.openxmlformats.org/officeDocument/2006/relationships/image" Target="../media/image23.png"/><Relationship Id="rId9" Type="http://schemas.openxmlformats.org/officeDocument/2006/relationships/image" Target="../media/image30.png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3.png"/><Relationship Id="rId12" Type="http://schemas.openxmlformats.org/officeDocument/2006/relationships/image" Target="../media/image32.png"/><Relationship Id="rId17" Type="http://schemas.openxmlformats.org/officeDocument/2006/relationships/image" Target="../media/image31.png"/><Relationship Id="rId2" Type="http://schemas.openxmlformats.org/officeDocument/2006/relationships/slideLayout" Target="../slideLayouts/slideLayout10.xml"/><Relationship Id="rId16" Type="http://schemas.openxmlformats.org/officeDocument/2006/relationships/image" Target="../media/image22.png"/><Relationship Id="rId1" Type="http://schemas.openxmlformats.org/officeDocument/2006/relationships/tags" Target="../tags/tag5.xml"/><Relationship Id="rId11" Type="http://schemas.openxmlformats.org/officeDocument/2006/relationships/image" Target="../media/image20.jpg"/><Relationship Id="rId15" Type="http://schemas.openxmlformats.org/officeDocument/2006/relationships/image" Target="../media/image35.png"/><Relationship Id="rId10" Type="http://schemas.openxmlformats.org/officeDocument/2006/relationships/image" Target="../media/image41.png"/><Relationship Id="rId14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09803"/>
            <a:ext cx="5950212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 – 3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Picture 1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3984" y="5096703"/>
            <a:ext cx="747045" cy="747045"/>
          </a:xfrm>
          <a:prstGeom prst="rect">
            <a:avLst/>
          </a:prstGeom>
        </p:spPr>
      </p:pic>
      <p:sp>
        <p:nvSpPr>
          <p:cNvPr id="134" name="TextBox 133"/>
          <p:cNvSpPr txBox="1"/>
          <p:nvPr/>
        </p:nvSpPr>
        <p:spPr>
          <a:xfrm>
            <a:off x="5616828" y="5239392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649442" y="2151793"/>
                <a:ext cx="1198314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6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5B9BD5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&lt;</m:t>
                      </m:r>
                    </m:oMath>
                  </m:oMathPara>
                </a14:m>
                <a:endParaRPr kumimoji="0" lang="en-GB" sz="6000" b="0" i="0" u="none" strike="noStrike" kern="1200" cap="none" spc="0" normalizeH="0" baseline="0" noProof="0" dirty="0">
                  <a:ln>
                    <a:noFill/>
                  </a:ln>
                  <a:solidFill>
                    <a:srgbClr val="5B9BD5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9442" y="2151793"/>
                <a:ext cx="1198314" cy="101566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698427C9-0617-9F43-BCE5-501B0A536CF5}"/>
              </a:ext>
            </a:extLst>
          </p:cNvPr>
          <p:cNvSpPr txBox="1"/>
          <p:nvPr/>
        </p:nvSpPr>
        <p:spPr>
          <a:xfrm>
            <a:off x="723426" y="384427"/>
            <a:ext cx="78480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Which card has the greater value?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792708" y="2119636"/>
            <a:ext cx="1144899" cy="12002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74265">
            <a:off x="4188191" y="2665926"/>
            <a:ext cx="1427798" cy="1568657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 rot="4621">
            <a:off x="4119331" y="2265093"/>
            <a:ext cx="19255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5400" dirty="0">
                <a:solidFill>
                  <a:prstClr val="black"/>
                </a:solidFill>
                <a:latin typeface="Calibri" panose="020F0502020204030204"/>
              </a:rPr>
              <a:t>?</a:t>
            </a:r>
            <a:endParaRPr kumimoji="0" lang="en-GB" sz="5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98427C9-0617-9F43-BCE5-501B0A536CF5}"/>
              </a:ext>
            </a:extLst>
          </p:cNvPr>
          <p:cNvSpPr txBox="1"/>
          <p:nvPr/>
        </p:nvSpPr>
        <p:spPr>
          <a:xfrm>
            <a:off x="632478" y="303783"/>
            <a:ext cx="784805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Tommy has a multiplication fact which is greater than Dexter’s but less than Jacks. 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What multiplication fact could Tommy have?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72504" y="3840836"/>
            <a:ext cx="8098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16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797099" y="3840836"/>
            <a:ext cx="8098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20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462938" y="3840836"/>
            <a:ext cx="8070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accent1">
                    <a:lumMod val="75000"/>
                  </a:schemeClr>
                </a:solidFill>
              </a:rPr>
              <a:t>17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137261" y="3840836"/>
            <a:ext cx="8070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accent1">
                    <a:lumMod val="50000"/>
                  </a:schemeClr>
                </a:solidFill>
              </a:rPr>
              <a:t>18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824647" y="3840836"/>
            <a:ext cx="8070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accent1">
                    <a:lumMod val="75000"/>
                  </a:schemeClr>
                </a:solidFill>
              </a:rPr>
              <a:t>19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023647" y="4477313"/>
                <a:ext cx="210913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3200" noProof="0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/>
                  </a:rPr>
                  <a:t>6</a:t>
                </a: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uLnTx/>
                    <a:uFillTx/>
                    <a:latin typeface="Calibri" panose="020F0502020204030204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uLnTx/>
                    <a:uFillTx/>
                    <a:latin typeface="Calibri" panose="020F0502020204030204"/>
                  </a:rPr>
                  <a:t> 3</a:t>
                </a: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3647" y="4477313"/>
                <a:ext cx="2109134" cy="584775"/>
              </a:xfrm>
              <a:prstGeom prst="rect">
                <a:avLst/>
              </a:prstGeom>
              <a:blipFill>
                <a:blip r:embed="rId8"/>
                <a:stretch>
                  <a:fillRect l="-7225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013394" y="4970957"/>
                <a:ext cx="210913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3200" noProof="0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/>
                  </a:rPr>
                  <a:t>9</a:t>
                </a: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uLnTx/>
                    <a:uFillTx/>
                    <a:latin typeface="Calibri" panose="020F0502020204030204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uLnTx/>
                    <a:uFillTx/>
                    <a:latin typeface="Calibri" panose="020F0502020204030204"/>
                  </a:rPr>
                  <a:t> 2</a:t>
                </a: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3394" y="4970957"/>
                <a:ext cx="2109134" cy="584775"/>
              </a:xfrm>
              <a:prstGeom prst="rect">
                <a:avLst/>
              </a:prstGeom>
              <a:blipFill>
                <a:blip r:embed="rId9"/>
                <a:stretch>
                  <a:fillRect l="-7225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3826927" y="5449249"/>
                <a:ext cx="210913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3200" noProof="0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/>
                  </a:rPr>
                  <a:t>18</a:t>
                </a: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uLnTx/>
                    <a:uFillTx/>
                    <a:latin typeface="Calibri" panose="020F0502020204030204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uLnTx/>
                    <a:uFillTx/>
                    <a:latin typeface="Calibri" panose="020F0502020204030204"/>
                  </a:rPr>
                  <a:t> 1</a:t>
                </a: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6927" y="5449249"/>
                <a:ext cx="2109134" cy="584775"/>
              </a:xfrm>
              <a:prstGeom prst="rect">
                <a:avLst/>
              </a:prstGeom>
              <a:blipFill>
                <a:blip r:embed="rId10"/>
                <a:stretch>
                  <a:fillRect l="-7514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2863210" y="2308184"/>
                <a:ext cx="119831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5B9BD5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&lt;</m:t>
                      </m:r>
                    </m:oMath>
                  </m:oMathPara>
                </a14:m>
                <a:endParaRPr kumimoji="0" lang="en-GB" sz="6600" b="0" i="0" u="none" strike="noStrike" kern="1200" cap="none" spc="0" normalizeH="0" baseline="0" noProof="0" dirty="0">
                  <a:ln>
                    <a:noFill/>
                  </a:ln>
                  <a:solidFill>
                    <a:srgbClr val="5B9BD5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3210" y="2308184"/>
                <a:ext cx="1198314" cy="70788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643984" y="2303358"/>
                <a:ext cx="119831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5B9BD5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&lt;</m:t>
                      </m:r>
                    </m:oMath>
                  </m:oMathPara>
                </a14:m>
                <a:endParaRPr kumimoji="0" lang="en-GB" sz="6600" b="0" i="0" u="none" strike="noStrike" kern="1200" cap="none" spc="0" normalizeH="0" baseline="0" noProof="0" dirty="0">
                  <a:ln>
                    <a:noFill/>
                  </a:ln>
                  <a:solidFill>
                    <a:srgbClr val="5B9BD5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3984" y="2303358"/>
                <a:ext cx="1198314" cy="70788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2187447" y="4786844"/>
                <a:ext cx="210913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3200" noProof="0" dirty="0">
                    <a:solidFill>
                      <a:schemeClr val="accent1">
                        <a:lumMod val="75000"/>
                      </a:schemeClr>
                    </a:solidFill>
                    <a:latin typeface="Calibri" panose="020F0502020204030204"/>
                  </a:rPr>
                  <a:t>17</a:t>
                </a: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>
                        <a:lumMod val="75000"/>
                      </a:schemeClr>
                    </a:solidFill>
                    <a:effectLst/>
                    <a:uLnTx/>
                    <a:uFillTx/>
                    <a:latin typeface="Calibri" panose="020F0502020204030204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>
                        <a:lumMod val="75000"/>
                      </a:schemeClr>
                    </a:solidFill>
                    <a:effectLst/>
                    <a:uLnTx/>
                    <a:uFillTx/>
                    <a:latin typeface="Calibri" panose="020F0502020204030204"/>
                  </a:rPr>
                  <a:t> 1</a:t>
                </a: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7447" y="4786844"/>
                <a:ext cx="2109134" cy="584775"/>
              </a:xfrm>
              <a:prstGeom prst="rect">
                <a:avLst/>
              </a:prstGeom>
              <a:blipFill>
                <a:blip r:embed="rId13"/>
                <a:stretch>
                  <a:fillRect l="-7514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5533181" y="4786844"/>
                <a:ext cx="210913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3200" noProof="0" dirty="0">
                    <a:solidFill>
                      <a:schemeClr val="accent1">
                        <a:lumMod val="75000"/>
                      </a:schemeClr>
                    </a:solidFill>
                    <a:latin typeface="Calibri" panose="020F0502020204030204"/>
                  </a:rPr>
                  <a:t>19</a:t>
                </a: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>
                        <a:lumMod val="75000"/>
                      </a:schemeClr>
                    </a:solidFill>
                    <a:effectLst/>
                    <a:uLnTx/>
                    <a:uFillTx/>
                    <a:latin typeface="Calibri" panose="020F0502020204030204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>
                        <a:lumMod val="75000"/>
                      </a:schemeClr>
                    </a:solidFill>
                    <a:effectLst/>
                    <a:uLnTx/>
                    <a:uFillTx/>
                    <a:latin typeface="Calibri" panose="020F0502020204030204"/>
                  </a:rPr>
                  <a:t> 1</a:t>
                </a: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3181" y="4786844"/>
                <a:ext cx="2109134" cy="584775"/>
              </a:xfrm>
              <a:prstGeom prst="rect">
                <a:avLst/>
              </a:prstGeom>
              <a:blipFill>
                <a:blip r:embed="rId14"/>
                <a:stretch>
                  <a:fillRect l="-7514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Rectangle 47"/>
          <p:cNvSpPr/>
          <p:nvPr/>
        </p:nvSpPr>
        <p:spPr>
          <a:xfrm>
            <a:off x="1523936" y="1928578"/>
            <a:ext cx="1538643" cy="1458150"/>
          </a:xfrm>
          <a:prstGeom prst="rect">
            <a:avLst/>
          </a:prstGeom>
          <a:blipFill>
            <a:blip r:embed="rId15"/>
            <a:stretch>
              <a:fillRect/>
            </a:stretch>
          </a:blip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/>
              <p:cNvSpPr/>
              <p:nvPr/>
            </p:nvSpPr>
            <p:spPr>
              <a:xfrm>
                <a:off x="1523235" y="1928578"/>
                <a:ext cx="1540368" cy="1458150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>
                  <a:defRPr/>
                </a:pPr>
                <a:r>
                  <a:rPr lang="en-GB" sz="3600" dirty="0">
                    <a:solidFill>
                      <a:prstClr val="black"/>
                    </a:solidFill>
                  </a:rPr>
                  <a:t>4 </a:t>
                </a:r>
                <a14:m>
                  <m:oMath xmlns:m="http://schemas.openxmlformats.org/officeDocument/2006/math">
                    <m:r>
                      <a:rPr lang="en-GB" sz="36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600" dirty="0">
                    <a:solidFill>
                      <a:prstClr val="black"/>
                    </a:solidFill>
                  </a:rPr>
                  <a:t> 4</a:t>
                </a:r>
              </a:p>
            </p:txBody>
          </p:sp>
        </mc:Choice>
        <mc:Fallback xmlns="">
          <p:sp>
            <p:nvSpPr>
              <p:cNvPr id="49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3235" y="1928578"/>
                <a:ext cx="1540368" cy="145815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>
                <a:off x="1523235" y="1928578"/>
                <a:ext cx="1540368" cy="145815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>
                  <a:defRPr/>
                </a:pPr>
                <a:r>
                  <a:rPr lang="en-GB" sz="3600" dirty="0">
                    <a:solidFill>
                      <a:schemeClr val="tx1"/>
                    </a:solidFill>
                  </a:rPr>
                  <a:t>4 </a:t>
                </a:r>
                <a14:m>
                  <m:oMath xmlns:m="http://schemas.openxmlformats.org/officeDocument/2006/math">
                    <m:r>
                      <a:rPr lang="en-GB" sz="36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600" dirty="0">
                    <a:solidFill>
                      <a:schemeClr val="tx1"/>
                    </a:solidFill>
                  </a:rPr>
                  <a:t> 4</a:t>
                </a:r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3235" y="1928578"/>
                <a:ext cx="1540368" cy="145815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Rectangle 50"/>
          <p:cNvSpPr/>
          <p:nvPr/>
        </p:nvSpPr>
        <p:spPr>
          <a:xfrm>
            <a:off x="5617529" y="1907055"/>
            <a:ext cx="1538643" cy="1458150"/>
          </a:xfrm>
          <a:prstGeom prst="rect">
            <a:avLst/>
          </a:prstGeom>
          <a:blipFill>
            <a:blip r:embed="rId15"/>
            <a:stretch>
              <a:fillRect/>
            </a:stretch>
          </a:blip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/>
              <p:cNvSpPr/>
              <p:nvPr/>
            </p:nvSpPr>
            <p:spPr>
              <a:xfrm>
                <a:off x="5616828" y="1907055"/>
                <a:ext cx="1540368" cy="1458150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>
                  <a:defRPr/>
                </a:pPr>
                <a:r>
                  <a:rPr lang="en-GB" sz="3600" dirty="0">
                    <a:solidFill>
                      <a:prstClr val="black"/>
                    </a:solidFill>
                  </a:rPr>
                  <a:t>5 </a:t>
                </a:r>
                <a14:m>
                  <m:oMath xmlns:m="http://schemas.openxmlformats.org/officeDocument/2006/math">
                    <m:r>
                      <a:rPr lang="en-GB" sz="36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600" dirty="0">
                    <a:solidFill>
                      <a:prstClr val="black"/>
                    </a:solidFill>
                  </a:rPr>
                  <a:t> 4</a:t>
                </a:r>
              </a:p>
            </p:txBody>
          </p:sp>
        </mc:Choice>
        <mc:Fallback xmlns=""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6828" y="1907055"/>
                <a:ext cx="1540368" cy="145815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5616828" y="1907055"/>
                <a:ext cx="1540368" cy="145815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>
                  <a:defRPr/>
                </a:pPr>
                <a:r>
                  <a:rPr lang="en-GB" sz="3600" dirty="0">
                    <a:solidFill>
                      <a:schemeClr val="tx1"/>
                    </a:solidFill>
                  </a:rPr>
                  <a:t>5 </a:t>
                </a:r>
                <a14:m>
                  <m:oMath xmlns:m="http://schemas.openxmlformats.org/officeDocument/2006/math">
                    <m:r>
                      <a:rPr lang="en-GB" sz="36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600" dirty="0">
                    <a:solidFill>
                      <a:schemeClr val="tx1"/>
                    </a:solidFill>
                  </a:rPr>
                  <a:t> 4</a:t>
                </a:r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6828" y="1907055"/>
                <a:ext cx="1540368" cy="1458150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1" name="Picture 60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960" y="3001939"/>
            <a:ext cx="1427798" cy="1722321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6561" y="2743118"/>
            <a:ext cx="1427798" cy="170311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15489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3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3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02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45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1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1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1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1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click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103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3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02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45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1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1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1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" grpId="0"/>
      <p:bldP spid="134" grpId="1"/>
      <p:bldP spid="9" grpId="0"/>
      <p:bldP spid="9" grpId="1"/>
      <p:bldP spid="22" grpId="0"/>
      <p:bldP spid="24" grpId="0" animBg="1"/>
      <p:bldP spid="25" grpId="0"/>
      <p:bldP spid="26" grpId="0"/>
      <p:bldP spid="3" grpId="0"/>
      <p:bldP spid="28" grpId="0"/>
      <p:bldP spid="29" grpId="0"/>
      <p:bldP spid="30" grpId="0"/>
      <p:bldP spid="31" grpId="0"/>
      <p:bldP spid="38" grpId="0"/>
      <p:bldP spid="40" grpId="0"/>
      <p:bldP spid="42" grpId="0"/>
      <p:bldP spid="44" grpId="0"/>
      <p:bldP spid="45" grpId="0"/>
      <p:bldP spid="46" grpId="0"/>
      <p:bldP spid="47" grpId="0"/>
      <p:bldP spid="48" grpId="0" animBg="1"/>
      <p:bldP spid="48" grpId="1" animBg="1"/>
      <p:bldP spid="49" grpId="0" animBg="1"/>
      <p:bldP spid="49" grpId="1" animBg="1"/>
      <p:bldP spid="50" grpId="0" animBg="1"/>
      <p:bldP spid="51" grpId="0" animBg="1"/>
      <p:bldP spid="51" grpId="1" animBg="1"/>
      <p:bldP spid="52" grpId="0" animBg="1"/>
      <p:bldP spid="52" grpId="1" animBg="1"/>
      <p:bldP spid="5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67512" y="334776"/>
                <a:ext cx="752551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dirty="0"/>
                  <a:t>Use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</a:rPr>
                      <m:t>&lt;, &gt;</m:t>
                    </m:r>
                  </m:oMath>
                </a14:m>
                <a:r>
                  <a:rPr lang="en-GB" sz="3200" dirty="0"/>
                  <a:t> or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/>
                  <a:t> to complete the comparison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12" y="334776"/>
                <a:ext cx="7525512" cy="584775"/>
              </a:xfrm>
              <a:prstGeom prst="rect">
                <a:avLst/>
              </a:prstGeom>
              <a:blipFill>
                <a:blip r:embed="rId5"/>
                <a:stretch>
                  <a:fillRect l="-2107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Oval 13"/>
          <p:cNvSpPr/>
          <p:nvPr/>
        </p:nvSpPr>
        <p:spPr>
          <a:xfrm>
            <a:off x="3684234" y="2118886"/>
            <a:ext cx="992777" cy="7868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3838221" y="2110772"/>
                <a:ext cx="683199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40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8221" y="2110772"/>
                <a:ext cx="683199" cy="7078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Picture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57688" y="1103364"/>
            <a:ext cx="747045" cy="74704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560532" y="1246053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1880167" y="2097844"/>
                <a:ext cx="1542410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44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8 </a:t>
                </a:r>
                <a14:m>
                  <m:oMath xmlns:m="http://schemas.openxmlformats.org/officeDocument/2006/math">
                    <m:r>
                      <a:rPr lang="en-GB" sz="4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44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:endParaRPr lang="en-GB" sz="28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0167" y="2097844"/>
                <a:ext cx="1542410" cy="769441"/>
              </a:xfrm>
              <a:prstGeom prst="rect">
                <a:avLst/>
              </a:prstGeom>
              <a:blipFill>
                <a:blip r:embed="rId8"/>
                <a:stretch>
                  <a:fillRect l="-15810" t="-15873" r="-7115" b="-373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9"/>
          <p:cNvSpPr/>
          <p:nvPr/>
        </p:nvSpPr>
        <p:spPr>
          <a:xfrm>
            <a:off x="4971653" y="2097844"/>
            <a:ext cx="272208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 </a:t>
            </a:r>
            <a:r>
              <a:rPr lang="en-GB" sz="4400" dirty="0">
                <a:solidFill>
                  <a:prstClr val="black"/>
                </a:solidFill>
                <a:ea typeface="Cambria Math" panose="02040503050406030204" pitchFamily="18" charset="0"/>
                <a:cs typeface="Calibri" panose="020F0502020204030204" pitchFamily="34" charset="0"/>
              </a:rPr>
              <a:t>× 2 × 2</a:t>
            </a:r>
            <a:endParaRPr lang="en-GB" dirty="0"/>
          </a:p>
          <a:p>
            <a:endParaRPr lang="en-GB" sz="2800" dirty="0"/>
          </a:p>
          <a:p>
            <a:endParaRPr lang="en-GB" sz="2800" dirty="0"/>
          </a:p>
        </p:txBody>
      </p:sp>
      <p:sp>
        <p:nvSpPr>
          <p:cNvPr id="74" name="Rectangle 73"/>
          <p:cNvSpPr/>
          <p:nvPr/>
        </p:nvSpPr>
        <p:spPr>
          <a:xfrm>
            <a:off x="1203938" y="3255362"/>
            <a:ext cx="648000" cy="5468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75" name="Rectangle 74"/>
          <p:cNvSpPr/>
          <p:nvPr/>
        </p:nvSpPr>
        <p:spPr>
          <a:xfrm>
            <a:off x="1847004" y="3255362"/>
            <a:ext cx="648000" cy="5468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76" name="Rectangle 75"/>
          <p:cNvSpPr/>
          <p:nvPr/>
        </p:nvSpPr>
        <p:spPr>
          <a:xfrm>
            <a:off x="2495004" y="3255362"/>
            <a:ext cx="648000" cy="5468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77" name="Rectangle 76"/>
          <p:cNvSpPr/>
          <p:nvPr/>
        </p:nvSpPr>
        <p:spPr>
          <a:xfrm>
            <a:off x="3139228" y="3255362"/>
            <a:ext cx="648000" cy="5468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78" name="Rectangle 77"/>
          <p:cNvSpPr/>
          <p:nvPr/>
        </p:nvSpPr>
        <p:spPr>
          <a:xfrm>
            <a:off x="4849792" y="3255362"/>
            <a:ext cx="648000" cy="5468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79" name="Rectangle 78"/>
          <p:cNvSpPr/>
          <p:nvPr/>
        </p:nvSpPr>
        <p:spPr>
          <a:xfrm>
            <a:off x="5492858" y="3255362"/>
            <a:ext cx="648000" cy="5468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80" name="Rectangle 79"/>
          <p:cNvSpPr/>
          <p:nvPr/>
        </p:nvSpPr>
        <p:spPr>
          <a:xfrm>
            <a:off x="4849792" y="4049647"/>
            <a:ext cx="648000" cy="5468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81" name="Rectangle 80"/>
          <p:cNvSpPr/>
          <p:nvPr/>
        </p:nvSpPr>
        <p:spPr>
          <a:xfrm>
            <a:off x="5494016" y="4049647"/>
            <a:ext cx="648000" cy="5468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90929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07407E-6 L 0.14132 -0.11597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66" y="-5810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07407E-6 L 0.13438 -0.11597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19" y="-5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7" grpId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0" grpId="1" animBg="1"/>
      <p:bldP spid="81" grpId="0" animBg="1"/>
      <p:bldP spid="81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7512" y="334776"/>
            <a:ext cx="7525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Complete the comparison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3838221" y="1503860"/>
                <a:ext cx="734496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4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8221" y="1503860"/>
                <a:ext cx="734496" cy="76944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Picture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80888" y="5076187"/>
            <a:ext cx="747045" cy="74704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683732" y="5218876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1409498" y="1503860"/>
                <a:ext cx="1561646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44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40 </a:t>
                </a:r>
                <a14:m>
                  <m:oMath xmlns:m="http://schemas.openxmlformats.org/officeDocument/2006/math">
                    <m:r>
                      <a:rPr lang="en-GB" sz="44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44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 </a:t>
                </a:r>
                <a:endParaRPr lang="en-GB" sz="28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9498" y="1503860"/>
                <a:ext cx="1561646" cy="769441"/>
              </a:xfrm>
              <a:prstGeom prst="rect">
                <a:avLst/>
              </a:prstGeom>
              <a:blipFill>
                <a:blip r:embed="rId7"/>
                <a:stretch>
                  <a:fillRect l="-15625" t="-16667" b="-373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9"/>
          <p:cNvSpPr/>
          <p:nvPr/>
        </p:nvSpPr>
        <p:spPr>
          <a:xfrm>
            <a:off x="4971653" y="1503860"/>
            <a:ext cx="272208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GB" sz="4400" dirty="0">
                <a:solidFill>
                  <a:prstClr val="black"/>
                </a:solidFill>
                <a:ea typeface="Cambria Math" panose="02040503050406030204" pitchFamily="18" charset="0"/>
                <a:cs typeface="Calibri" panose="020F0502020204030204" pitchFamily="34" charset="0"/>
              </a:rPr>
              <a:t>× 5</a:t>
            </a:r>
            <a:endParaRPr lang="en-GB" dirty="0"/>
          </a:p>
        </p:txBody>
      </p:sp>
      <p:grpSp>
        <p:nvGrpSpPr>
          <p:cNvPr id="7" name="Group 6"/>
          <p:cNvGrpSpPr/>
          <p:nvPr/>
        </p:nvGrpSpPr>
        <p:grpSpPr>
          <a:xfrm>
            <a:off x="2894241" y="2933795"/>
            <a:ext cx="2572939" cy="1654081"/>
            <a:chOff x="2894241" y="3521625"/>
            <a:chExt cx="2572939" cy="1654081"/>
          </a:xfrm>
        </p:grpSpPr>
        <p:sp>
          <p:nvSpPr>
            <p:cNvPr id="22" name="Oval 21"/>
            <p:cNvSpPr/>
            <p:nvPr/>
          </p:nvSpPr>
          <p:spPr>
            <a:xfrm>
              <a:off x="2894241" y="3521625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Oval 22"/>
            <p:cNvSpPr/>
            <p:nvPr/>
          </p:nvSpPr>
          <p:spPr>
            <a:xfrm>
              <a:off x="3219505" y="3521625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Oval 23"/>
            <p:cNvSpPr/>
            <p:nvPr/>
          </p:nvSpPr>
          <p:spPr>
            <a:xfrm>
              <a:off x="3544769" y="3521625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Oval 24"/>
            <p:cNvSpPr/>
            <p:nvPr/>
          </p:nvSpPr>
          <p:spPr>
            <a:xfrm>
              <a:off x="3870033" y="3521625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Oval 25"/>
            <p:cNvSpPr/>
            <p:nvPr/>
          </p:nvSpPr>
          <p:spPr>
            <a:xfrm>
              <a:off x="4195297" y="3521625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Oval 26"/>
            <p:cNvSpPr/>
            <p:nvPr/>
          </p:nvSpPr>
          <p:spPr>
            <a:xfrm>
              <a:off x="4520561" y="3521625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Oval 27"/>
            <p:cNvSpPr/>
            <p:nvPr/>
          </p:nvSpPr>
          <p:spPr>
            <a:xfrm>
              <a:off x="4845825" y="3521625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Oval 28"/>
            <p:cNvSpPr/>
            <p:nvPr/>
          </p:nvSpPr>
          <p:spPr>
            <a:xfrm>
              <a:off x="5171089" y="3521625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Oval 29"/>
            <p:cNvSpPr/>
            <p:nvPr/>
          </p:nvSpPr>
          <p:spPr>
            <a:xfrm>
              <a:off x="2894241" y="3861144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Oval 30"/>
            <p:cNvSpPr/>
            <p:nvPr/>
          </p:nvSpPr>
          <p:spPr>
            <a:xfrm>
              <a:off x="3219505" y="3861144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Oval 31"/>
            <p:cNvSpPr/>
            <p:nvPr/>
          </p:nvSpPr>
          <p:spPr>
            <a:xfrm>
              <a:off x="3544769" y="3861144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Oval 32"/>
            <p:cNvSpPr/>
            <p:nvPr/>
          </p:nvSpPr>
          <p:spPr>
            <a:xfrm>
              <a:off x="3870033" y="3861144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Oval 33"/>
            <p:cNvSpPr/>
            <p:nvPr/>
          </p:nvSpPr>
          <p:spPr>
            <a:xfrm>
              <a:off x="4195297" y="3861144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Oval 34"/>
            <p:cNvSpPr/>
            <p:nvPr/>
          </p:nvSpPr>
          <p:spPr>
            <a:xfrm>
              <a:off x="4520561" y="3861144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Oval 35"/>
            <p:cNvSpPr/>
            <p:nvPr/>
          </p:nvSpPr>
          <p:spPr>
            <a:xfrm>
              <a:off x="4845825" y="3861144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Oval 36"/>
            <p:cNvSpPr/>
            <p:nvPr/>
          </p:nvSpPr>
          <p:spPr>
            <a:xfrm>
              <a:off x="5171089" y="3861144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Oval 37"/>
            <p:cNvSpPr/>
            <p:nvPr/>
          </p:nvSpPr>
          <p:spPr>
            <a:xfrm>
              <a:off x="2902949" y="4208668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Oval 38"/>
            <p:cNvSpPr/>
            <p:nvPr/>
          </p:nvSpPr>
          <p:spPr>
            <a:xfrm>
              <a:off x="3228213" y="4208668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Oval 39"/>
            <p:cNvSpPr/>
            <p:nvPr/>
          </p:nvSpPr>
          <p:spPr>
            <a:xfrm>
              <a:off x="3553477" y="4208668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Oval 40"/>
            <p:cNvSpPr/>
            <p:nvPr/>
          </p:nvSpPr>
          <p:spPr>
            <a:xfrm>
              <a:off x="3878741" y="4208668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Oval 41"/>
            <p:cNvSpPr/>
            <p:nvPr/>
          </p:nvSpPr>
          <p:spPr>
            <a:xfrm>
              <a:off x="4204005" y="4208668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Oval 42"/>
            <p:cNvSpPr/>
            <p:nvPr/>
          </p:nvSpPr>
          <p:spPr>
            <a:xfrm>
              <a:off x="4529269" y="4208668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Oval 43"/>
            <p:cNvSpPr/>
            <p:nvPr/>
          </p:nvSpPr>
          <p:spPr>
            <a:xfrm>
              <a:off x="4854533" y="4208668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Oval 44"/>
            <p:cNvSpPr/>
            <p:nvPr/>
          </p:nvSpPr>
          <p:spPr>
            <a:xfrm>
              <a:off x="5179797" y="4208668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Oval 45"/>
            <p:cNvSpPr/>
            <p:nvPr/>
          </p:nvSpPr>
          <p:spPr>
            <a:xfrm>
              <a:off x="2902949" y="4548187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Oval 46"/>
            <p:cNvSpPr/>
            <p:nvPr/>
          </p:nvSpPr>
          <p:spPr>
            <a:xfrm>
              <a:off x="3228213" y="4548187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Oval 47"/>
            <p:cNvSpPr/>
            <p:nvPr/>
          </p:nvSpPr>
          <p:spPr>
            <a:xfrm>
              <a:off x="3553477" y="4548187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Oval 48"/>
            <p:cNvSpPr/>
            <p:nvPr/>
          </p:nvSpPr>
          <p:spPr>
            <a:xfrm>
              <a:off x="3878741" y="4548187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Oval 49"/>
            <p:cNvSpPr/>
            <p:nvPr/>
          </p:nvSpPr>
          <p:spPr>
            <a:xfrm>
              <a:off x="4204005" y="4548187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Oval 50"/>
            <p:cNvSpPr/>
            <p:nvPr/>
          </p:nvSpPr>
          <p:spPr>
            <a:xfrm>
              <a:off x="4529269" y="4548187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Oval 51"/>
            <p:cNvSpPr/>
            <p:nvPr/>
          </p:nvSpPr>
          <p:spPr>
            <a:xfrm>
              <a:off x="4854533" y="4548187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Oval 52"/>
            <p:cNvSpPr/>
            <p:nvPr/>
          </p:nvSpPr>
          <p:spPr>
            <a:xfrm>
              <a:off x="5179797" y="4548187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" name="Oval 53"/>
            <p:cNvSpPr/>
            <p:nvPr/>
          </p:nvSpPr>
          <p:spPr>
            <a:xfrm>
              <a:off x="2902949" y="4887706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Oval 54"/>
            <p:cNvSpPr/>
            <p:nvPr/>
          </p:nvSpPr>
          <p:spPr>
            <a:xfrm>
              <a:off x="3228213" y="4887706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Oval 55"/>
            <p:cNvSpPr/>
            <p:nvPr/>
          </p:nvSpPr>
          <p:spPr>
            <a:xfrm>
              <a:off x="3553477" y="4887706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Oval 56"/>
            <p:cNvSpPr/>
            <p:nvPr/>
          </p:nvSpPr>
          <p:spPr>
            <a:xfrm>
              <a:off x="3878741" y="4887706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8" name="Oval 57"/>
            <p:cNvSpPr/>
            <p:nvPr/>
          </p:nvSpPr>
          <p:spPr>
            <a:xfrm>
              <a:off x="4204005" y="4887706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Oval 58"/>
            <p:cNvSpPr/>
            <p:nvPr/>
          </p:nvSpPr>
          <p:spPr>
            <a:xfrm>
              <a:off x="4529269" y="4887706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Oval 59"/>
            <p:cNvSpPr/>
            <p:nvPr/>
          </p:nvSpPr>
          <p:spPr>
            <a:xfrm>
              <a:off x="4854533" y="4887706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Oval 60"/>
            <p:cNvSpPr/>
            <p:nvPr/>
          </p:nvSpPr>
          <p:spPr>
            <a:xfrm>
              <a:off x="5179797" y="4887706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6" name="Straight Connector 5"/>
          <p:cNvCxnSpPr/>
          <p:nvPr/>
        </p:nvCxnSpPr>
        <p:spPr>
          <a:xfrm flipV="1">
            <a:off x="4166124" y="2586444"/>
            <a:ext cx="29173" cy="233825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819828" y="1503860"/>
            <a:ext cx="12705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accent1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162297" y="1503860"/>
            <a:ext cx="12705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accent1">
                    <a:lumMod val="75000"/>
                  </a:schemeClr>
                </a:solidFill>
              </a:rPr>
              <a:t>4</a:t>
            </a:r>
          </a:p>
        </p:txBody>
      </p:sp>
      <p:cxnSp>
        <p:nvCxnSpPr>
          <p:cNvPr id="73" name="Straight Connector 72"/>
          <p:cNvCxnSpPr/>
          <p:nvPr/>
        </p:nvCxnSpPr>
        <p:spPr>
          <a:xfrm flipV="1">
            <a:off x="3509718" y="2586444"/>
            <a:ext cx="29173" cy="233825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4814527" y="2605043"/>
            <a:ext cx="29173" cy="233825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2838894" y="1503860"/>
            <a:ext cx="12705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accent1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181363" y="1503860"/>
            <a:ext cx="12705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accent1">
                    <a:lumMod val="75000"/>
                  </a:schemeClr>
                </a:solidFill>
              </a:rPr>
              <a:t>2</a:t>
            </a:r>
          </a:p>
        </p:txBody>
      </p:sp>
      <p:cxnSp>
        <p:nvCxnSpPr>
          <p:cNvPr id="85" name="Straight Connector 84"/>
          <p:cNvCxnSpPr/>
          <p:nvPr/>
        </p:nvCxnSpPr>
        <p:spPr>
          <a:xfrm flipV="1">
            <a:off x="3845838" y="2582210"/>
            <a:ext cx="29173" cy="233825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3174495" y="2591222"/>
            <a:ext cx="29173" cy="233825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4476024" y="2582210"/>
            <a:ext cx="29173" cy="233825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5165210" y="2582210"/>
            <a:ext cx="29173" cy="233825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2838894" y="1503860"/>
            <a:ext cx="12705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accent1">
                    <a:lumMod val="75000"/>
                  </a:schemeClr>
                </a:solidFill>
              </a:rPr>
              <a:t>8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5206081" y="1503860"/>
            <a:ext cx="12705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accent1">
                    <a:lumMod val="75000"/>
                  </a:schemeClr>
                </a:solidFill>
              </a:rPr>
              <a:t>1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5694" y="838027"/>
            <a:ext cx="2089435" cy="1945336"/>
          </a:xfrm>
          <a:prstGeom prst="rect">
            <a:avLst/>
          </a:prstGeom>
        </p:spPr>
      </p:pic>
      <p:pic>
        <p:nvPicPr>
          <p:cNvPr id="94" name="Picture 9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9763" y="863787"/>
            <a:ext cx="2089435" cy="194533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78214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7" grpId="1"/>
      <p:bldP spid="8" grpId="0"/>
      <p:bldP spid="72" grpId="0"/>
      <p:bldP spid="83" grpId="0"/>
      <p:bldP spid="83" grpId="1"/>
      <p:bldP spid="84" grpId="0"/>
      <p:bldP spid="84" grpId="1"/>
      <p:bldP spid="89" grpId="0"/>
      <p:bldP spid="9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7512" y="334776"/>
            <a:ext cx="7525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Complete the comparison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2241" y="660356"/>
            <a:ext cx="747045" cy="74704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725085" y="803045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2314646" y="1531361"/>
                <a:ext cx="3752950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44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3 </a:t>
                </a:r>
                <a14:m>
                  <m:oMath xmlns:m="http://schemas.openxmlformats.org/officeDocument/2006/math">
                    <m:r>
                      <a:rPr lang="en-GB" sz="44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44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8 </a:t>
                </a:r>
                <a14:m>
                  <m:oMath xmlns:m="http://schemas.openxmlformats.org/officeDocument/2006/math">
                    <m:r>
                      <a:rPr lang="en-GB" sz="4400" b="0" i="0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  <m:r>
                      <a:rPr lang="en-GB" sz="44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   </m:t>
                    </m:r>
                  </m:oMath>
                </a14:m>
                <a:r>
                  <a:rPr lang="en-GB" sz="44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  8 </a:t>
                </a:r>
                <a14:m>
                  <m:oMath xmlns:m="http://schemas.openxmlformats.org/officeDocument/2006/math">
                    <m:r>
                      <a:rPr lang="en-GB" sz="4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44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  </a:t>
                </a:r>
                <a:endParaRPr lang="en-GB" sz="28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4646" y="1531361"/>
                <a:ext cx="3752950" cy="769441"/>
              </a:xfrm>
              <a:prstGeom prst="rect">
                <a:avLst/>
              </a:prstGeom>
              <a:blipFill>
                <a:blip r:embed="rId6"/>
                <a:stretch>
                  <a:fillRect l="-6667" t="-15873" b="-373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/>
          <p:cNvSpPr/>
          <p:nvPr/>
        </p:nvSpPr>
        <p:spPr>
          <a:xfrm>
            <a:off x="5733683" y="1536933"/>
            <a:ext cx="1059353" cy="8026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5" name="Group 4"/>
          <p:cNvGrpSpPr/>
          <p:nvPr/>
        </p:nvGrpSpPr>
        <p:grpSpPr>
          <a:xfrm>
            <a:off x="1351033" y="3024574"/>
            <a:ext cx="2572939" cy="975043"/>
            <a:chOff x="2894241" y="2933795"/>
            <a:chExt cx="2572939" cy="975043"/>
          </a:xfrm>
        </p:grpSpPr>
        <p:sp>
          <p:nvSpPr>
            <p:cNvPr id="22" name="Oval 21"/>
            <p:cNvSpPr/>
            <p:nvPr/>
          </p:nvSpPr>
          <p:spPr>
            <a:xfrm>
              <a:off x="2894241" y="2933795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Oval 22"/>
            <p:cNvSpPr/>
            <p:nvPr/>
          </p:nvSpPr>
          <p:spPr>
            <a:xfrm>
              <a:off x="3219505" y="2933795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Oval 23"/>
            <p:cNvSpPr/>
            <p:nvPr/>
          </p:nvSpPr>
          <p:spPr>
            <a:xfrm>
              <a:off x="3544769" y="2933795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Oval 24"/>
            <p:cNvSpPr/>
            <p:nvPr/>
          </p:nvSpPr>
          <p:spPr>
            <a:xfrm>
              <a:off x="3870033" y="2933795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Oval 25"/>
            <p:cNvSpPr/>
            <p:nvPr/>
          </p:nvSpPr>
          <p:spPr>
            <a:xfrm>
              <a:off x="4195297" y="2933795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Oval 26"/>
            <p:cNvSpPr/>
            <p:nvPr/>
          </p:nvSpPr>
          <p:spPr>
            <a:xfrm>
              <a:off x="4520561" y="2933795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Oval 27"/>
            <p:cNvSpPr/>
            <p:nvPr/>
          </p:nvSpPr>
          <p:spPr>
            <a:xfrm>
              <a:off x="4845825" y="2933795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Oval 28"/>
            <p:cNvSpPr/>
            <p:nvPr/>
          </p:nvSpPr>
          <p:spPr>
            <a:xfrm>
              <a:off x="5171089" y="2933795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Oval 29"/>
            <p:cNvSpPr/>
            <p:nvPr/>
          </p:nvSpPr>
          <p:spPr>
            <a:xfrm>
              <a:off x="2894241" y="3273314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Oval 30"/>
            <p:cNvSpPr/>
            <p:nvPr/>
          </p:nvSpPr>
          <p:spPr>
            <a:xfrm>
              <a:off x="3219505" y="3273314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Oval 31"/>
            <p:cNvSpPr/>
            <p:nvPr/>
          </p:nvSpPr>
          <p:spPr>
            <a:xfrm>
              <a:off x="3544769" y="3273314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Oval 32"/>
            <p:cNvSpPr/>
            <p:nvPr/>
          </p:nvSpPr>
          <p:spPr>
            <a:xfrm>
              <a:off x="3870033" y="3273314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Oval 33"/>
            <p:cNvSpPr/>
            <p:nvPr/>
          </p:nvSpPr>
          <p:spPr>
            <a:xfrm>
              <a:off x="4195297" y="3273314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Oval 34"/>
            <p:cNvSpPr/>
            <p:nvPr/>
          </p:nvSpPr>
          <p:spPr>
            <a:xfrm>
              <a:off x="4520561" y="3273314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Oval 35"/>
            <p:cNvSpPr/>
            <p:nvPr/>
          </p:nvSpPr>
          <p:spPr>
            <a:xfrm>
              <a:off x="4845825" y="3273314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Oval 36"/>
            <p:cNvSpPr/>
            <p:nvPr/>
          </p:nvSpPr>
          <p:spPr>
            <a:xfrm>
              <a:off x="5171089" y="3273314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Oval 37"/>
            <p:cNvSpPr/>
            <p:nvPr/>
          </p:nvSpPr>
          <p:spPr>
            <a:xfrm>
              <a:off x="2902949" y="3620838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Oval 38"/>
            <p:cNvSpPr/>
            <p:nvPr/>
          </p:nvSpPr>
          <p:spPr>
            <a:xfrm>
              <a:off x="3228213" y="3620838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Oval 39"/>
            <p:cNvSpPr/>
            <p:nvPr/>
          </p:nvSpPr>
          <p:spPr>
            <a:xfrm>
              <a:off x="3553477" y="3620838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Oval 40"/>
            <p:cNvSpPr/>
            <p:nvPr/>
          </p:nvSpPr>
          <p:spPr>
            <a:xfrm>
              <a:off x="3878741" y="3620838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Oval 41"/>
            <p:cNvSpPr/>
            <p:nvPr/>
          </p:nvSpPr>
          <p:spPr>
            <a:xfrm>
              <a:off x="4204005" y="3620838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Oval 42"/>
            <p:cNvSpPr/>
            <p:nvPr/>
          </p:nvSpPr>
          <p:spPr>
            <a:xfrm>
              <a:off x="4529269" y="3620838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Oval 43"/>
            <p:cNvSpPr/>
            <p:nvPr/>
          </p:nvSpPr>
          <p:spPr>
            <a:xfrm>
              <a:off x="4854533" y="3620838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Oval 44"/>
            <p:cNvSpPr/>
            <p:nvPr/>
          </p:nvSpPr>
          <p:spPr>
            <a:xfrm>
              <a:off x="5179797" y="3620838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" name="Group 9"/>
          <p:cNvGrpSpPr/>
          <p:nvPr/>
        </p:nvGrpSpPr>
        <p:grpSpPr>
          <a:xfrm rot="16200000">
            <a:off x="4244221" y="3715036"/>
            <a:ext cx="2564231" cy="288000"/>
            <a:chOff x="4976889" y="3018030"/>
            <a:chExt cx="2564231" cy="288000"/>
          </a:xfrm>
        </p:grpSpPr>
        <p:sp>
          <p:nvSpPr>
            <p:cNvPr id="70" name="Oval 69"/>
            <p:cNvSpPr/>
            <p:nvPr/>
          </p:nvSpPr>
          <p:spPr>
            <a:xfrm>
              <a:off x="4976889" y="3018030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1" name="Oval 70"/>
            <p:cNvSpPr/>
            <p:nvPr/>
          </p:nvSpPr>
          <p:spPr>
            <a:xfrm>
              <a:off x="5302153" y="3018030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4" name="Oval 73"/>
            <p:cNvSpPr/>
            <p:nvPr/>
          </p:nvSpPr>
          <p:spPr>
            <a:xfrm>
              <a:off x="5627417" y="3018030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Oval 74"/>
            <p:cNvSpPr/>
            <p:nvPr/>
          </p:nvSpPr>
          <p:spPr>
            <a:xfrm>
              <a:off x="5952681" y="3018030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6" name="Oval 75"/>
            <p:cNvSpPr/>
            <p:nvPr/>
          </p:nvSpPr>
          <p:spPr>
            <a:xfrm>
              <a:off x="6277945" y="3018030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7" name="Oval 76"/>
            <p:cNvSpPr/>
            <p:nvPr/>
          </p:nvSpPr>
          <p:spPr>
            <a:xfrm>
              <a:off x="6603209" y="3018030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8" name="Oval 77"/>
            <p:cNvSpPr/>
            <p:nvPr/>
          </p:nvSpPr>
          <p:spPr>
            <a:xfrm>
              <a:off x="6928473" y="3018030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" name="Oval 78"/>
            <p:cNvSpPr/>
            <p:nvPr/>
          </p:nvSpPr>
          <p:spPr>
            <a:xfrm>
              <a:off x="7253737" y="3018030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1" name="Group 10"/>
          <p:cNvGrpSpPr/>
          <p:nvPr/>
        </p:nvGrpSpPr>
        <p:grpSpPr>
          <a:xfrm rot="16200000">
            <a:off x="4605651" y="3715652"/>
            <a:ext cx="2564231" cy="288000"/>
            <a:chOff x="4976889" y="3357549"/>
            <a:chExt cx="2564231" cy="288000"/>
          </a:xfrm>
        </p:grpSpPr>
        <p:sp>
          <p:nvSpPr>
            <p:cNvPr id="80" name="Oval 79"/>
            <p:cNvSpPr/>
            <p:nvPr/>
          </p:nvSpPr>
          <p:spPr>
            <a:xfrm>
              <a:off x="4976889" y="3357549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1" name="Oval 80"/>
            <p:cNvSpPr/>
            <p:nvPr/>
          </p:nvSpPr>
          <p:spPr>
            <a:xfrm>
              <a:off x="5302153" y="3357549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4" name="Oval 93"/>
            <p:cNvSpPr/>
            <p:nvPr/>
          </p:nvSpPr>
          <p:spPr>
            <a:xfrm>
              <a:off x="5627417" y="3357549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5" name="Oval 94"/>
            <p:cNvSpPr/>
            <p:nvPr/>
          </p:nvSpPr>
          <p:spPr>
            <a:xfrm>
              <a:off x="5952681" y="3357549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6" name="Oval 95"/>
            <p:cNvSpPr/>
            <p:nvPr/>
          </p:nvSpPr>
          <p:spPr>
            <a:xfrm>
              <a:off x="6277945" y="3357549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7" name="Oval 96"/>
            <p:cNvSpPr/>
            <p:nvPr/>
          </p:nvSpPr>
          <p:spPr>
            <a:xfrm>
              <a:off x="6603209" y="3357549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8" name="Oval 97"/>
            <p:cNvSpPr/>
            <p:nvPr/>
          </p:nvSpPr>
          <p:spPr>
            <a:xfrm>
              <a:off x="6928473" y="3357549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9" name="Oval 98"/>
            <p:cNvSpPr/>
            <p:nvPr/>
          </p:nvSpPr>
          <p:spPr>
            <a:xfrm>
              <a:off x="7253737" y="3357549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" name="Group 11"/>
          <p:cNvGrpSpPr/>
          <p:nvPr/>
        </p:nvGrpSpPr>
        <p:grpSpPr>
          <a:xfrm rot="16200000">
            <a:off x="5000351" y="3715652"/>
            <a:ext cx="2564231" cy="288000"/>
            <a:chOff x="4985597" y="3705073"/>
            <a:chExt cx="2564231" cy="288000"/>
          </a:xfrm>
        </p:grpSpPr>
        <p:sp>
          <p:nvSpPr>
            <p:cNvPr id="100" name="Oval 99"/>
            <p:cNvSpPr/>
            <p:nvPr/>
          </p:nvSpPr>
          <p:spPr>
            <a:xfrm>
              <a:off x="4985597" y="3705073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1" name="Oval 100"/>
            <p:cNvSpPr/>
            <p:nvPr/>
          </p:nvSpPr>
          <p:spPr>
            <a:xfrm>
              <a:off x="5310861" y="3705073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2" name="Oval 101"/>
            <p:cNvSpPr/>
            <p:nvPr/>
          </p:nvSpPr>
          <p:spPr>
            <a:xfrm>
              <a:off x="5636125" y="3705073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3" name="Oval 102"/>
            <p:cNvSpPr/>
            <p:nvPr/>
          </p:nvSpPr>
          <p:spPr>
            <a:xfrm>
              <a:off x="5961389" y="3705073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4" name="Oval 103"/>
            <p:cNvSpPr/>
            <p:nvPr/>
          </p:nvSpPr>
          <p:spPr>
            <a:xfrm>
              <a:off x="6286653" y="3705073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5" name="Oval 104"/>
            <p:cNvSpPr/>
            <p:nvPr/>
          </p:nvSpPr>
          <p:spPr>
            <a:xfrm>
              <a:off x="6611917" y="3705073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6" name="Oval 105"/>
            <p:cNvSpPr/>
            <p:nvPr/>
          </p:nvSpPr>
          <p:spPr>
            <a:xfrm>
              <a:off x="6937181" y="3705073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7" name="Oval 106"/>
            <p:cNvSpPr/>
            <p:nvPr/>
          </p:nvSpPr>
          <p:spPr>
            <a:xfrm>
              <a:off x="7262445" y="3705073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064606" y="3086176"/>
                <a:ext cx="706734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i="1" dirty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4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4606" y="3086176"/>
                <a:ext cx="706734" cy="76944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3907734" y="1531360"/>
                <a:ext cx="736099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&gt;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7734" y="1531360"/>
                <a:ext cx="736099" cy="76944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9" name="TextBox 108"/>
          <p:cNvSpPr txBox="1"/>
          <p:nvPr/>
        </p:nvSpPr>
        <p:spPr>
          <a:xfrm>
            <a:off x="6000518" y="1535603"/>
            <a:ext cx="12705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accent1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6022621" y="1530983"/>
            <a:ext cx="12705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accent1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6022621" y="1526363"/>
            <a:ext cx="12705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accent1">
                    <a:lumMod val="75000"/>
                  </a:schemeClr>
                </a:solidFill>
              </a:rPr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TextBox 111"/>
              <p:cNvSpPr txBox="1"/>
              <p:nvPr/>
            </p:nvSpPr>
            <p:spPr>
              <a:xfrm>
                <a:off x="4101417" y="3088507"/>
                <a:ext cx="706734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b="0" i="1" smtClean="0">
                          <a:latin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lang="en-GB" sz="4400" dirty="0"/>
              </a:p>
            </p:txBody>
          </p:sp>
        </mc:Choice>
        <mc:Fallback xmlns="">
          <p:sp>
            <p:nvSpPr>
              <p:cNvPr id="112" name="TextBox 1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1417" y="3088507"/>
                <a:ext cx="706734" cy="76944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331714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7" grpId="1"/>
      <p:bldP spid="9" grpId="0"/>
      <p:bldP spid="9" grpId="1"/>
      <p:bldP spid="13" grpId="0"/>
      <p:bldP spid="109" grpId="0"/>
      <p:bldP spid="109" grpId="1"/>
      <p:bldP spid="110" grpId="0"/>
      <p:bldP spid="110" grpId="1"/>
      <p:bldP spid="111" grpId="0"/>
      <p:bldP spid="1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the rest of the questions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200469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334776"/>
                <a:ext cx="7497474" cy="77251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Use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&lt;, &gt;</m:t>
                    </m:r>
                  </m:oMath>
                </a14:m>
                <a:r>
                  <a:rPr lang="en-GB" sz="32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32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to complete the comparisons</a:t>
                </a:r>
              </a:p>
              <a:p>
                <a:endParaRPr lang="en-GB" sz="3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32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1) 		</a:t>
                </a:r>
              </a:p>
              <a:p>
                <a:endParaRPr lang="en-GB" sz="36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3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32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2)                  15</a:t>
                </a:r>
              </a:p>
              <a:p>
                <a:endParaRPr lang="en-GB" sz="3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3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 startAt="3"/>
                </a:pPr>
                <a:r>
                  <a:rPr lang="en-GB" sz="32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     12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32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0                   12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32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0</a:t>
                </a:r>
              </a:p>
              <a:p>
                <a:r>
                  <a:rPr lang="en-GB" sz="32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</a:t>
                </a:r>
              </a:p>
              <a:p>
                <a:r>
                  <a:rPr lang="en-GB" sz="32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	                   50                  12 </a:t>
                </a:r>
                <a14:m>
                  <m:oMath xmlns:m="http://schemas.openxmlformats.org/officeDocument/2006/math">
                    <m:r>
                      <a:rPr lang="en-GB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  <m:r>
                      <a:rPr lang="en-GB" sz="32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</m:oMath>
                </a14:m>
                <a:r>
                  <a:rPr lang="en-GB" sz="32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4                 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              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7725192"/>
              </a:xfrm>
              <a:prstGeom prst="rect">
                <a:avLst/>
              </a:prstGeom>
              <a:blipFill>
                <a:blip r:embed="rId4"/>
                <a:stretch>
                  <a:fillRect l="-2114" t="-947" r="-9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/>
          <p:cNvSpPr/>
          <p:nvPr/>
        </p:nvSpPr>
        <p:spPr>
          <a:xfrm>
            <a:off x="2299066" y="1345473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2783797" y="1317873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2566874" y="1692273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2075270" y="1841929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3218247" y="1185905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3139414" y="1595073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3794143" y="1322157"/>
            <a:ext cx="992777" cy="7868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3794143" y="2730829"/>
            <a:ext cx="992777" cy="7868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3794143" y="4139501"/>
            <a:ext cx="992777" cy="7868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3794143" y="5117165"/>
            <a:ext cx="992777" cy="7868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/>
          <p:cNvSpPr/>
          <p:nvPr/>
        </p:nvSpPr>
        <p:spPr>
          <a:xfrm>
            <a:off x="5070681" y="2550829"/>
            <a:ext cx="3600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/>
          <p:cNvSpPr/>
          <p:nvPr/>
        </p:nvSpPr>
        <p:spPr>
          <a:xfrm>
            <a:off x="5522527" y="2550829"/>
            <a:ext cx="3600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/>
          <p:cNvSpPr/>
          <p:nvPr/>
        </p:nvSpPr>
        <p:spPr>
          <a:xfrm>
            <a:off x="5974373" y="2550829"/>
            <a:ext cx="3600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/>
          <p:cNvSpPr/>
          <p:nvPr/>
        </p:nvSpPr>
        <p:spPr>
          <a:xfrm>
            <a:off x="6426219" y="2550829"/>
            <a:ext cx="3600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/>
          <p:cNvSpPr/>
          <p:nvPr/>
        </p:nvSpPr>
        <p:spPr>
          <a:xfrm>
            <a:off x="5081198" y="2964970"/>
            <a:ext cx="3600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/>
          <p:cNvSpPr/>
          <p:nvPr/>
        </p:nvSpPr>
        <p:spPr>
          <a:xfrm>
            <a:off x="5533044" y="2964970"/>
            <a:ext cx="3600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/>
          <p:cNvSpPr/>
          <p:nvPr/>
        </p:nvSpPr>
        <p:spPr>
          <a:xfrm>
            <a:off x="5984890" y="2964970"/>
            <a:ext cx="3600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/>
          <p:cNvSpPr/>
          <p:nvPr/>
        </p:nvSpPr>
        <p:spPr>
          <a:xfrm>
            <a:off x="6436736" y="2964970"/>
            <a:ext cx="3600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/>
          <p:cNvSpPr/>
          <p:nvPr/>
        </p:nvSpPr>
        <p:spPr>
          <a:xfrm>
            <a:off x="5091715" y="3379111"/>
            <a:ext cx="3600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/>
          <p:cNvSpPr/>
          <p:nvPr/>
        </p:nvSpPr>
        <p:spPr>
          <a:xfrm>
            <a:off x="5543561" y="3379111"/>
            <a:ext cx="3600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/>
          <p:cNvSpPr/>
          <p:nvPr/>
        </p:nvSpPr>
        <p:spPr>
          <a:xfrm>
            <a:off x="5995407" y="3379111"/>
            <a:ext cx="3600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/>
          <p:cNvSpPr/>
          <p:nvPr/>
        </p:nvSpPr>
        <p:spPr>
          <a:xfrm>
            <a:off x="6447253" y="3379111"/>
            <a:ext cx="3600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49"/>
          <p:cNvSpPr/>
          <p:nvPr/>
        </p:nvSpPr>
        <p:spPr>
          <a:xfrm>
            <a:off x="6207680" y="1743117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/>
          <p:cNvSpPr/>
          <p:nvPr/>
        </p:nvSpPr>
        <p:spPr>
          <a:xfrm>
            <a:off x="6006444" y="1258317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/>
          <p:cNvSpPr/>
          <p:nvPr/>
        </p:nvSpPr>
        <p:spPr>
          <a:xfrm>
            <a:off x="5672063" y="1585024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/>
          <p:cNvSpPr/>
          <p:nvPr/>
        </p:nvSpPr>
        <p:spPr>
          <a:xfrm>
            <a:off x="5151457" y="1438317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/>
          <p:cNvSpPr/>
          <p:nvPr/>
        </p:nvSpPr>
        <p:spPr>
          <a:xfrm>
            <a:off x="5538988" y="1161117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20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334776"/>
                <a:ext cx="7497474" cy="77251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Use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&lt;, &gt;</m:t>
                    </m:r>
                  </m:oMath>
                </a14:m>
                <a:r>
                  <a:rPr lang="en-GB" sz="32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32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to complete the comparisons</a:t>
                </a:r>
              </a:p>
              <a:p>
                <a:endParaRPr lang="en-GB" sz="3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32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1) 		</a:t>
                </a:r>
              </a:p>
              <a:p>
                <a:endParaRPr lang="en-GB" sz="36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3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32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2)                  15</a:t>
                </a:r>
              </a:p>
              <a:p>
                <a:endParaRPr lang="en-GB" sz="3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3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 startAt="3"/>
                </a:pPr>
                <a:r>
                  <a:rPr lang="en-GB" sz="32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     12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32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0                   12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32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0</a:t>
                </a:r>
              </a:p>
              <a:p>
                <a:r>
                  <a:rPr lang="en-GB" sz="32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</a:t>
                </a:r>
              </a:p>
              <a:p>
                <a:r>
                  <a:rPr lang="en-GB" sz="32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	                   50                  12 </a:t>
                </a:r>
                <a14:m>
                  <m:oMath xmlns:m="http://schemas.openxmlformats.org/officeDocument/2006/math">
                    <m:r>
                      <a:rPr lang="en-GB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  <m:r>
                      <a:rPr lang="en-GB" sz="32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</m:oMath>
                </a14:m>
                <a:r>
                  <a:rPr lang="en-GB" sz="32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4                 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              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7725192"/>
              </a:xfrm>
              <a:prstGeom prst="rect">
                <a:avLst/>
              </a:prstGeom>
              <a:blipFill>
                <a:blip r:embed="rId5"/>
                <a:stretch>
                  <a:fillRect l="-2114" t="-947" r="-9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/>
          <p:cNvSpPr/>
          <p:nvPr/>
        </p:nvSpPr>
        <p:spPr>
          <a:xfrm>
            <a:off x="2299066" y="1345473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2783797" y="1317873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2566874" y="1692273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2075270" y="1841929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3218247" y="1185905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3139414" y="1595073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6207680" y="1743117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6006444" y="1258317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5672063" y="1585024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5151457" y="1438317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5538988" y="1161117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3794143" y="1322157"/>
            <a:ext cx="992777" cy="7868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3794143" y="2730829"/>
            <a:ext cx="992777" cy="7868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3794143" y="4139501"/>
            <a:ext cx="992777" cy="7868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3794143" y="5117165"/>
            <a:ext cx="992777" cy="7868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/>
          <p:cNvSpPr/>
          <p:nvPr/>
        </p:nvSpPr>
        <p:spPr>
          <a:xfrm>
            <a:off x="5070681" y="2550829"/>
            <a:ext cx="3600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/>
          <p:cNvSpPr/>
          <p:nvPr/>
        </p:nvSpPr>
        <p:spPr>
          <a:xfrm>
            <a:off x="5522527" y="2550829"/>
            <a:ext cx="3600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/>
          <p:cNvSpPr/>
          <p:nvPr/>
        </p:nvSpPr>
        <p:spPr>
          <a:xfrm>
            <a:off x="5974373" y="2550829"/>
            <a:ext cx="3600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/>
          <p:cNvSpPr/>
          <p:nvPr/>
        </p:nvSpPr>
        <p:spPr>
          <a:xfrm>
            <a:off x="6426219" y="2550829"/>
            <a:ext cx="3600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/>
          <p:cNvSpPr/>
          <p:nvPr/>
        </p:nvSpPr>
        <p:spPr>
          <a:xfrm>
            <a:off x="5081198" y="2964970"/>
            <a:ext cx="3600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/>
          <p:cNvSpPr/>
          <p:nvPr/>
        </p:nvSpPr>
        <p:spPr>
          <a:xfrm>
            <a:off x="5533044" y="2964970"/>
            <a:ext cx="3600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/>
          <p:cNvSpPr/>
          <p:nvPr/>
        </p:nvSpPr>
        <p:spPr>
          <a:xfrm>
            <a:off x="5984890" y="2964970"/>
            <a:ext cx="3600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/>
          <p:cNvSpPr/>
          <p:nvPr/>
        </p:nvSpPr>
        <p:spPr>
          <a:xfrm>
            <a:off x="6436736" y="2964970"/>
            <a:ext cx="3600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/>
          <p:cNvSpPr/>
          <p:nvPr/>
        </p:nvSpPr>
        <p:spPr>
          <a:xfrm>
            <a:off x="5091715" y="3379111"/>
            <a:ext cx="3600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/>
          <p:cNvSpPr/>
          <p:nvPr/>
        </p:nvSpPr>
        <p:spPr>
          <a:xfrm>
            <a:off x="5543561" y="3379111"/>
            <a:ext cx="3600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/>
          <p:cNvSpPr/>
          <p:nvPr/>
        </p:nvSpPr>
        <p:spPr>
          <a:xfrm>
            <a:off x="5995407" y="3379111"/>
            <a:ext cx="3600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/>
          <p:cNvSpPr/>
          <p:nvPr/>
        </p:nvSpPr>
        <p:spPr>
          <a:xfrm>
            <a:off x="6447253" y="3379111"/>
            <a:ext cx="3600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3948130" y="1314043"/>
                <a:ext cx="684803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lang="en-GB" sz="40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8130" y="1314043"/>
                <a:ext cx="684803" cy="7078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/>
              <p:cNvSpPr/>
              <p:nvPr/>
            </p:nvSpPr>
            <p:spPr>
              <a:xfrm>
                <a:off x="3948130" y="2719814"/>
                <a:ext cx="684803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lang="en-GB" sz="40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8130" y="2719814"/>
                <a:ext cx="684803" cy="70788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/>
              <p:cNvSpPr/>
              <p:nvPr/>
            </p:nvSpPr>
            <p:spPr>
              <a:xfrm>
                <a:off x="3948130" y="5156650"/>
                <a:ext cx="684803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lang="en-GB" sz="40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8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8130" y="5156650"/>
                <a:ext cx="684803" cy="70788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/>
              <p:cNvSpPr/>
              <p:nvPr/>
            </p:nvSpPr>
            <p:spPr>
              <a:xfrm>
                <a:off x="3948130" y="4158094"/>
                <a:ext cx="684803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GB" sz="40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9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8130" y="4158094"/>
                <a:ext cx="684803" cy="70788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515185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67512" y="334776"/>
                <a:ext cx="7525512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200" dirty="0"/>
                  <a:t>Use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</a:rPr>
                      <m:t>&lt;, &gt;</m:t>
                    </m:r>
                  </m:oMath>
                </a14:m>
                <a:r>
                  <a:rPr lang="en-GB" sz="3200" dirty="0"/>
                  <a:t> or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/>
                  <a:t> to compare the total</a:t>
                </a:r>
              </a:p>
              <a:p>
                <a:pPr algn="ctr"/>
                <a:r>
                  <a:rPr lang="en-GB" sz="3200" dirty="0"/>
                  <a:t> number of spots.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12" y="334776"/>
                <a:ext cx="7525512" cy="1077218"/>
              </a:xfrm>
              <a:prstGeom prst="rect">
                <a:avLst/>
              </a:prstGeom>
              <a:blipFill>
                <a:blip r:embed="rId5"/>
                <a:stretch>
                  <a:fillRect t="-6780" b="-175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0424" y="1577889"/>
            <a:ext cx="1343841" cy="125116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337" y="1577889"/>
            <a:ext cx="1343841" cy="125116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3002" y="3025088"/>
            <a:ext cx="1343841" cy="125116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337" y="3025088"/>
            <a:ext cx="1343841" cy="125116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3002" y="1577889"/>
            <a:ext cx="1343841" cy="125116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1591" y="2301489"/>
            <a:ext cx="1343841" cy="125116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2757" y="1577889"/>
            <a:ext cx="1343841" cy="125116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0424" y="3025088"/>
            <a:ext cx="1343841" cy="125116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2757" y="3025088"/>
            <a:ext cx="1343841" cy="1251162"/>
          </a:xfrm>
          <a:prstGeom prst="rect">
            <a:avLst/>
          </a:prstGeom>
        </p:spPr>
      </p:pic>
      <p:sp>
        <p:nvSpPr>
          <p:cNvPr id="14" name="Oval 13"/>
          <p:cNvSpPr/>
          <p:nvPr/>
        </p:nvSpPr>
        <p:spPr>
          <a:xfrm>
            <a:off x="3794143" y="2494333"/>
            <a:ext cx="992777" cy="7868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3948130" y="2486219"/>
                <a:ext cx="683199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40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8130" y="2486219"/>
                <a:ext cx="683199" cy="70788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Picture 1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380888" y="5076187"/>
            <a:ext cx="747045" cy="74704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683732" y="5218876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1834243" y="4276250"/>
                <a:ext cx="117371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32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5 </a:t>
                </a:r>
                <a14:m>
                  <m:oMath xmlns:m="http://schemas.openxmlformats.org/officeDocument/2006/math">
                    <m:r>
                      <a:rPr lang="en-GB" sz="32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:endParaRPr lang="en-GB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4243" y="4276250"/>
                <a:ext cx="1173719" cy="584775"/>
              </a:xfrm>
              <a:prstGeom prst="rect">
                <a:avLst/>
              </a:prstGeom>
              <a:blipFill>
                <a:blip r:embed="rId10"/>
                <a:stretch>
                  <a:fillRect l="-13542" t="-12500" r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5601713" y="4276249"/>
                <a:ext cx="117371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32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4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5 </a:t>
                </a:r>
                <a:endParaRPr lang="en-GB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1713" y="4276249"/>
                <a:ext cx="1173719" cy="584775"/>
              </a:xfrm>
              <a:prstGeom prst="rect">
                <a:avLst/>
              </a:prstGeom>
              <a:blipFill>
                <a:blip r:embed="rId11"/>
                <a:stretch>
                  <a:fillRect l="-13542" t="-12500" r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1" name="Picture 20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62024">
            <a:off x="6892344" y="5076187"/>
            <a:ext cx="1346169" cy="942318"/>
          </a:xfrm>
          <a:prstGeom prst="rect">
            <a:avLst/>
          </a:prstGeom>
        </p:spPr>
      </p:pic>
      <p:grpSp>
        <p:nvGrpSpPr>
          <p:cNvPr id="22" name="Group 21"/>
          <p:cNvGrpSpPr/>
          <p:nvPr/>
        </p:nvGrpSpPr>
        <p:grpSpPr>
          <a:xfrm>
            <a:off x="4476024" y="5026293"/>
            <a:ext cx="2338588" cy="846829"/>
            <a:chOff x="2040599" y="566700"/>
            <a:chExt cx="5740091" cy="846829"/>
          </a:xfrm>
        </p:grpSpPr>
        <p:sp>
          <p:nvSpPr>
            <p:cNvPr id="23" name="Rounded Rectangular Callout 22"/>
            <p:cNvSpPr/>
            <p:nvPr/>
          </p:nvSpPr>
          <p:spPr>
            <a:xfrm>
              <a:off x="2104495" y="566700"/>
              <a:ext cx="5523525" cy="846829"/>
            </a:xfrm>
            <a:prstGeom prst="wedgeRoundRectCallout">
              <a:avLst>
                <a:gd name="adj1" fmla="val 68631"/>
                <a:gd name="adj2" fmla="val 3232"/>
                <a:gd name="adj3" fmla="val 16667"/>
              </a:avLst>
            </a:prstGeom>
            <a:noFill/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040599" y="566848"/>
              <a:ext cx="574009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>
                  <a:latin typeface="Calibri" panose="020F0502020204030204" pitchFamily="34" charset="0"/>
                </a:rPr>
                <a:t>I think this side has more. 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7" grpId="1"/>
      <p:bldP spid="19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67512" y="334776"/>
                <a:ext cx="752551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200" dirty="0"/>
                  <a:t>Use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</a:rPr>
                      <m:t>&lt;, &gt;</m:t>
                    </m:r>
                  </m:oMath>
                </a14:m>
                <a:r>
                  <a:rPr lang="en-GB" sz="3200" dirty="0"/>
                  <a:t> or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/>
                  <a:t> to complete the comparison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12" y="334776"/>
                <a:ext cx="7525512" cy="584775"/>
              </a:xfrm>
              <a:prstGeom prst="rect">
                <a:avLst/>
              </a:prstGeom>
              <a:blipFill>
                <a:blip r:embed="rId5"/>
                <a:stretch>
                  <a:fillRect l="-324" t="-12500" r="-243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Oval 13"/>
          <p:cNvSpPr/>
          <p:nvPr/>
        </p:nvSpPr>
        <p:spPr>
          <a:xfrm>
            <a:off x="2624881" y="2469003"/>
            <a:ext cx="992777" cy="7868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2778868" y="2460889"/>
                <a:ext cx="684803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GB" sz="40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8868" y="2460889"/>
                <a:ext cx="684803" cy="7078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1144440" y="3801635"/>
                <a:ext cx="117371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32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2 </a:t>
                </a:r>
                <a14:m>
                  <m:oMath xmlns:m="http://schemas.openxmlformats.org/officeDocument/2006/math">
                    <m:r>
                      <a:rPr lang="en-GB" sz="32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6 </a:t>
                </a:r>
                <a:endParaRPr lang="en-GB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4440" y="3801635"/>
                <a:ext cx="1173719" cy="584775"/>
              </a:xfrm>
              <a:prstGeom prst="rect">
                <a:avLst/>
              </a:prstGeom>
              <a:blipFill>
                <a:blip r:embed="rId7"/>
                <a:stretch>
                  <a:fillRect l="-13542" t="-12500" r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5526808" y="3801634"/>
                <a:ext cx="107753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32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7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  <m:r>
                      <a:rPr lang="en-GB" sz="3200" b="0" i="0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endParaRPr lang="en-GB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6808" y="3801634"/>
                <a:ext cx="1077539" cy="584775"/>
              </a:xfrm>
              <a:prstGeom prst="rect">
                <a:avLst/>
              </a:prstGeom>
              <a:blipFill>
                <a:blip r:embed="rId8"/>
                <a:stretch>
                  <a:fillRect l="-14773" t="-12500" r="-13636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Cube 10"/>
          <p:cNvSpPr/>
          <p:nvPr/>
        </p:nvSpPr>
        <p:spPr>
          <a:xfrm>
            <a:off x="1177290" y="3281189"/>
            <a:ext cx="360000" cy="360000"/>
          </a:xfrm>
          <a:prstGeom prst="cub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Cube 24"/>
          <p:cNvSpPr/>
          <p:nvPr/>
        </p:nvSpPr>
        <p:spPr>
          <a:xfrm>
            <a:off x="1177290" y="3029845"/>
            <a:ext cx="360000" cy="360000"/>
          </a:xfrm>
          <a:prstGeom prst="cub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Cube 25"/>
          <p:cNvSpPr/>
          <p:nvPr/>
        </p:nvSpPr>
        <p:spPr>
          <a:xfrm>
            <a:off x="1177290" y="2778501"/>
            <a:ext cx="360000" cy="360000"/>
          </a:xfrm>
          <a:prstGeom prst="cub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Cube 26"/>
          <p:cNvSpPr/>
          <p:nvPr/>
        </p:nvSpPr>
        <p:spPr>
          <a:xfrm>
            <a:off x="1177290" y="2527157"/>
            <a:ext cx="360000" cy="360000"/>
          </a:xfrm>
          <a:prstGeom prst="cub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Cube 27"/>
          <p:cNvSpPr/>
          <p:nvPr/>
        </p:nvSpPr>
        <p:spPr>
          <a:xfrm>
            <a:off x="1177290" y="2275813"/>
            <a:ext cx="360000" cy="360000"/>
          </a:xfrm>
          <a:prstGeom prst="cub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Cube 28"/>
          <p:cNvSpPr/>
          <p:nvPr/>
        </p:nvSpPr>
        <p:spPr>
          <a:xfrm>
            <a:off x="1177290" y="2024469"/>
            <a:ext cx="360000" cy="360000"/>
          </a:xfrm>
          <a:prstGeom prst="cub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Cube 29"/>
          <p:cNvSpPr/>
          <p:nvPr/>
        </p:nvSpPr>
        <p:spPr>
          <a:xfrm>
            <a:off x="1818550" y="3281189"/>
            <a:ext cx="360000" cy="360000"/>
          </a:xfrm>
          <a:prstGeom prst="cub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Cube 30"/>
          <p:cNvSpPr/>
          <p:nvPr/>
        </p:nvSpPr>
        <p:spPr>
          <a:xfrm>
            <a:off x="1818550" y="3029845"/>
            <a:ext cx="360000" cy="360000"/>
          </a:xfrm>
          <a:prstGeom prst="cub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Cube 31"/>
          <p:cNvSpPr/>
          <p:nvPr/>
        </p:nvSpPr>
        <p:spPr>
          <a:xfrm>
            <a:off x="1818550" y="2778501"/>
            <a:ext cx="360000" cy="360000"/>
          </a:xfrm>
          <a:prstGeom prst="cub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Cube 32"/>
          <p:cNvSpPr/>
          <p:nvPr/>
        </p:nvSpPr>
        <p:spPr>
          <a:xfrm>
            <a:off x="1818550" y="2527157"/>
            <a:ext cx="360000" cy="360000"/>
          </a:xfrm>
          <a:prstGeom prst="cub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Cube 33"/>
          <p:cNvSpPr/>
          <p:nvPr/>
        </p:nvSpPr>
        <p:spPr>
          <a:xfrm>
            <a:off x="1818550" y="2275813"/>
            <a:ext cx="360000" cy="360000"/>
          </a:xfrm>
          <a:prstGeom prst="cub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Cube 34"/>
          <p:cNvSpPr/>
          <p:nvPr/>
        </p:nvSpPr>
        <p:spPr>
          <a:xfrm>
            <a:off x="1818550" y="2024469"/>
            <a:ext cx="360000" cy="360000"/>
          </a:xfrm>
          <a:prstGeom prst="cub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Cube 35"/>
          <p:cNvSpPr/>
          <p:nvPr/>
        </p:nvSpPr>
        <p:spPr>
          <a:xfrm>
            <a:off x="4037976" y="3251715"/>
            <a:ext cx="360000" cy="360000"/>
          </a:xfrm>
          <a:prstGeom prst="cub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Cube 36"/>
          <p:cNvSpPr/>
          <p:nvPr/>
        </p:nvSpPr>
        <p:spPr>
          <a:xfrm>
            <a:off x="4037976" y="3000371"/>
            <a:ext cx="360000" cy="360000"/>
          </a:xfrm>
          <a:prstGeom prst="cub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Cube 41"/>
          <p:cNvSpPr/>
          <p:nvPr/>
        </p:nvSpPr>
        <p:spPr>
          <a:xfrm>
            <a:off x="4602392" y="3245019"/>
            <a:ext cx="360000" cy="360000"/>
          </a:xfrm>
          <a:prstGeom prst="cub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Cube 42"/>
          <p:cNvSpPr/>
          <p:nvPr/>
        </p:nvSpPr>
        <p:spPr>
          <a:xfrm>
            <a:off x="4602392" y="2993675"/>
            <a:ext cx="360000" cy="360000"/>
          </a:xfrm>
          <a:prstGeom prst="cub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Cube 43"/>
          <p:cNvSpPr/>
          <p:nvPr/>
        </p:nvSpPr>
        <p:spPr>
          <a:xfrm>
            <a:off x="5166808" y="3238323"/>
            <a:ext cx="360000" cy="360000"/>
          </a:xfrm>
          <a:prstGeom prst="cub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Cube 44"/>
          <p:cNvSpPr/>
          <p:nvPr/>
        </p:nvSpPr>
        <p:spPr>
          <a:xfrm>
            <a:off x="5166808" y="2986979"/>
            <a:ext cx="360000" cy="360000"/>
          </a:xfrm>
          <a:prstGeom prst="cub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Cube 45"/>
          <p:cNvSpPr/>
          <p:nvPr/>
        </p:nvSpPr>
        <p:spPr>
          <a:xfrm>
            <a:off x="5731224" y="3231627"/>
            <a:ext cx="360000" cy="360000"/>
          </a:xfrm>
          <a:prstGeom prst="cub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Cube 46"/>
          <p:cNvSpPr/>
          <p:nvPr/>
        </p:nvSpPr>
        <p:spPr>
          <a:xfrm>
            <a:off x="5731224" y="2980283"/>
            <a:ext cx="360000" cy="360000"/>
          </a:xfrm>
          <a:prstGeom prst="cub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Cube 47"/>
          <p:cNvSpPr/>
          <p:nvPr/>
        </p:nvSpPr>
        <p:spPr>
          <a:xfrm>
            <a:off x="6295640" y="3224931"/>
            <a:ext cx="360000" cy="360000"/>
          </a:xfrm>
          <a:prstGeom prst="cub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Cube 48"/>
          <p:cNvSpPr/>
          <p:nvPr/>
        </p:nvSpPr>
        <p:spPr>
          <a:xfrm>
            <a:off x="6295640" y="2973587"/>
            <a:ext cx="360000" cy="360000"/>
          </a:xfrm>
          <a:prstGeom prst="cub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Cube 49"/>
          <p:cNvSpPr/>
          <p:nvPr/>
        </p:nvSpPr>
        <p:spPr>
          <a:xfrm>
            <a:off x="6860056" y="3218235"/>
            <a:ext cx="360000" cy="360000"/>
          </a:xfrm>
          <a:prstGeom prst="cub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Cube 50"/>
          <p:cNvSpPr/>
          <p:nvPr/>
        </p:nvSpPr>
        <p:spPr>
          <a:xfrm>
            <a:off x="6860056" y="2966891"/>
            <a:ext cx="360000" cy="360000"/>
          </a:xfrm>
          <a:prstGeom prst="cub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Cube 51"/>
          <p:cNvSpPr/>
          <p:nvPr/>
        </p:nvSpPr>
        <p:spPr>
          <a:xfrm>
            <a:off x="7424472" y="3206423"/>
            <a:ext cx="360000" cy="360000"/>
          </a:xfrm>
          <a:prstGeom prst="cub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Cube 52"/>
          <p:cNvSpPr/>
          <p:nvPr/>
        </p:nvSpPr>
        <p:spPr>
          <a:xfrm>
            <a:off x="7424472" y="2955079"/>
            <a:ext cx="360000" cy="360000"/>
          </a:xfrm>
          <a:prstGeom prst="cub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4" name="Picture 5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62024">
            <a:off x="6644779" y="5012096"/>
            <a:ext cx="1346169" cy="942318"/>
          </a:xfrm>
          <a:prstGeom prst="rect">
            <a:avLst/>
          </a:prstGeom>
        </p:spPr>
      </p:pic>
      <p:grpSp>
        <p:nvGrpSpPr>
          <p:cNvPr id="55" name="Group 54"/>
          <p:cNvGrpSpPr/>
          <p:nvPr/>
        </p:nvGrpSpPr>
        <p:grpSpPr>
          <a:xfrm>
            <a:off x="2966716" y="5028397"/>
            <a:ext cx="3241176" cy="1213721"/>
            <a:chOff x="2407084" y="566700"/>
            <a:chExt cx="5220937" cy="1213721"/>
          </a:xfrm>
        </p:grpSpPr>
        <p:sp>
          <p:nvSpPr>
            <p:cNvPr id="56" name="Rounded Rectangular Callout 55"/>
            <p:cNvSpPr/>
            <p:nvPr/>
          </p:nvSpPr>
          <p:spPr>
            <a:xfrm>
              <a:off x="2407084" y="566700"/>
              <a:ext cx="5220937" cy="846829"/>
            </a:xfrm>
            <a:prstGeom prst="wedgeRoundRectCallout">
              <a:avLst>
                <a:gd name="adj1" fmla="val 68631"/>
                <a:gd name="adj2" fmla="val 3232"/>
                <a:gd name="adj3" fmla="val 16667"/>
              </a:avLst>
            </a:prstGeom>
            <a:noFill/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TextBox 56"/>
                <p:cNvSpPr txBox="1"/>
                <p:nvPr/>
              </p:nvSpPr>
              <p:spPr>
                <a:xfrm>
                  <a:off x="2407084" y="580092"/>
                  <a:ext cx="5220937" cy="120032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2400" dirty="0">
                      <a:latin typeface="Calibri" panose="020F0502020204030204" pitchFamily="34" charset="0"/>
                    </a:rPr>
                    <a:t>2 </a:t>
                  </a:r>
                  <a14:m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a14:m>
                  <a:r>
                    <a:rPr lang="en-GB" sz="2400" dirty="0">
                      <a:latin typeface="Calibri" panose="020F0502020204030204" pitchFamily="34" charset="0"/>
                    </a:rPr>
                    <a:t> 6 </a:t>
                  </a:r>
                  <a14:m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a14:m>
                  <a:r>
                    <a:rPr lang="en-GB" sz="2400" dirty="0">
                      <a:latin typeface="Calibri" panose="020F0502020204030204" pitchFamily="34" charset="0"/>
                    </a:rPr>
                    <a:t> 6 </a:t>
                  </a:r>
                  <a14:m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a14:m>
                  <a:r>
                    <a:rPr lang="en-GB" sz="2400" dirty="0">
                      <a:latin typeface="Calibri" panose="020F0502020204030204" pitchFamily="34" charset="0"/>
                    </a:rPr>
                    <a:t> 2</a:t>
                  </a:r>
                </a:p>
                <a:p>
                  <a:pPr algn="ctr"/>
                  <a:r>
                    <a:rPr lang="en-GB" sz="2400" dirty="0">
                      <a:latin typeface="Calibri" panose="020F0502020204030204" pitchFamily="34" charset="0"/>
                    </a:rPr>
                    <a:t>So 7 </a:t>
                  </a:r>
                  <a14:m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a14:m>
                  <a:r>
                    <a:rPr lang="en-GB" sz="2400" dirty="0">
                      <a:latin typeface="Calibri" panose="020F0502020204030204" pitchFamily="34" charset="0"/>
                    </a:rPr>
                    <a:t> 2 must be more</a:t>
                  </a:r>
                </a:p>
                <a:p>
                  <a:pPr algn="ctr"/>
                  <a:endParaRPr lang="en-GB" sz="2400" dirty="0">
                    <a:latin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57" name="TextBox 5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07084" y="580092"/>
                  <a:ext cx="5220937" cy="1200329"/>
                </a:xfrm>
                <a:prstGeom prst="rect">
                  <a:avLst/>
                </a:prstGeom>
                <a:blipFill>
                  <a:blip r:embed="rId10"/>
                  <a:stretch>
                    <a:fillRect t="-4061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8" name="Group 57"/>
          <p:cNvGrpSpPr/>
          <p:nvPr/>
        </p:nvGrpSpPr>
        <p:grpSpPr>
          <a:xfrm>
            <a:off x="3301805" y="5028396"/>
            <a:ext cx="2993835" cy="846829"/>
            <a:chOff x="2040599" y="566700"/>
            <a:chExt cx="5740091" cy="846829"/>
          </a:xfrm>
        </p:grpSpPr>
        <p:sp>
          <p:nvSpPr>
            <p:cNvPr id="59" name="Rounded Rectangular Callout 58"/>
            <p:cNvSpPr/>
            <p:nvPr/>
          </p:nvSpPr>
          <p:spPr>
            <a:xfrm>
              <a:off x="2104495" y="566700"/>
              <a:ext cx="5523525" cy="846829"/>
            </a:xfrm>
            <a:prstGeom prst="wedgeRoundRectCallout">
              <a:avLst>
                <a:gd name="adj1" fmla="val 68631"/>
                <a:gd name="adj2" fmla="val 3232"/>
                <a:gd name="adj3" fmla="val 16667"/>
              </a:avLst>
            </a:prstGeom>
            <a:noFill/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040599" y="566848"/>
              <a:ext cx="574009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>
                  <a:latin typeface="Calibri" panose="020F0502020204030204" pitchFamily="34" charset="0"/>
                </a:rPr>
                <a:t>I think this side has more again. 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963501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25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25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 tmFilter="0, 0; .2, .5; .8, .5; 1, 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250" autoRev="1" fill="hold"/>
                                        <p:tgtEl>
                                          <p:spTgt spid="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 tmFilter="0, 0; .2, .5; .8, .5; 1, 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250" autoRev="1" fill="hold"/>
                                        <p:tgtEl>
                                          <p:spTgt spid="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 tmFilter="0, 0; .2, .5; .8, .5; 1, 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6" dur="250" autoRev="1" fill="hold"/>
                                        <p:tgtEl>
                                          <p:spTgt spid="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 tmFilter="0, 0; .2, .5; .8, .5; 1, 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250" autoRev="1" fill="hold"/>
                                        <p:tgtEl>
                                          <p:spTgt spid="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 tmFilter="0, 0; .2, .5; .8, .5; 1, 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250" autoRev="1" fill="hold"/>
                                        <p:tgtEl>
                                          <p:spTgt spid="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 tmFilter="0, 0; .2, .5; .8, .5; 1, 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250" autoRev="1" fill="hold"/>
                                        <p:tgtEl>
                                          <p:spTgt spid="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6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 tmFilter="0, 0; .2, .5; .8, .5; 1, 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250" autoRev="1" fill="hold"/>
                                        <p:tgtEl>
                                          <p:spTgt spid="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 tmFilter="0, 0; .2, .5; .8, .5; 1, 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250" autoRev="1" fill="hold"/>
                                        <p:tgtEl>
                                          <p:spTgt spid="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2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 tmFilter="0, 0; .2, .5; .8, .5; 1, 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250" autoRev="1" fill="hold"/>
                                        <p:tgtEl>
                                          <p:spTgt spid="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 tmFilter="0, 0; .2, .5; .8, .5; 1, 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250" autoRev="1" fill="hold"/>
                                        <p:tgtEl>
                                          <p:spTgt spid="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9" grpId="0"/>
      <p:bldP spid="20" grpId="0"/>
      <p:bldP spid="11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67512" y="334776"/>
                <a:ext cx="752551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200" dirty="0"/>
                  <a:t>Use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</a:rPr>
                      <m:t>&lt;, &gt;</m:t>
                    </m:r>
                  </m:oMath>
                </a14:m>
                <a:r>
                  <a:rPr lang="en-GB" sz="3200" dirty="0"/>
                  <a:t> or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/>
                  <a:t> to complete the comparison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12" y="334776"/>
                <a:ext cx="7525512" cy="584775"/>
              </a:xfrm>
              <a:prstGeom prst="rect">
                <a:avLst/>
              </a:prstGeom>
              <a:blipFill>
                <a:blip r:embed="rId5"/>
                <a:stretch>
                  <a:fillRect l="-324" t="-12500" r="-243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Oval 13"/>
          <p:cNvSpPr/>
          <p:nvPr/>
        </p:nvSpPr>
        <p:spPr>
          <a:xfrm>
            <a:off x="3684234" y="2118886"/>
            <a:ext cx="992777" cy="7868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3838221" y="2110772"/>
                <a:ext cx="683199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40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8221" y="2110772"/>
                <a:ext cx="683199" cy="7078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Picture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53485" y="4539965"/>
            <a:ext cx="747045" cy="74704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656329" y="468265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1922571" y="3845627"/>
                <a:ext cx="117371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32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5 </a:t>
                </a:r>
                <a14:m>
                  <m:oMath xmlns:m="http://schemas.openxmlformats.org/officeDocument/2006/math">
                    <m:r>
                      <a:rPr lang="en-GB" sz="32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:endParaRPr lang="en-GB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2571" y="3845627"/>
                <a:ext cx="1173719" cy="584775"/>
              </a:xfrm>
              <a:prstGeom prst="rect">
                <a:avLst/>
              </a:prstGeom>
              <a:blipFill>
                <a:blip r:embed="rId8"/>
                <a:stretch>
                  <a:fillRect l="-12953" t="-12500" r="-4663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5526808" y="3815039"/>
                <a:ext cx="1267707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32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3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  <m:r>
                      <a:rPr lang="en-GB" sz="3200" b="0" i="0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5</a:t>
                </a:r>
                <a:endParaRPr lang="en-GB" sz="3200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6808" y="3815039"/>
                <a:ext cx="1267707" cy="584775"/>
              </a:xfrm>
              <a:prstGeom prst="rect">
                <a:avLst/>
              </a:prstGeom>
              <a:blipFill>
                <a:blip r:embed="rId9"/>
                <a:stretch>
                  <a:fillRect l="-12500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/>
          <p:cNvSpPr/>
          <p:nvPr/>
        </p:nvSpPr>
        <p:spPr>
          <a:xfrm>
            <a:off x="1815910" y="1356017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/>
          <p:cNvSpPr/>
          <p:nvPr/>
        </p:nvSpPr>
        <p:spPr>
          <a:xfrm>
            <a:off x="2258100" y="1356017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/>
          <p:cNvSpPr/>
          <p:nvPr/>
        </p:nvSpPr>
        <p:spPr>
          <a:xfrm>
            <a:off x="2700290" y="1356017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/>
          <p:cNvSpPr/>
          <p:nvPr/>
        </p:nvSpPr>
        <p:spPr>
          <a:xfrm>
            <a:off x="1815910" y="1813881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/>
          <p:cNvSpPr/>
          <p:nvPr/>
        </p:nvSpPr>
        <p:spPr>
          <a:xfrm>
            <a:off x="2258100" y="1813881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/>
          <p:cNvSpPr/>
          <p:nvPr/>
        </p:nvSpPr>
        <p:spPr>
          <a:xfrm>
            <a:off x="2700290" y="1813881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/>
          <p:cNvSpPr/>
          <p:nvPr/>
        </p:nvSpPr>
        <p:spPr>
          <a:xfrm>
            <a:off x="1815910" y="2271745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/>
          <p:cNvSpPr/>
          <p:nvPr/>
        </p:nvSpPr>
        <p:spPr>
          <a:xfrm>
            <a:off x="2258100" y="2271745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/>
          <p:cNvSpPr/>
          <p:nvPr/>
        </p:nvSpPr>
        <p:spPr>
          <a:xfrm>
            <a:off x="2700290" y="2271745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/>
          <p:cNvSpPr/>
          <p:nvPr/>
        </p:nvSpPr>
        <p:spPr>
          <a:xfrm>
            <a:off x="1815910" y="2729609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/>
          <p:cNvSpPr/>
          <p:nvPr/>
        </p:nvSpPr>
        <p:spPr>
          <a:xfrm>
            <a:off x="2258100" y="2729609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Oval 59"/>
          <p:cNvSpPr/>
          <p:nvPr/>
        </p:nvSpPr>
        <p:spPr>
          <a:xfrm>
            <a:off x="2700290" y="2729609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Oval 60"/>
          <p:cNvSpPr/>
          <p:nvPr/>
        </p:nvSpPr>
        <p:spPr>
          <a:xfrm>
            <a:off x="1815910" y="3187473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/>
          <p:cNvSpPr/>
          <p:nvPr/>
        </p:nvSpPr>
        <p:spPr>
          <a:xfrm>
            <a:off x="2258100" y="3187473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val 62"/>
          <p:cNvSpPr/>
          <p:nvPr/>
        </p:nvSpPr>
        <p:spPr>
          <a:xfrm>
            <a:off x="2700290" y="3187473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Oval 69"/>
          <p:cNvSpPr/>
          <p:nvPr/>
        </p:nvSpPr>
        <p:spPr>
          <a:xfrm rot="7888583">
            <a:off x="5081278" y="194908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Oval 70"/>
          <p:cNvSpPr/>
          <p:nvPr/>
        </p:nvSpPr>
        <p:spPr>
          <a:xfrm rot="7888583">
            <a:off x="5523468" y="194908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Oval 71"/>
          <p:cNvSpPr/>
          <p:nvPr/>
        </p:nvSpPr>
        <p:spPr>
          <a:xfrm rot="7888583">
            <a:off x="5965658" y="194908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Oval 72"/>
          <p:cNvSpPr/>
          <p:nvPr/>
        </p:nvSpPr>
        <p:spPr>
          <a:xfrm rot="7888583">
            <a:off x="5081278" y="2406950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Oval 73"/>
          <p:cNvSpPr/>
          <p:nvPr/>
        </p:nvSpPr>
        <p:spPr>
          <a:xfrm rot="7888583">
            <a:off x="5523468" y="2406950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Oval 74"/>
          <p:cNvSpPr/>
          <p:nvPr/>
        </p:nvSpPr>
        <p:spPr>
          <a:xfrm rot="7888583">
            <a:off x="5965658" y="2406950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Oval 75"/>
          <p:cNvSpPr/>
          <p:nvPr/>
        </p:nvSpPr>
        <p:spPr>
          <a:xfrm rot="7888583">
            <a:off x="5081278" y="2864814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Oval 76"/>
          <p:cNvSpPr/>
          <p:nvPr/>
        </p:nvSpPr>
        <p:spPr>
          <a:xfrm rot="7888583">
            <a:off x="5523468" y="2864814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Oval 77"/>
          <p:cNvSpPr/>
          <p:nvPr/>
        </p:nvSpPr>
        <p:spPr>
          <a:xfrm rot="7888583">
            <a:off x="5965658" y="2864814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Oval 78"/>
          <p:cNvSpPr/>
          <p:nvPr/>
        </p:nvSpPr>
        <p:spPr>
          <a:xfrm rot="7888583">
            <a:off x="6420829" y="1947569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Oval 79"/>
          <p:cNvSpPr/>
          <p:nvPr/>
        </p:nvSpPr>
        <p:spPr>
          <a:xfrm rot="7888583">
            <a:off x="6420829" y="2405433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Oval 80"/>
          <p:cNvSpPr/>
          <p:nvPr/>
        </p:nvSpPr>
        <p:spPr>
          <a:xfrm rot="7888583">
            <a:off x="6420829" y="2863297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Oval 81"/>
          <p:cNvSpPr/>
          <p:nvPr/>
        </p:nvSpPr>
        <p:spPr>
          <a:xfrm rot="7888583">
            <a:off x="6876000" y="1946052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Oval 82"/>
          <p:cNvSpPr/>
          <p:nvPr/>
        </p:nvSpPr>
        <p:spPr>
          <a:xfrm rot="7888583">
            <a:off x="6876000" y="240391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Oval 83"/>
          <p:cNvSpPr/>
          <p:nvPr/>
        </p:nvSpPr>
        <p:spPr>
          <a:xfrm rot="7888583">
            <a:off x="6876000" y="2861780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37090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5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5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5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 tmFilter="0, 0; .2, .5; .8, .5; 1, 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250" autoRev="1" fill="hold"/>
                                        <p:tgtEl>
                                          <p:spTgt spid="5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5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2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 tmFilter="0, 0; .2, .5; .8, .5; 1, 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250" autoRev="1" fill="hold"/>
                                        <p:tgtEl>
                                          <p:spTgt spid="6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6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 tmFilter="0, 0; .2, .5; .8, .5; 1, 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250" autoRev="1" fill="hold"/>
                                        <p:tgtEl>
                                          <p:spTgt spid="6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 tmFilter="0, 0; .2, .5; .8, .5; 1, 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250" autoRev="1" fill="hold"/>
                                        <p:tgtEl>
                                          <p:spTgt spid="6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 tmFilter="0, 0; .2, .5; .8, .5; 1, 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250" autoRev="1" fill="hold"/>
                                        <p:tgtEl>
                                          <p:spTgt spid="7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 tmFilter="0, 0; .2, .5; .8, .5; 1, 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6" dur="250" autoRev="1" fill="hold"/>
                                        <p:tgtEl>
                                          <p:spTgt spid="7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 tmFilter="0, 0; .2, .5; .8, .5; 1, 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250" autoRev="1" fill="hold"/>
                                        <p:tgtEl>
                                          <p:spTgt spid="7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 tmFilter="0, 0; .2, .5; .8, .5; 1, 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250" autoRev="1" fill="hold"/>
                                        <p:tgtEl>
                                          <p:spTgt spid="7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 tmFilter="0, 0; .2, .5; .8, .5; 1, 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250" autoRev="1" fill="hold"/>
                                        <p:tgtEl>
                                          <p:spTgt spid="7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6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 tmFilter="0, 0; .2, .5; .8, .5; 1, 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250" autoRev="1" fill="hold"/>
                                        <p:tgtEl>
                                          <p:spTgt spid="7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 tmFilter="0, 0; .2, .5; .8, .5; 1, 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250" autoRev="1" fill="hold"/>
                                        <p:tgtEl>
                                          <p:spTgt spid="7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2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 tmFilter="0, 0; .2, .5; .8, .5; 1, 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250" autoRev="1" fill="hold"/>
                                        <p:tgtEl>
                                          <p:spTgt spid="7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 tmFilter="0, 0; .2, .5; .8, .5; 1, 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250" autoRev="1" fill="hold"/>
                                        <p:tgtEl>
                                          <p:spTgt spid="7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 tmFilter="0, 0; .2, .5; .8, .5; 1, 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250" autoRev="1" fill="hold"/>
                                        <p:tgtEl>
                                          <p:spTgt spid="7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 tmFilter="0, 0; .2, .5; .8, .5; 1, 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3" dur="250" autoRev="1" fill="hold"/>
                                        <p:tgtEl>
                                          <p:spTgt spid="8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 tmFilter="0, 0; .2, .5; .8, .5; 1, 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250" autoRev="1" fill="hold"/>
                                        <p:tgtEl>
                                          <p:spTgt spid="8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 tmFilter="0, 0; .2, .5; .8, .5; 1, 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9" dur="250" autoRev="1" fill="hold"/>
                                        <p:tgtEl>
                                          <p:spTgt spid="8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 tmFilter="0, 0; .2, .5; .8, .5; 1, 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250" autoRev="1" fill="hold"/>
                                        <p:tgtEl>
                                          <p:spTgt spid="8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 tmFilter="0, 0; .2, .5; .8, .5; 1, 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5" dur="250" autoRev="1" fill="hold"/>
                                        <p:tgtEl>
                                          <p:spTgt spid="8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7" grpId="1"/>
      <p:bldP spid="19" grpId="0"/>
      <p:bldP spid="20" grpId="0"/>
      <p:bldP spid="4" grpId="0" animBg="1"/>
      <p:bldP spid="38" grpId="0" animBg="1"/>
      <p:bldP spid="39" grpId="0" animBg="1"/>
      <p:bldP spid="40" grpId="0" animBg="1"/>
      <p:bldP spid="41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649442" y="2204045"/>
                <a:ext cx="1198314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6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5B9BD5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&gt;</m:t>
                      </m:r>
                    </m:oMath>
                  </m:oMathPara>
                </a14:m>
                <a:endParaRPr kumimoji="0" lang="en-GB" sz="6000" b="0" i="0" u="none" strike="noStrike" kern="1200" cap="none" spc="0" normalizeH="0" baseline="0" noProof="0" dirty="0">
                  <a:ln>
                    <a:noFill/>
                  </a:ln>
                  <a:solidFill>
                    <a:srgbClr val="5B9BD5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9442" y="2204045"/>
                <a:ext cx="1198314" cy="101566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635915"/>
              </p:ext>
            </p:extLst>
          </p:nvPr>
        </p:nvGraphicFramePr>
        <p:xfrm>
          <a:off x="957116" y="4564802"/>
          <a:ext cx="2661615" cy="79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7205">
                  <a:extLst>
                    <a:ext uri="{9D8B030D-6E8A-4147-A177-3AD203B41FA5}">
                      <a16:colId xmlns:a16="http://schemas.microsoft.com/office/drawing/2014/main" val="4079057101"/>
                    </a:ext>
                  </a:extLst>
                </a:gridCol>
                <a:gridCol w="887205">
                  <a:extLst>
                    <a:ext uri="{9D8B030D-6E8A-4147-A177-3AD203B41FA5}">
                      <a16:colId xmlns:a16="http://schemas.microsoft.com/office/drawing/2014/main" val="1531889828"/>
                    </a:ext>
                  </a:extLst>
                </a:gridCol>
                <a:gridCol w="887205">
                  <a:extLst>
                    <a:ext uri="{9D8B030D-6E8A-4147-A177-3AD203B41FA5}">
                      <a16:colId xmlns:a16="http://schemas.microsoft.com/office/drawing/2014/main" val="374163194"/>
                    </a:ext>
                  </a:extLst>
                </a:gridCol>
              </a:tblGrid>
              <a:tr h="345686">
                <a:tc gridSpan="3"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7910472"/>
                  </a:ext>
                </a:extLst>
              </a:tr>
              <a:tr h="345686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5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5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5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863856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8969657"/>
              </p:ext>
            </p:extLst>
          </p:nvPr>
        </p:nvGraphicFramePr>
        <p:xfrm>
          <a:off x="4990419" y="4572730"/>
          <a:ext cx="2661615" cy="79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2323">
                  <a:extLst>
                    <a:ext uri="{9D8B030D-6E8A-4147-A177-3AD203B41FA5}">
                      <a16:colId xmlns:a16="http://schemas.microsoft.com/office/drawing/2014/main" val="4079057101"/>
                    </a:ext>
                  </a:extLst>
                </a:gridCol>
                <a:gridCol w="532323">
                  <a:extLst>
                    <a:ext uri="{9D8B030D-6E8A-4147-A177-3AD203B41FA5}">
                      <a16:colId xmlns:a16="http://schemas.microsoft.com/office/drawing/2014/main" val="1169286331"/>
                    </a:ext>
                  </a:extLst>
                </a:gridCol>
                <a:gridCol w="532323">
                  <a:extLst>
                    <a:ext uri="{9D8B030D-6E8A-4147-A177-3AD203B41FA5}">
                      <a16:colId xmlns:a16="http://schemas.microsoft.com/office/drawing/2014/main" val="3409620191"/>
                    </a:ext>
                  </a:extLst>
                </a:gridCol>
                <a:gridCol w="532323">
                  <a:extLst>
                    <a:ext uri="{9D8B030D-6E8A-4147-A177-3AD203B41FA5}">
                      <a16:colId xmlns:a16="http://schemas.microsoft.com/office/drawing/2014/main" val="1669056660"/>
                    </a:ext>
                  </a:extLst>
                </a:gridCol>
                <a:gridCol w="532323">
                  <a:extLst>
                    <a:ext uri="{9D8B030D-6E8A-4147-A177-3AD203B41FA5}">
                      <a16:colId xmlns:a16="http://schemas.microsoft.com/office/drawing/2014/main" val="1769052070"/>
                    </a:ext>
                  </a:extLst>
                </a:gridCol>
              </a:tblGrid>
              <a:tr h="345686">
                <a:tc gridSpan="5"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15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7910472"/>
                  </a:ext>
                </a:extLst>
              </a:tr>
              <a:tr h="345686"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8638560"/>
                  </a:ext>
                </a:extLst>
              </a:tr>
            </a:tbl>
          </a:graphicData>
        </a:graphic>
      </p:graphicFrame>
      <p:sp>
        <p:nvSpPr>
          <p:cNvPr id="16" name="Rectangle 15"/>
          <p:cNvSpPr/>
          <p:nvPr/>
        </p:nvSpPr>
        <p:spPr>
          <a:xfrm>
            <a:off x="5070092" y="4953302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noProof="0" dirty="0">
                <a:solidFill>
                  <a:prstClr val="black"/>
                </a:solidFill>
                <a:latin typeface="Calibri" panose="020F0502020204030204"/>
              </a:rPr>
              <a:t>3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77841" y="4539300"/>
            <a:ext cx="4443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>
                <a:solidFill>
                  <a:prstClr val="black"/>
                </a:solidFill>
                <a:latin typeface="Calibri" panose="020F0502020204030204"/>
              </a:rPr>
              <a:t>15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98427C9-0617-9F43-BCE5-501B0A536CF5}"/>
              </a:ext>
            </a:extLst>
          </p:cNvPr>
          <p:cNvSpPr txBox="1"/>
          <p:nvPr/>
        </p:nvSpPr>
        <p:spPr>
          <a:xfrm>
            <a:off x="723426" y="384427"/>
            <a:ext cx="78480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Which card has the greater value?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609148" y="4953302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noProof="0" dirty="0">
                <a:solidFill>
                  <a:prstClr val="black"/>
                </a:solidFill>
                <a:latin typeface="Calibri" panose="020F0502020204030204"/>
              </a:rPr>
              <a:t>3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148204" y="4953302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noProof="0" dirty="0">
                <a:solidFill>
                  <a:prstClr val="black"/>
                </a:solidFill>
                <a:latin typeface="Calibri" panose="020F0502020204030204"/>
              </a:rPr>
              <a:t>3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687260" y="4953302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noProof="0" dirty="0">
                <a:solidFill>
                  <a:prstClr val="black"/>
                </a:solidFill>
                <a:latin typeface="Calibri" panose="020F0502020204030204"/>
              </a:rPr>
              <a:t>3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226316" y="4953302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noProof="0" dirty="0">
                <a:solidFill>
                  <a:prstClr val="black"/>
                </a:solidFill>
                <a:latin typeface="Calibri" panose="020F0502020204030204"/>
              </a:rPr>
              <a:t>3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910417" y="1843443"/>
            <a:ext cx="1580001" cy="1526090"/>
          </a:xfrm>
          <a:prstGeom prst="rect">
            <a:avLst/>
          </a:prstGeom>
          <a:blipFill>
            <a:blip r:embed="rId11"/>
            <a:stretch>
              <a:fillRect/>
            </a:stretch>
          </a:blip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1909396" y="1843443"/>
                <a:ext cx="1581772" cy="1526090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>
                  <a:defRPr/>
                </a:pPr>
                <a:r>
                  <a:rPr lang="en-GB" sz="3600" dirty="0">
                    <a:solidFill>
                      <a:prstClr val="black"/>
                    </a:solidFill>
                  </a:rPr>
                  <a:t>15 </a:t>
                </a:r>
                <a14:m>
                  <m:oMath xmlns:m="http://schemas.openxmlformats.org/officeDocument/2006/math">
                    <m:r>
                      <a:rPr lang="en-GB" sz="36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3600" dirty="0">
                    <a:solidFill>
                      <a:prstClr val="black"/>
                    </a:solidFill>
                  </a:rPr>
                  <a:t> 3</a:t>
                </a:r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9396" y="1843443"/>
                <a:ext cx="1581772" cy="1526090"/>
              </a:xfrm>
              <a:prstGeom prst="rect">
                <a:avLst/>
              </a:prstGeom>
              <a:blipFill>
                <a:blip r:embed="rId12"/>
                <a:stretch>
                  <a:fillRect l="-6038" r="-5283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1907356" y="1843443"/>
                <a:ext cx="1581772" cy="152609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>
                  <a:defRPr/>
                </a:pPr>
                <a:r>
                  <a:rPr lang="en-GB" sz="3600" dirty="0">
                    <a:solidFill>
                      <a:schemeClr val="tx1"/>
                    </a:solidFill>
                  </a:rPr>
                  <a:t>15 </a:t>
                </a:r>
                <a14:m>
                  <m:oMath xmlns:m="http://schemas.openxmlformats.org/officeDocument/2006/math">
                    <m:r>
                      <a:rPr lang="en-GB" sz="36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3600" dirty="0">
                    <a:solidFill>
                      <a:schemeClr val="tx1"/>
                    </a:solidFill>
                  </a:rPr>
                  <a:t> 3</a:t>
                </a:r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356" y="1843443"/>
                <a:ext cx="1581772" cy="1526090"/>
              </a:xfrm>
              <a:prstGeom prst="rect">
                <a:avLst/>
              </a:prstGeom>
              <a:blipFill>
                <a:blip r:embed="rId13"/>
                <a:stretch>
                  <a:fillRect l="-6439" r="-5303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Rectangle 39"/>
          <p:cNvSpPr/>
          <p:nvPr/>
        </p:nvSpPr>
        <p:spPr>
          <a:xfrm>
            <a:off x="4991176" y="1843443"/>
            <a:ext cx="1588639" cy="1513968"/>
          </a:xfrm>
          <a:prstGeom prst="rect">
            <a:avLst/>
          </a:prstGeom>
          <a:blipFill>
            <a:blip r:embed="rId11"/>
            <a:stretch>
              <a:fillRect/>
            </a:stretch>
          </a:blip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4990419" y="1843443"/>
                <a:ext cx="1590420" cy="1513968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>
                  <a:defRPr/>
                </a:pPr>
                <a:r>
                  <a:rPr lang="en-GB" sz="3600" dirty="0">
                    <a:solidFill>
                      <a:prstClr val="black"/>
                    </a:solidFill>
                  </a:rPr>
                  <a:t>15 </a:t>
                </a:r>
                <a14:m>
                  <m:oMath xmlns:m="http://schemas.openxmlformats.org/officeDocument/2006/math">
                    <m:r>
                      <a:rPr lang="en-GB" sz="36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3600" dirty="0">
                    <a:solidFill>
                      <a:prstClr val="black"/>
                    </a:solidFill>
                  </a:rPr>
                  <a:t> 5</a:t>
                </a:r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0419" y="1843443"/>
                <a:ext cx="1590420" cy="1513968"/>
              </a:xfrm>
              <a:prstGeom prst="rect">
                <a:avLst/>
              </a:prstGeom>
              <a:blipFill>
                <a:blip r:embed="rId14"/>
                <a:stretch>
                  <a:fillRect l="-6015" r="-4887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4990419" y="1843443"/>
                <a:ext cx="1590420" cy="151396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>
                  <a:defRPr/>
                </a:pPr>
                <a:r>
                  <a:rPr lang="en-GB" sz="3600" dirty="0">
                    <a:solidFill>
                      <a:schemeClr val="tx1"/>
                    </a:solidFill>
                  </a:rPr>
                  <a:t>15 </a:t>
                </a:r>
                <a14:m>
                  <m:oMath xmlns:m="http://schemas.openxmlformats.org/officeDocument/2006/math">
                    <m:r>
                      <a:rPr lang="en-GB" sz="36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3600" dirty="0">
                    <a:solidFill>
                      <a:schemeClr val="tx1"/>
                    </a:solidFill>
                  </a:rPr>
                  <a:t> 5</a:t>
                </a:r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0419" y="1843443"/>
                <a:ext cx="1590420" cy="1513968"/>
              </a:xfrm>
              <a:prstGeom prst="rect">
                <a:avLst/>
              </a:prstGeom>
              <a:blipFill>
                <a:blip r:embed="rId15"/>
                <a:stretch>
                  <a:fillRect l="-6015" r="-4887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2" name="Picture 61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7906" y="2726926"/>
            <a:ext cx="1427798" cy="1703113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527" y="2930781"/>
            <a:ext cx="1427798" cy="172232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52905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3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3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02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45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1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1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1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1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click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103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3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02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45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1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1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1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" grpId="0"/>
      <p:bldP spid="21" grpId="0"/>
      <p:bldP spid="33" grpId="0"/>
      <p:bldP spid="34" grpId="0"/>
      <p:bldP spid="35" grpId="0"/>
      <p:bldP spid="36" grpId="0"/>
      <p:bldP spid="37" grpId="0" animBg="1"/>
      <p:bldP spid="37" grpId="1" animBg="1"/>
      <p:bldP spid="38" grpId="0" animBg="1"/>
      <p:bldP spid="38" grpId="1" animBg="1"/>
      <p:bldP spid="39" grpId="0" animBg="1"/>
      <p:bldP spid="40" grpId="0" animBg="1"/>
      <p:bldP spid="40" grpId="1" animBg="1"/>
      <p:bldP spid="41" grpId="0" animBg="1"/>
      <p:bldP spid="41" grpId="1" animBg="1"/>
      <p:bldP spid="4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6|14.4|14.5|1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9|0.7|3.9|3|7.4|0.8|5.9|1.3|16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5|0.6|13.2|1.6|6.8|4.8|7.6|14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6|5.9|4.6|1.2|4.4|1.1|7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2.3|0.3|11.9|0.8|10.2|7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4.8|0.9|11.2|1|3.6|0.8|6.9|10.4|7.6|5.7|3.9|15.2|1|1|7.6|18.2|3.6|3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3|7.4|6.6|1.3|0.6|0.6|3.5|0.6|4.1|0.4|1.9|9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9|6.1|1.4|5.5|12.4|2.4|8.4|8|5.6|5.3|8.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5|7.4|2|4|2.4|4.7|6.9|3.4|2.9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1_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9" ma:contentTypeDescription="Create a new document." ma:contentTypeScope="" ma:versionID="b2c766a94e95002ac4288712d4fa69c8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7178f4fb24cd49e559b70803ab372ab1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9708C9F-5E14-4C0C-AC8A-78F08D7161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727757-3061-47D3-99FD-9493F136DC43}">
  <ds:schemaRefs>
    <ds:schemaRef ds:uri="http://purl.org/dc/dcmitype/"/>
    <ds:schemaRef ds:uri="522d4c35-b548-4432-90ae-af4376e1c4b4"/>
    <ds:schemaRef ds:uri="http://purl.org/dc/elements/1.1/"/>
    <ds:schemaRef ds:uri="http://purl.org/dc/terms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11152</TotalTime>
  <Words>342</Words>
  <Application>Microsoft Macintosh PowerPoint</Application>
  <PresentationFormat>On-screen Show (4:3)</PresentationFormat>
  <Paragraphs>124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15</vt:i4>
      </vt:variant>
    </vt:vector>
  </HeadingPairs>
  <TitlesOfParts>
    <vt:vector size="28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1_Let's learn slides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1 – 3 on the worksheet</vt:lpstr>
      <vt:lpstr>PowerPoint Presentation</vt:lpstr>
      <vt:lpstr>PowerPoint Presentation</vt:lpstr>
      <vt:lpstr>PowerPoint Presentation</vt:lpstr>
      <vt:lpstr>PowerPoint Presentation</vt:lpstr>
      <vt:lpstr>Have a go at the rest of the questions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Jade Cahill</cp:lastModifiedBy>
  <cp:revision>235</cp:revision>
  <dcterms:created xsi:type="dcterms:W3CDTF">2019-07-05T11:02:13Z</dcterms:created>
  <dcterms:modified xsi:type="dcterms:W3CDTF">2021-01-11T11:47:57Z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