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4" d="100"/>
          <a:sy n="64" d="100"/>
        </p:scale>
        <p:origin x="680"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2/2/2021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2/2/2021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2/2/2021</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2/2/2021</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2/2/2021</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2/2/2021</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2/2/2021</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2/2/2021</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1A7CDF-7DBE-4F93-8B8E-14100C9EBFE5}"/>
              </a:ext>
            </a:extLst>
          </p:cNvPr>
          <p:cNvSpPr>
            <a:spLocks noGrp="1"/>
          </p:cNvSpPr>
          <p:nvPr>
            <p:ph type="ctrTitle"/>
          </p:nvPr>
        </p:nvSpPr>
        <p:spPr/>
        <p:txBody>
          <a:bodyPr/>
          <a:lstStyle/>
          <a:p>
            <a:r>
              <a:rPr lang="en-GB" dirty="0"/>
              <a:t>The Eucharist</a:t>
            </a:r>
          </a:p>
        </p:txBody>
      </p:sp>
      <p:sp>
        <p:nvSpPr>
          <p:cNvPr id="3" name="Subtitle 2">
            <a:extLst>
              <a:ext uri="{FF2B5EF4-FFF2-40B4-BE49-F238E27FC236}">
                <a16:creationId xmlns:a16="http://schemas.microsoft.com/office/drawing/2014/main" id="{34DD3370-D8B5-43D3-994E-31CAC5F93886}"/>
              </a:ext>
            </a:extLst>
          </p:cNvPr>
          <p:cNvSpPr>
            <a:spLocks noGrp="1"/>
          </p:cNvSpPr>
          <p:nvPr>
            <p:ph type="subTitle" idx="1"/>
          </p:nvPr>
        </p:nvSpPr>
        <p:spPr/>
        <p:txBody>
          <a:bodyPr/>
          <a:lstStyle/>
          <a:p>
            <a:endParaRPr lang="en-GB"/>
          </a:p>
        </p:txBody>
      </p:sp>
    </p:spTree>
    <p:extLst>
      <p:ext uri="{BB962C8B-B14F-4D97-AF65-F5344CB8AC3E}">
        <p14:creationId xmlns:p14="http://schemas.microsoft.com/office/powerpoint/2010/main" val="34553003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D3586-224F-4F99-8526-86D4639A8F94}"/>
              </a:ext>
            </a:extLst>
          </p:cNvPr>
          <p:cNvSpPr>
            <a:spLocks noGrp="1"/>
          </p:cNvSpPr>
          <p:nvPr>
            <p:ph type="title"/>
          </p:nvPr>
        </p:nvSpPr>
        <p:spPr/>
        <p:txBody>
          <a:bodyPr/>
          <a:lstStyle/>
          <a:p>
            <a:r>
              <a:rPr lang="en-GB" dirty="0"/>
              <a:t>Friday 12</a:t>
            </a:r>
            <a:r>
              <a:rPr lang="en-GB" baseline="30000" dirty="0"/>
              <a:t>th</a:t>
            </a:r>
            <a:r>
              <a:rPr lang="en-GB" dirty="0"/>
              <a:t> February</a:t>
            </a:r>
          </a:p>
        </p:txBody>
      </p:sp>
      <p:sp>
        <p:nvSpPr>
          <p:cNvPr id="3" name="Content Placeholder 2">
            <a:extLst>
              <a:ext uri="{FF2B5EF4-FFF2-40B4-BE49-F238E27FC236}">
                <a16:creationId xmlns:a16="http://schemas.microsoft.com/office/drawing/2014/main" id="{ACE2C646-5D84-4F6A-B9A2-E8402859C2C0}"/>
              </a:ext>
            </a:extLst>
          </p:cNvPr>
          <p:cNvSpPr>
            <a:spLocks noGrp="1"/>
          </p:cNvSpPr>
          <p:nvPr>
            <p:ph idx="1"/>
          </p:nvPr>
        </p:nvSpPr>
        <p:spPr/>
        <p:txBody>
          <a:bodyPr/>
          <a:lstStyle/>
          <a:p>
            <a:r>
              <a:rPr lang="en-US" sz="2800" b="1" dirty="0">
                <a:solidFill>
                  <a:srgbClr val="C2260C"/>
                </a:solidFill>
                <a:effectLst/>
                <a:latin typeface="Calibri" panose="020F0502020204030204" pitchFamily="34" charset="0"/>
                <a:ea typeface="Calibri" panose="020F0502020204030204" pitchFamily="34" charset="0"/>
                <a:cs typeface="Times New Roman" panose="02020603050405020304" pitchFamily="18" charset="0"/>
              </a:rPr>
              <a:t>LEARNING FOCUS 2:</a:t>
            </a:r>
            <a:r>
              <a:rPr lang="en-US" sz="2800" b="1" dirty="0">
                <a:solidFill>
                  <a:srgbClr val="80D219"/>
                </a:solidFill>
                <a:latin typeface="Calibri" panose="020F0502020204030204" pitchFamily="34" charset="0"/>
                <a:ea typeface="Calibri" panose="020F0502020204030204" pitchFamily="34" charset="0"/>
                <a:cs typeface="Times New Roman" panose="02020603050405020304" pitchFamily="18" charset="0"/>
              </a:rPr>
              <a:t> </a:t>
            </a:r>
            <a:r>
              <a:rPr lang="en-GB" sz="2800" dirty="0">
                <a:effectLst/>
                <a:latin typeface="Calibri" panose="020F0502020204030204" pitchFamily="34" charset="0"/>
                <a:ea typeface="Calibri" panose="020F0502020204030204" pitchFamily="34" charset="0"/>
                <a:cs typeface="Times New Roman" panose="02020603050405020304" pitchFamily="18" charset="0"/>
              </a:rPr>
              <a:t>In Communion with Jesus.</a:t>
            </a:r>
          </a:p>
          <a:p>
            <a:endParaRPr lang="en-GB" dirty="0"/>
          </a:p>
        </p:txBody>
      </p:sp>
    </p:spTree>
    <p:extLst>
      <p:ext uri="{BB962C8B-B14F-4D97-AF65-F5344CB8AC3E}">
        <p14:creationId xmlns:p14="http://schemas.microsoft.com/office/powerpoint/2010/main" val="29893789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8425C9-FF71-4301-BA91-93BDBE62D95E}"/>
              </a:ext>
            </a:extLst>
          </p:cNvPr>
          <p:cNvSpPr>
            <a:spLocks noGrp="1"/>
          </p:cNvSpPr>
          <p:nvPr>
            <p:ph type="title"/>
          </p:nvPr>
        </p:nvSpPr>
        <p:spPr/>
        <p:txBody>
          <a:bodyPr/>
          <a:lstStyle/>
          <a:p>
            <a:r>
              <a:rPr lang="en-GB" dirty="0"/>
              <a:t>Communion</a:t>
            </a:r>
          </a:p>
        </p:txBody>
      </p:sp>
      <p:sp>
        <p:nvSpPr>
          <p:cNvPr id="3" name="Content Placeholder 2">
            <a:extLst>
              <a:ext uri="{FF2B5EF4-FFF2-40B4-BE49-F238E27FC236}">
                <a16:creationId xmlns:a16="http://schemas.microsoft.com/office/drawing/2014/main" id="{C429D70D-24FD-478E-9E00-E4ECA849C107}"/>
              </a:ext>
            </a:extLst>
          </p:cNvPr>
          <p:cNvSpPr>
            <a:spLocks noGrp="1"/>
          </p:cNvSpPr>
          <p:nvPr>
            <p:ph idx="1"/>
          </p:nvPr>
        </p:nvSpPr>
        <p:spPr/>
        <p:txBody>
          <a:bodyPr/>
          <a:lstStyle/>
          <a:p>
            <a:r>
              <a:rPr lang="en-GB" sz="1800" dirty="0">
                <a:effectLst/>
                <a:latin typeface="Calibri" panose="020F0502020204030204" pitchFamily="34" charset="0"/>
                <a:ea typeface="Calibri" panose="020F0502020204030204" pitchFamily="34" charset="0"/>
                <a:cs typeface="Times New Roman" panose="02020603050405020304" pitchFamily="18" charset="0"/>
              </a:rPr>
              <a:t>What does the word communion mean? (Not as in Holy Communion)</a:t>
            </a:r>
          </a:p>
          <a:p>
            <a:r>
              <a:rPr lang="en-GB" sz="1800" dirty="0">
                <a:effectLst/>
                <a:latin typeface="Calibri" panose="020F0502020204030204" pitchFamily="34" charset="0"/>
                <a:ea typeface="Calibri" panose="020F0502020204030204" pitchFamily="34" charset="0"/>
                <a:cs typeface="Times New Roman" panose="02020603050405020304" pitchFamily="18" charset="0"/>
              </a:rPr>
              <a:t> What is another word for this? e.g. relationship, empathy, unity, union, one with etc. What do you think being ‘in communion with Jesus’ means?</a:t>
            </a:r>
          </a:p>
          <a:p>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r>
              <a:rPr lang="en-GB" sz="1800" dirty="0">
                <a:effectLst/>
                <a:latin typeface="Calibri" panose="020F0502020204030204" pitchFamily="34" charset="0"/>
                <a:ea typeface="Calibri" panose="020F0502020204030204" pitchFamily="34" charset="0"/>
                <a:cs typeface="Times New Roman" panose="02020603050405020304" pitchFamily="18" charset="0"/>
              </a:rPr>
              <a:t>Paul was one of the friends of Jesus who went from city to city telling people about the Good News of Jesus.  He often wrote to the people he had left to remind them of the message of Jesus, to say ‘well done’ or to give them advice.  In his letter to the Christians in Rome, Paul explains how although we are all different, we may all be one with Jesus Christ through the gifts we have been given.</a:t>
            </a:r>
          </a:p>
          <a:p>
            <a:endParaRPr lang="en-GB" dirty="0"/>
          </a:p>
        </p:txBody>
      </p:sp>
    </p:spTree>
    <p:extLst>
      <p:ext uri="{BB962C8B-B14F-4D97-AF65-F5344CB8AC3E}">
        <p14:creationId xmlns:p14="http://schemas.microsoft.com/office/powerpoint/2010/main" val="14511031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36A67-9451-4CAE-AC27-513330AE0BED}"/>
              </a:ext>
            </a:extLst>
          </p:cNvPr>
          <p:cNvSpPr>
            <a:spLocks noGrp="1"/>
          </p:cNvSpPr>
          <p:nvPr>
            <p:ph type="title"/>
          </p:nvPr>
        </p:nvSpPr>
        <p:spPr/>
        <p:txBody>
          <a:bodyPr/>
          <a:lstStyle/>
          <a:p>
            <a:r>
              <a:rPr lang="en-GB" dirty="0"/>
              <a:t>Romans 12:3-10</a:t>
            </a:r>
          </a:p>
        </p:txBody>
      </p:sp>
      <p:sp>
        <p:nvSpPr>
          <p:cNvPr id="3" name="Content Placeholder 2">
            <a:extLst>
              <a:ext uri="{FF2B5EF4-FFF2-40B4-BE49-F238E27FC236}">
                <a16:creationId xmlns:a16="http://schemas.microsoft.com/office/drawing/2014/main" id="{228E3ECE-0CE0-45EE-92D0-3DF17A61CDCF}"/>
              </a:ext>
            </a:extLst>
          </p:cNvPr>
          <p:cNvSpPr>
            <a:spLocks noGrp="1"/>
          </p:cNvSpPr>
          <p:nvPr>
            <p:ph idx="1"/>
          </p:nvPr>
        </p:nvSpPr>
        <p:spPr>
          <a:xfrm>
            <a:off x="3869268" y="864107"/>
            <a:ext cx="7769454" cy="5705657"/>
          </a:xfrm>
        </p:spPr>
        <p:txBody>
          <a:bodyPr>
            <a:normAutofit lnSpcReduction="10000"/>
          </a:bodyPr>
          <a:lstStyle/>
          <a:p>
            <a:pPr marL="274320" indent="0">
              <a:buNone/>
            </a:pPr>
            <a:r>
              <a:rPr lang="en-GB" sz="1900" i="1" dirty="0">
                <a:effectLst/>
                <a:latin typeface="Calibri" panose="020F0502020204030204" pitchFamily="34" charset="0"/>
                <a:ea typeface="Calibri" panose="020F0502020204030204" pitchFamily="34" charset="0"/>
                <a:cs typeface="Times New Roman" panose="02020603050405020304" pitchFamily="18" charset="0"/>
              </a:rPr>
              <a:t>And because of God’s gracious gift to me I say to every one of you: Do not think of yourself more highly than you should. Instead, be modest in your thinking, and judge yourself according to the amount of faith that God has given you.</a:t>
            </a:r>
            <a:endParaRPr lang="en-GB" sz="1900" dirty="0">
              <a:effectLst/>
              <a:latin typeface="Calibri" panose="020F0502020204030204" pitchFamily="34" charset="0"/>
              <a:ea typeface="Calibri" panose="020F0502020204030204" pitchFamily="34" charset="0"/>
              <a:cs typeface="Times New Roman" panose="02020603050405020304" pitchFamily="18" charset="0"/>
            </a:endParaRPr>
          </a:p>
          <a:p>
            <a:pPr marL="274320" indent="0">
              <a:buNone/>
            </a:pPr>
            <a:r>
              <a:rPr lang="en-GB" sz="1900" dirty="0">
                <a:effectLst/>
                <a:latin typeface="Calibri" panose="020F0502020204030204" pitchFamily="34" charset="0"/>
                <a:ea typeface="Calibri" panose="020F0502020204030204" pitchFamily="34" charset="0"/>
                <a:cs typeface="Times New Roman" panose="02020603050405020304" pitchFamily="18" charset="0"/>
              </a:rPr>
              <a:t> </a:t>
            </a:r>
          </a:p>
          <a:p>
            <a:pPr marL="274320" indent="0">
              <a:buNone/>
            </a:pPr>
            <a:r>
              <a:rPr lang="en-GB" sz="1900" i="1" dirty="0">
                <a:effectLst/>
                <a:latin typeface="Calibri" panose="020F0502020204030204" pitchFamily="34" charset="0"/>
                <a:ea typeface="Calibri" panose="020F0502020204030204" pitchFamily="34" charset="0"/>
                <a:cs typeface="Times New Roman" panose="02020603050405020304" pitchFamily="18" charset="0"/>
              </a:rPr>
              <a:t>We have many parts in the one body, and all these parts have different functions. In the same way, though we are many, we are one body in union with Christ, and we are all joined to each other as different parts of one body.</a:t>
            </a:r>
            <a:endParaRPr lang="en-GB" sz="1900" dirty="0">
              <a:effectLst/>
              <a:latin typeface="Calibri" panose="020F0502020204030204" pitchFamily="34" charset="0"/>
              <a:ea typeface="Calibri" panose="020F0502020204030204" pitchFamily="34" charset="0"/>
              <a:cs typeface="Times New Roman" panose="02020603050405020304" pitchFamily="18" charset="0"/>
            </a:endParaRPr>
          </a:p>
          <a:p>
            <a:pPr marL="274320" indent="0">
              <a:buNone/>
            </a:pPr>
            <a:r>
              <a:rPr lang="en-GB" sz="1900" dirty="0">
                <a:effectLst/>
                <a:latin typeface="Calibri" panose="020F0502020204030204" pitchFamily="34" charset="0"/>
                <a:ea typeface="Calibri" panose="020F0502020204030204" pitchFamily="34" charset="0"/>
                <a:cs typeface="Times New Roman" panose="02020603050405020304" pitchFamily="18" charset="0"/>
              </a:rPr>
              <a:t> </a:t>
            </a:r>
          </a:p>
          <a:p>
            <a:pPr marL="274320" indent="0">
              <a:buNone/>
            </a:pPr>
            <a:r>
              <a:rPr lang="en-GB" sz="1900" i="1" dirty="0">
                <a:effectLst/>
                <a:latin typeface="Calibri" panose="020F0502020204030204" pitchFamily="34" charset="0"/>
                <a:ea typeface="Calibri" panose="020F0502020204030204" pitchFamily="34" charset="0"/>
                <a:cs typeface="Times New Roman" panose="02020603050405020304" pitchFamily="18" charset="0"/>
              </a:rPr>
              <a:t>So, we are to use our different gifts in accordance with the grace that God has given us. If our gift is to speak God’s message, we should do it according to the faith that we have; if it is to serve, we should serve; if it is to teach, we should teach; if it is to encourage others, we should do so.</a:t>
            </a:r>
            <a:endParaRPr lang="en-GB" sz="1900" dirty="0">
              <a:effectLst/>
              <a:latin typeface="Calibri" panose="020F0502020204030204" pitchFamily="34" charset="0"/>
              <a:ea typeface="Calibri" panose="020F0502020204030204" pitchFamily="34" charset="0"/>
              <a:cs typeface="Times New Roman" panose="02020603050405020304" pitchFamily="18" charset="0"/>
            </a:endParaRPr>
          </a:p>
          <a:p>
            <a:pPr marL="274320" indent="0">
              <a:buNone/>
            </a:pPr>
            <a:r>
              <a:rPr lang="en-GB" sz="1900" dirty="0">
                <a:effectLst/>
                <a:latin typeface="Calibri" panose="020F0502020204030204" pitchFamily="34" charset="0"/>
                <a:ea typeface="Calibri" panose="020F0502020204030204" pitchFamily="34" charset="0"/>
                <a:cs typeface="Times New Roman" panose="02020603050405020304" pitchFamily="18" charset="0"/>
              </a:rPr>
              <a:t> </a:t>
            </a:r>
          </a:p>
          <a:p>
            <a:pPr marL="274320" indent="0">
              <a:buNone/>
            </a:pPr>
            <a:r>
              <a:rPr lang="en-GB" sz="1900" i="1" dirty="0">
                <a:effectLst/>
                <a:latin typeface="Calibri" panose="020F0502020204030204" pitchFamily="34" charset="0"/>
                <a:ea typeface="Calibri" panose="020F0502020204030204" pitchFamily="34" charset="0"/>
                <a:cs typeface="Times New Roman" panose="02020603050405020304" pitchFamily="18" charset="0"/>
              </a:rPr>
              <a:t>Whoever shares with others, should do it generously; whoever has authority should work hard; whoever shows kindness to others should do it cheerfully. Love must be completely sincere. Hate what is evil, hold on to what is good. Love one another warmly as Christians and be eager to show respect for one another.</a:t>
            </a:r>
            <a:endParaRPr lang="en-GB" sz="19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23665468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F0D95D-DE8B-42F2-825A-DCA0A5B5560E}"/>
              </a:ext>
            </a:extLst>
          </p:cNvPr>
          <p:cNvSpPr>
            <a:spLocks noGrp="1"/>
          </p:cNvSpPr>
          <p:nvPr>
            <p:ph type="title"/>
          </p:nvPr>
        </p:nvSpPr>
        <p:spPr/>
        <p:txBody>
          <a:bodyPr/>
          <a:lstStyle/>
          <a:p>
            <a:r>
              <a:rPr lang="en-GB" dirty="0"/>
              <a:t>Questions to consider:</a:t>
            </a:r>
          </a:p>
        </p:txBody>
      </p:sp>
      <p:sp>
        <p:nvSpPr>
          <p:cNvPr id="3" name="Content Placeholder 2">
            <a:extLst>
              <a:ext uri="{FF2B5EF4-FFF2-40B4-BE49-F238E27FC236}">
                <a16:creationId xmlns:a16="http://schemas.microsoft.com/office/drawing/2014/main" id="{EC67A257-A9BD-408F-B556-F27B24368F12}"/>
              </a:ext>
            </a:extLst>
          </p:cNvPr>
          <p:cNvSpPr>
            <a:spLocks noGrp="1"/>
          </p:cNvSpPr>
          <p:nvPr>
            <p:ph idx="1"/>
          </p:nvPr>
        </p:nvSpPr>
        <p:spPr/>
        <p:txBody>
          <a:bodyPr/>
          <a:lstStyle/>
          <a:p>
            <a:pPr marL="342900" lvl="0" indent="-342900">
              <a:buClr>
                <a:srgbClr val="5E74D4"/>
              </a:buClr>
              <a:buSzPts val="1400"/>
              <a:buFont typeface="+mj-lt"/>
              <a:buAutoNum type="arabicPeriod"/>
            </a:pPr>
            <a:r>
              <a:rPr lang="en-GB" sz="2800" dirty="0">
                <a:effectLst/>
                <a:latin typeface="Calibri" panose="020F0502020204030204" pitchFamily="34" charset="0"/>
                <a:ea typeface="Calibri" panose="020F0502020204030204" pitchFamily="34" charset="0"/>
                <a:cs typeface="Times New Roman" panose="02020603050405020304" pitchFamily="18" charset="0"/>
              </a:rPr>
              <a:t>Which of the different gifts that Paul mentions do you think you have?</a:t>
            </a:r>
          </a:p>
          <a:p>
            <a:pPr marL="342900" lvl="0" indent="-342900">
              <a:buClr>
                <a:srgbClr val="5E74D4"/>
              </a:buClr>
              <a:buSzPts val="1400"/>
              <a:buFont typeface="+mj-lt"/>
              <a:buAutoNum type="arabicPeriod"/>
            </a:pPr>
            <a:r>
              <a:rPr lang="en-GB" sz="2800" dirty="0">
                <a:effectLst/>
                <a:latin typeface="Calibri" panose="020F0502020204030204" pitchFamily="34" charset="0"/>
                <a:ea typeface="Calibri" panose="020F0502020204030204" pitchFamily="34" charset="0"/>
                <a:cs typeface="Times New Roman" panose="02020603050405020304" pitchFamily="18" charset="0"/>
              </a:rPr>
              <a:t>Which one would you most like to have and why? </a:t>
            </a:r>
          </a:p>
          <a:p>
            <a:pPr marL="342900" lvl="0" indent="-342900">
              <a:buClr>
                <a:srgbClr val="5E74D4"/>
              </a:buClr>
              <a:buSzPts val="1400"/>
              <a:buFont typeface="+mj-lt"/>
              <a:buAutoNum type="arabicPeriod"/>
            </a:pPr>
            <a:r>
              <a:rPr lang="en-GB" sz="2800" dirty="0">
                <a:effectLst/>
                <a:latin typeface="Calibri" panose="020F0502020204030204" pitchFamily="34" charset="0"/>
                <a:ea typeface="Calibri" panose="020F0502020204030204" pitchFamily="34" charset="0"/>
                <a:cs typeface="Times New Roman" panose="02020603050405020304" pitchFamily="18" charset="0"/>
              </a:rPr>
              <a:t>What is Paul telling the Christians in Rome about communion (friendship)?</a:t>
            </a:r>
          </a:p>
          <a:p>
            <a:pPr marL="342900" lvl="0" indent="-342900">
              <a:buClr>
                <a:srgbClr val="5E74D4"/>
              </a:buClr>
              <a:buSzPts val="1400"/>
              <a:buFont typeface="+mj-lt"/>
              <a:buAutoNum type="arabicPeriod"/>
            </a:pPr>
            <a:r>
              <a:rPr lang="en-GB" sz="2800" dirty="0">
                <a:effectLst/>
                <a:latin typeface="Calibri" panose="020F0502020204030204" pitchFamily="34" charset="0"/>
                <a:ea typeface="Calibri" panose="020F0502020204030204" pitchFamily="34" charset="0"/>
                <a:cs typeface="Times New Roman" panose="02020603050405020304" pitchFamily="18" charset="0"/>
              </a:rPr>
              <a:t>How do you think the use of these gifts can bring union with Christ?</a:t>
            </a:r>
          </a:p>
          <a:p>
            <a:endParaRPr lang="en-GB" dirty="0"/>
          </a:p>
        </p:txBody>
      </p:sp>
    </p:spTree>
    <p:extLst>
      <p:ext uri="{BB962C8B-B14F-4D97-AF65-F5344CB8AC3E}">
        <p14:creationId xmlns:p14="http://schemas.microsoft.com/office/powerpoint/2010/main" val="29437338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AB9A9A-0005-4C7E-8961-6054AF47D07D}"/>
              </a:ext>
            </a:extLst>
          </p:cNvPr>
          <p:cNvSpPr>
            <a:spLocks noGrp="1"/>
          </p:cNvSpPr>
          <p:nvPr>
            <p:ph type="title"/>
          </p:nvPr>
        </p:nvSpPr>
        <p:spPr/>
        <p:txBody>
          <a:bodyPr/>
          <a:lstStyle/>
          <a:p>
            <a:r>
              <a:rPr lang="en-GB" dirty="0"/>
              <a:t>Activity</a:t>
            </a:r>
          </a:p>
        </p:txBody>
      </p:sp>
      <p:sp>
        <p:nvSpPr>
          <p:cNvPr id="3" name="Content Placeholder 2">
            <a:extLst>
              <a:ext uri="{FF2B5EF4-FFF2-40B4-BE49-F238E27FC236}">
                <a16:creationId xmlns:a16="http://schemas.microsoft.com/office/drawing/2014/main" id="{756937E7-4FA0-4B7D-88DA-5BE0F7AA1BF2}"/>
              </a:ext>
            </a:extLst>
          </p:cNvPr>
          <p:cNvSpPr>
            <a:spLocks noGrp="1"/>
          </p:cNvSpPr>
          <p:nvPr>
            <p:ph idx="1"/>
          </p:nvPr>
        </p:nvSpPr>
        <p:spPr/>
        <p:txBody>
          <a:bodyPr/>
          <a:lstStyle/>
          <a:p>
            <a:pPr marL="0" indent="0">
              <a:buNone/>
            </a:pPr>
            <a:r>
              <a:rPr lang="en-GB" sz="1800" dirty="0">
                <a:effectLst/>
                <a:latin typeface="Calibri" panose="020F0502020204030204" pitchFamily="34" charset="0"/>
                <a:ea typeface="Calibri" panose="020F0502020204030204" pitchFamily="34" charset="0"/>
                <a:cs typeface="Times New Roman" panose="02020603050405020304" pitchFamily="18" charset="0"/>
              </a:rPr>
              <a:t>1) Design a stained-glass window which expresses in pictures that ‘though we are many, we are one body’. </a:t>
            </a:r>
          </a:p>
          <a:p>
            <a:pPr marL="0" indent="0">
              <a:buNone/>
            </a:pPr>
            <a:r>
              <a:rPr lang="en-GB" sz="1800" dirty="0">
                <a:effectLst/>
                <a:latin typeface="Calibri" panose="020F0502020204030204" pitchFamily="34" charset="0"/>
                <a:ea typeface="Calibri" panose="020F0502020204030204" pitchFamily="34" charset="0"/>
                <a:cs typeface="Times New Roman" panose="02020603050405020304" pitchFamily="18" charset="0"/>
              </a:rPr>
              <a:t>2) Write a commentary on your design giving reasons for your choices. </a:t>
            </a:r>
          </a:p>
          <a:p>
            <a:pPr marL="0" indent="0">
              <a:buNone/>
            </a:pPr>
            <a:r>
              <a:rPr lang="en-GB" sz="1800" dirty="0">
                <a:latin typeface="Calibri" panose="020F0502020204030204" pitchFamily="34" charset="0"/>
                <a:ea typeface="Calibri" panose="020F0502020204030204" pitchFamily="34" charset="0"/>
                <a:cs typeface="Times New Roman" panose="02020603050405020304" pitchFamily="18" charset="0"/>
              </a:rPr>
              <a:t>Think about how to draw what ‘community’ looks like and how we are all part of ‘one body’ and one world.</a:t>
            </a:r>
          </a:p>
          <a:p>
            <a:pPr marL="0" indent="0">
              <a:buNone/>
            </a:pPr>
            <a:endParaRPr lang="en-GB" sz="18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sz="18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pic>
        <p:nvPicPr>
          <p:cNvPr id="5" name="Picture 4">
            <a:extLst>
              <a:ext uri="{FF2B5EF4-FFF2-40B4-BE49-F238E27FC236}">
                <a16:creationId xmlns:a16="http://schemas.microsoft.com/office/drawing/2014/main" id="{DE1DB65D-47B1-488E-9E04-144C8CC42C56}"/>
              </a:ext>
            </a:extLst>
          </p:cNvPr>
          <p:cNvPicPr>
            <a:picLocks noChangeAspect="1"/>
          </p:cNvPicPr>
          <p:nvPr/>
        </p:nvPicPr>
        <p:blipFill>
          <a:blip r:embed="rId2"/>
          <a:stretch>
            <a:fillRect/>
          </a:stretch>
        </p:blipFill>
        <p:spPr>
          <a:xfrm>
            <a:off x="3869268" y="3825191"/>
            <a:ext cx="3667125" cy="2286000"/>
          </a:xfrm>
          <a:prstGeom prst="rect">
            <a:avLst/>
          </a:prstGeom>
        </p:spPr>
      </p:pic>
      <p:pic>
        <p:nvPicPr>
          <p:cNvPr id="7" name="Picture 6">
            <a:extLst>
              <a:ext uri="{FF2B5EF4-FFF2-40B4-BE49-F238E27FC236}">
                <a16:creationId xmlns:a16="http://schemas.microsoft.com/office/drawing/2014/main" id="{87324688-70B2-4A85-9D77-E2420A9E4092}"/>
              </a:ext>
            </a:extLst>
          </p:cNvPr>
          <p:cNvPicPr>
            <a:picLocks noChangeAspect="1"/>
          </p:cNvPicPr>
          <p:nvPr/>
        </p:nvPicPr>
        <p:blipFill>
          <a:blip r:embed="rId3"/>
          <a:stretch>
            <a:fillRect/>
          </a:stretch>
        </p:blipFill>
        <p:spPr>
          <a:xfrm>
            <a:off x="8584302" y="3825191"/>
            <a:ext cx="1762125" cy="2381250"/>
          </a:xfrm>
          <a:prstGeom prst="rect">
            <a:avLst/>
          </a:prstGeom>
        </p:spPr>
      </p:pic>
    </p:spTree>
    <p:extLst>
      <p:ext uri="{BB962C8B-B14F-4D97-AF65-F5344CB8AC3E}">
        <p14:creationId xmlns:p14="http://schemas.microsoft.com/office/powerpoint/2010/main" val="3064669865"/>
      </p:ext>
    </p:extLst>
  </p:cSld>
  <p:clrMapOvr>
    <a:masterClrMapping/>
  </p:clrMapOvr>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docProps/app.xml><?xml version="1.0" encoding="utf-8"?>
<Properties xmlns="http://schemas.openxmlformats.org/officeDocument/2006/extended-properties" xmlns:vt="http://schemas.openxmlformats.org/officeDocument/2006/docPropsVTypes">
  <Template>TM03457475[[fn=Frame]]</Template>
  <TotalTime>8</TotalTime>
  <Words>513</Words>
  <Application>Microsoft Office PowerPoint</Application>
  <PresentationFormat>Widescreen</PresentationFormat>
  <Paragraphs>28</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Calibri</vt:lpstr>
      <vt:lpstr>Corbel</vt:lpstr>
      <vt:lpstr>Wingdings 2</vt:lpstr>
      <vt:lpstr>Frame</vt:lpstr>
      <vt:lpstr>The Eucharist</vt:lpstr>
      <vt:lpstr>Friday 12th February</vt:lpstr>
      <vt:lpstr>Communion</vt:lpstr>
      <vt:lpstr>Romans 12:3-10</vt:lpstr>
      <vt:lpstr>Questions to consider:</vt:lpstr>
      <vt:lpstr>Activity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Eucharist</dc:title>
  <dc:creator>Rosanna Harries</dc:creator>
  <cp:lastModifiedBy>Rosanna Harries</cp:lastModifiedBy>
  <cp:revision>1</cp:revision>
  <dcterms:created xsi:type="dcterms:W3CDTF">2021-02-02T16:49:52Z</dcterms:created>
  <dcterms:modified xsi:type="dcterms:W3CDTF">2021-02-02T16:58:19Z</dcterms:modified>
</cp:coreProperties>
</file>