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84" r:id="rId5"/>
    <p:sldId id="382" r:id="rId6"/>
    <p:sldId id="412" r:id="rId7"/>
    <p:sldId id="367" r:id="rId8"/>
    <p:sldId id="413" r:id="rId9"/>
    <p:sldId id="372" r:id="rId10"/>
    <p:sldId id="414" r:id="rId11"/>
    <p:sldId id="368" r:id="rId12"/>
    <p:sldId id="415" r:id="rId13"/>
    <p:sldId id="369" r:id="rId14"/>
    <p:sldId id="41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EF"/>
    <a:srgbClr val="FFEBEB"/>
    <a:srgbClr val="FFD5D5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DFB3C5-F5FF-4CD1-B4EE-BFB4CDB5CC23}" v="20" dt="2020-02-12T11:12:35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8: Two-Step Equations</a:t>
            </a: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2079097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missing operations to show how to solve the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equation below.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C318B9F-DAC6-4137-87AC-3DCB7C922656}"/>
              </a:ext>
            </a:extLst>
          </p:cNvPr>
          <p:cNvSpPr/>
          <p:nvPr/>
        </p:nvSpPr>
        <p:spPr>
          <a:xfrm>
            <a:off x="3258000" y="1587065"/>
            <a:ext cx="2628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4</a:t>
            </a:r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+ 3</a:t>
            </a:r>
            <a:r>
              <a:rPr lang="en-GB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= 15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FDF8820-55AA-41CA-9AC8-0AF7DD6BB9FC}"/>
              </a:ext>
            </a:extLst>
          </p:cNvPr>
          <p:cNvSpPr/>
          <p:nvPr/>
        </p:nvSpPr>
        <p:spPr>
          <a:xfrm>
            <a:off x="3258000" y="3246554"/>
            <a:ext cx="2628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4</a:t>
            </a:r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= 12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60EBD07-4DB0-404A-9546-25DBB885E800}"/>
              </a:ext>
            </a:extLst>
          </p:cNvPr>
          <p:cNvSpPr/>
          <p:nvPr/>
        </p:nvSpPr>
        <p:spPr>
          <a:xfrm>
            <a:off x="3258000" y="4906042"/>
            <a:ext cx="2628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= 3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3059E876-787B-49C4-9E3C-2A1F22EB8A26}"/>
              </a:ext>
            </a:extLst>
          </p:cNvPr>
          <p:cNvSpPr/>
          <p:nvPr/>
        </p:nvSpPr>
        <p:spPr>
          <a:xfrm flipH="1">
            <a:off x="3885807" y="2467709"/>
            <a:ext cx="422941" cy="61820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BA5A85C9-B1A4-4BCE-B8FE-7992500F7FC4}"/>
              </a:ext>
            </a:extLst>
          </p:cNvPr>
          <p:cNvSpPr/>
          <p:nvPr/>
        </p:nvSpPr>
        <p:spPr>
          <a:xfrm>
            <a:off x="4682194" y="2506809"/>
            <a:ext cx="576000" cy="576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CD3F2CA7-51B0-4F0E-B17B-8EADCFC5B6E5}"/>
              </a:ext>
            </a:extLst>
          </p:cNvPr>
          <p:cNvSpPr/>
          <p:nvPr/>
        </p:nvSpPr>
        <p:spPr>
          <a:xfrm flipH="1">
            <a:off x="3885807" y="4127198"/>
            <a:ext cx="422941" cy="61820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F20EF600-0FBE-4ABE-B994-9342FA41DF10}"/>
              </a:ext>
            </a:extLst>
          </p:cNvPr>
          <p:cNvSpPr/>
          <p:nvPr/>
        </p:nvSpPr>
        <p:spPr>
          <a:xfrm>
            <a:off x="4682194" y="4166298"/>
            <a:ext cx="576000" cy="576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4077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missing operations to show how to solve the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equation below.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C318B9F-DAC6-4137-87AC-3DCB7C922656}"/>
              </a:ext>
            </a:extLst>
          </p:cNvPr>
          <p:cNvSpPr/>
          <p:nvPr/>
        </p:nvSpPr>
        <p:spPr>
          <a:xfrm>
            <a:off x="3258000" y="1587065"/>
            <a:ext cx="2628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4</a:t>
            </a:r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+ 3</a:t>
            </a:r>
            <a:r>
              <a:rPr lang="en-GB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= 15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FDF8820-55AA-41CA-9AC8-0AF7DD6BB9FC}"/>
              </a:ext>
            </a:extLst>
          </p:cNvPr>
          <p:cNvSpPr/>
          <p:nvPr/>
        </p:nvSpPr>
        <p:spPr>
          <a:xfrm>
            <a:off x="3258000" y="3246554"/>
            <a:ext cx="2628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4</a:t>
            </a:r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= 12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60EBD07-4DB0-404A-9546-25DBB885E800}"/>
              </a:ext>
            </a:extLst>
          </p:cNvPr>
          <p:cNvSpPr/>
          <p:nvPr/>
        </p:nvSpPr>
        <p:spPr>
          <a:xfrm>
            <a:off x="3258000" y="4906042"/>
            <a:ext cx="2628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= 3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0871C8BF-7635-4EDD-A13E-448D3353F253}"/>
              </a:ext>
            </a:extLst>
          </p:cNvPr>
          <p:cNvSpPr/>
          <p:nvPr/>
        </p:nvSpPr>
        <p:spPr>
          <a:xfrm flipH="1">
            <a:off x="3885807" y="2467709"/>
            <a:ext cx="422941" cy="61820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E5AF01C5-4C8D-4360-BAFA-6B57BE5F7D65}"/>
              </a:ext>
            </a:extLst>
          </p:cNvPr>
          <p:cNvSpPr/>
          <p:nvPr/>
        </p:nvSpPr>
        <p:spPr>
          <a:xfrm flipH="1">
            <a:off x="3885807" y="4127198"/>
            <a:ext cx="422941" cy="61820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E9ECBE9-1DF6-4ABA-A4ED-B18745E2A055}"/>
              </a:ext>
            </a:extLst>
          </p:cNvPr>
          <p:cNvSpPr/>
          <p:nvPr/>
        </p:nvSpPr>
        <p:spPr>
          <a:xfrm>
            <a:off x="4682194" y="2506809"/>
            <a:ext cx="576000" cy="576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– 3</a:t>
            </a:r>
            <a:endParaRPr lang="en-GB" sz="28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1A64E45-ED12-4144-86E4-1DEBF39734B2}"/>
              </a:ext>
            </a:extLst>
          </p:cNvPr>
          <p:cNvSpPr/>
          <p:nvPr/>
        </p:nvSpPr>
        <p:spPr>
          <a:xfrm>
            <a:off x="4682194" y="4166298"/>
            <a:ext cx="576000" cy="576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685800"/>
            <a:r>
              <a:rPr lang="en-GB" sz="2800" b="1" dirty="0">
                <a:solidFill>
                  <a:srgbClr val="FF0000"/>
                </a:solidFill>
                <a:latin typeface="SassoonCRInfantMedium" panose="02000603020000020003" pitchFamily="2" charset="0"/>
              </a:rPr>
              <a:t>÷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  <a:endParaRPr lang="en-GB" sz="2800" b="1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92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value of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using the equations below.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DA49E51-9F48-48C1-ABC9-6169611E1845}"/>
              </a:ext>
            </a:extLst>
          </p:cNvPr>
          <p:cNvSpPr/>
          <p:nvPr/>
        </p:nvSpPr>
        <p:spPr>
          <a:xfrm>
            <a:off x="2605596" y="1828800"/>
            <a:ext cx="3932808" cy="79899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48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CC3C908-E214-4F27-A676-FE9BE817C536}"/>
              </a:ext>
            </a:extLst>
          </p:cNvPr>
          <p:cNvSpPr/>
          <p:nvPr/>
        </p:nvSpPr>
        <p:spPr>
          <a:xfrm>
            <a:off x="2605596" y="3121611"/>
            <a:ext cx="3932808" cy="79899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b="1" i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– 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8</a:t>
            </a:r>
            <a:r>
              <a:rPr lang="en-GB" sz="2800" b="1" i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F178B8-7102-4090-A2BB-6DF673C2082C}"/>
              </a:ext>
            </a:extLst>
          </p:cNvPr>
          <p:cNvSpPr/>
          <p:nvPr/>
        </p:nvSpPr>
        <p:spPr>
          <a:xfrm>
            <a:off x="2605596" y="4414422"/>
            <a:ext cx="3932808" cy="79899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+ 3 = 15</a:t>
            </a:r>
          </a:p>
        </p:txBody>
      </p:sp>
    </p:spTree>
    <p:extLst>
      <p:ext uri="{BB962C8B-B14F-4D97-AF65-F5344CB8AC3E}">
        <p14:creationId xmlns:p14="http://schemas.microsoft.com/office/powerpoint/2010/main" val="414787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value of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using the equations below.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12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DA49E51-9F48-48C1-ABC9-6169611E1845}"/>
              </a:ext>
            </a:extLst>
          </p:cNvPr>
          <p:cNvSpPr/>
          <p:nvPr/>
        </p:nvSpPr>
        <p:spPr>
          <a:xfrm>
            <a:off x="2605596" y="1828800"/>
            <a:ext cx="3932808" cy="79899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48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CC3C908-E214-4F27-A676-FE9BE817C536}"/>
              </a:ext>
            </a:extLst>
          </p:cNvPr>
          <p:cNvSpPr/>
          <p:nvPr/>
        </p:nvSpPr>
        <p:spPr>
          <a:xfrm>
            <a:off x="2605596" y="3121611"/>
            <a:ext cx="3932808" cy="79899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b="1" i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– 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8</a:t>
            </a:r>
            <a:r>
              <a:rPr lang="en-GB" sz="2800" b="1" i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F178B8-7102-4090-A2BB-6DF673C2082C}"/>
              </a:ext>
            </a:extLst>
          </p:cNvPr>
          <p:cNvSpPr/>
          <p:nvPr/>
        </p:nvSpPr>
        <p:spPr>
          <a:xfrm>
            <a:off x="2605596" y="4414422"/>
            <a:ext cx="3932808" cy="79899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+ 3 = 15</a:t>
            </a:r>
          </a:p>
        </p:txBody>
      </p:sp>
    </p:spTree>
    <p:extLst>
      <p:ext uri="{BB962C8B-B14F-4D97-AF65-F5344CB8AC3E}">
        <p14:creationId xmlns:p14="http://schemas.microsoft.com/office/powerpoint/2010/main" val="302105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1039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Are the following statements true or false?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If 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4, then 5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+ 1 = 25			</a:t>
            </a:r>
          </a:p>
          <a:p>
            <a:pPr marL="285750" lvl="0" indent="-285750">
              <a:buFontTx/>
              <a:buAutoNum type="alphaUcPeriod"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457200" lvl="0" indent="-457200">
              <a:buFont typeface="+mj-lt"/>
              <a:buAutoNum type="alphaUcPeriod" startAt="2"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If 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3, then 3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– 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6 				</a:t>
            </a:r>
            <a:endParaRPr lang="en-GB" sz="3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E80388C5-F9A6-432F-B43D-B2F67C7BC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583697"/>
              </p:ext>
            </p:extLst>
          </p:nvPr>
        </p:nvGraphicFramePr>
        <p:xfrm>
          <a:off x="896287" y="2363159"/>
          <a:ext cx="5184000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70218948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679418969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867102548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99776748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50803560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047041525"/>
                    </a:ext>
                  </a:extLst>
                </a:gridCol>
              </a:tblGrid>
              <a:tr h="432000">
                <a:tc gridSpan="6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3718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01748"/>
                  </a:ext>
                </a:extLst>
              </a:tr>
            </a:tbl>
          </a:graphicData>
        </a:graphic>
      </p:graphicFrame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4EE09A59-79B5-44C6-A9C2-E396F9237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828820"/>
              </p:ext>
            </p:extLst>
          </p:nvPr>
        </p:nvGraphicFramePr>
        <p:xfrm>
          <a:off x="896287" y="4380938"/>
          <a:ext cx="5184000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70218948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326891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679418969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99776748"/>
                    </a:ext>
                  </a:extLst>
                </a:gridCol>
              </a:tblGrid>
              <a:tr h="432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3718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-y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0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91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1039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Are the following statements true or false?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If 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4, then 5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+ 1 = 25			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False: 5 x 4 = 20, 20 + 1 = 21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Tx/>
              <a:buAutoNum type="alphaUcPeriod"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457200" lvl="0" indent="-457200">
              <a:buFont typeface="+mj-lt"/>
              <a:buAutoNum type="alphaUcPeriod" startAt="2"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If 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3, then 3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– </a:t>
            </a:r>
            <a:r>
              <a:rPr lang="en-GB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6 				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True: 3 x 3 = 9, 9 – 3 = 6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Tx/>
              <a:buAutoNum type="alphaUcPeriod" startAt="2"/>
            </a:pPr>
            <a:endParaRPr lang="en-GB" sz="3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Tx/>
              <a:buAutoNum type="alphaUcPeriod" startAt="2"/>
            </a:pPr>
            <a:endParaRPr lang="en-GB" sz="3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E80388C5-F9A6-432F-B43D-B2F67C7BCB7C}"/>
              </a:ext>
            </a:extLst>
          </p:cNvPr>
          <p:cNvGraphicFramePr>
            <a:graphicFrameLocks noGrp="1"/>
          </p:cNvGraphicFramePr>
          <p:nvPr/>
        </p:nvGraphicFramePr>
        <p:xfrm>
          <a:off x="896287" y="2363159"/>
          <a:ext cx="5184000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70218948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679418969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867102548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99776748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50803560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047041525"/>
                    </a:ext>
                  </a:extLst>
                </a:gridCol>
              </a:tblGrid>
              <a:tr h="432000">
                <a:tc gridSpan="6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3718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01748"/>
                  </a:ext>
                </a:extLst>
              </a:tr>
            </a:tbl>
          </a:graphicData>
        </a:graphic>
      </p:graphicFrame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4EE09A59-79B5-44C6-A9C2-E396F9237109}"/>
              </a:ext>
            </a:extLst>
          </p:cNvPr>
          <p:cNvGraphicFramePr>
            <a:graphicFrameLocks noGrp="1"/>
          </p:cNvGraphicFramePr>
          <p:nvPr/>
        </p:nvGraphicFramePr>
        <p:xfrm>
          <a:off x="896287" y="4380938"/>
          <a:ext cx="5184000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70218948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326891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679418969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99776748"/>
                    </a:ext>
                  </a:extLst>
                </a:gridCol>
              </a:tblGrid>
              <a:tr h="432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3718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-y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0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05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value of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B23C2A0-A710-420B-B803-8236423D2B8E}"/>
              </a:ext>
            </a:extLst>
          </p:cNvPr>
          <p:cNvGrpSpPr/>
          <p:nvPr/>
        </p:nvGrpSpPr>
        <p:grpSpPr>
          <a:xfrm>
            <a:off x="2444397" y="4419032"/>
            <a:ext cx="4255206" cy="720000"/>
            <a:chOff x="2355600" y="4658730"/>
            <a:chExt cx="4255206" cy="72000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3D6C864-8B92-42F8-A9F9-999511D6A568}"/>
                </a:ext>
              </a:extLst>
            </p:cNvPr>
            <p:cNvSpPr>
              <a:spLocks/>
            </p:cNvSpPr>
            <p:nvPr/>
          </p:nvSpPr>
          <p:spPr>
            <a:xfrm>
              <a:off x="2355600" y="4658730"/>
              <a:ext cx="720000" cy="720000"/>
            </a:xfrm>
            <a:prstGeom prst="roundRect">
              <a:avLst/>
            </a:prstGeom>
            <a:solidFill>
              <a:srgbClr val="ECDFF5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  <a:endParaRPr lang="en-GB" sz="20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C71E9734-2503-46FB-A578-6DD6A4D17E24}"/>
                </a:ext>
              </a:extLst>
            </p:cNvPr>
            <p:cNvSpPr>
              <a:spLocks/>
            </p:cNvSpPr>
            <p:nvPr/>
          </p:nvSpPr>
          <p:spPr>
            <a:xfrm>
              <a:off x="4123203" y="4658730"/>
              <a:ext cx="720000" cy="720000"/>
            </a:xfrm>
            <a:prstGeom prst="roundRect">
              <a:avLst/>
            </a:prstGeom>
            <a:solidFill>
              <a:srgbClr val="ECDFF5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11</a:t>
              </a:r>
              <a:endParaRPr lang="en-GB" sz="20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2CC37CC6-312F-45A4-B502-4A85D7384C00}"/>
                </a:ext>
              </a:extLst>
            </p:cNvPr>
            <p:cNvSpPr>
              <a:spLocks/>
            </p:cNvSpPr>
            <p:nvPr/>
          </p:nvSpPr>
          <p:spPr>
            <a:xfrm>
              <a:off x="5890806" y="4658730"/>
              <a:ext cx="720000" cy="720000"/>
            </a:xfrm>
            <a:prstGeom prst="roundRect">
              <a:avLst/>
            </a:prstGeom>
            <a:solidFill>
              <a:srgbClr val="ECDFF5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12</a:t>
              </a:r>
              <a:endParaRPr lang="en-GB" sz="20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3B13F89-4881-4162-8B0D-7F6E397278BB}"/>
              </a:ext>
            </a:extLst>
          </p:cNvPr>
          <p:cNvSpPr/>
          <p:nvPr/>
        </p:nvSpPr>
        <p:spPr>
          <a:xfrm>
            <a:off x="3023997" y="1587270"/>
            <a:ext cx="3096000" cy="612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12</a:t>
            </a:r>
            <a:r>
              <a:rPr lang="en-GB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38 = 106 </a:t>
            </a:r>
          </a:p>
        </p:txBody>
      </p:sp>
      <p:graphicFrame>
        <p:nvGraphicFramePr>
          <p:cNvPr id="17" name="Table 13">
            <a:extLst>
              <a:ext uri="{FF2B5EF4-FFF2-40B4-BE49-F238E27FC236}">
                <a16:creationId xmlns:a16="http://schemas.microsoft.com/office/drawing/2014/main" id="{FC49FEF4-39E4-4B9B-8EFE-06D5348ED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518971"/>
              </p:ext>
            </p:extLst>
          </p:nvPr>
        </p:nvGraphicFramePr>
        <p:xfrm>
          <a:off x="666001" y="2751151"/>
          <a:ext cx="7811999" cy="11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923">
                  <a:extLst>
                    <a:ext uri="{9D8B030D-6E8A-4147-A177-3AD203B41FA5}">
                      <a16:colId xmlns:a16="http://schemas.microsoft.com/office/drawing/2014/main" val="702189481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3381918208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641666287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679418969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267335243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099571975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099776748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422001375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756583280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927071250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375170993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558056055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933522701"/>
                    </a:ext>
                  </a:extLst>
                </a:gridCol>
              </a:tblGrid>
              <a:tr h="540000">
                <a:tc gridSpan="13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7183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2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 38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0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645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value of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3D6C864-8B92-42F8-A9F9-999511D6A568}"/>
              </a:ext>
            </a:extLst>
          </p:cNvPr>
          <p:cNvSpPr>
            <a:spLocks/>
          </p:cNvSpPr>
          <p:nvPr/>
        </p:nvSpPr>
        <p:spPr>
          <a:xfrm>
            <a:off x="2444397" y="4419032"/>
            <a:ext cx="720000" cy="72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10</a:t>
            </a:r>
            <a:endParaRPr lang="en-GB" sz="2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71E9734-2503-46FB-A578-6DD6A4D17E24}"/>
              </a:ext>
            </a:extLst>
          </p:cNvPr>
          <p:cNvSpPr>
            <a:spLocks/>
          </p:cNvSpPr>
          <p:nvPr/>
        </p:nvSpPr>
        <p:spPr>
          <a:xfrm>
            <a:off x="4212000" y="4419032"/>
            <a:ext cx="720000" cy="72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11</a:t>
            </a:r>
            <a:endParaRPr lang="en-GB" sz="2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CC37CC6-312F-45A4-B502-4A85D7384C00}"/>
              </a:ext>
            </a:extLst>
          </p:cNvPr>
          <p:cNvSpPr>
            <a:spLocks/>
          </p:cNvSpPr>
          <p:nvPr/>
        </p:nvSpPr>
        <p:spPr>
          <a:xfrm>
            <a:off x="5979603" y="4419032"/>
            <a:ext cx="720000" cy="720000"/>
          </a:xfrm>
          <a:prstGeom prst="roundRect">
            <a:avLst/>
          </a:prstGeom>
          <a:solidFill>
            <a:srgbClr val="FFF5EF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3B13F89-4881-4162-8B0D-7F6E397278BB}"/>
              </a:ext>
            </a:extLst>
          </p:cNvPr>
          <p:cNvSpPr/>
          <p:nvPr/>
        </p:nvSpPr>
        <p:spPr>
          <a:xfrm>
            <a:off x="3023997" y="1587270"/>
            <a:ext cx="3096000" cy="612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12</a:t>
            </a:r>
            <a:r>
              <a:rPr lang="en-GB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38 = 106 </a:t>
            </a:r>
          </a:p>
        </p:txBody>
      </p:sp>
      <p:graphicFrame>
        <p:nvGraphicFramePr>
          <p:cNvPr id="17" name="Table 13">
            <a:extLst>
              <a:ext uri="{FF2B5EF4-FFF2-40B4-BE49-F238E27FC236}">
                <a16:creationId xmlns:a16="http://schemas.microsoft.com/office/drawing/2014/main" id="{FC49FEF4-39E4-4B9B-8EFE-06D5348ED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53117"/>
              </p:ext>
            </p:extLst>
          </p:nvPr>
        </p:nvGraphicFramePr>
        <p:xfrm>
          <a:off x="666001" y="2751151"/>
          <a:ext cx="7811999" cy="11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923">
                  <a:extLst>
                    <a:ext uri="{9D8B030D-6E8A-4147-A177-3AD203B41FA5}">
                      <a16:colId xmlns:a16="http://schemas.microsoft.com/office/drawing/2014/main" val="702189481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3381918208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641666287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679418969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267335243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099571975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099776748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2422001375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756583280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927071250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375170993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558056055"/>
                    </a:ext>
                  </a:extLst>
                </a:gridCol>
                <a:gridCol w="600923">
                  <a:extLst>
                    <a:ext uri="{9D8B030D-6E8A-4147-A177-3AD203B41FA5}">
                      <a16:colId xmlns:a16="http://schemas.microsoft.com/office/drawing/2014/main" val="1933522701"/>
                    </a:ext>
                  </a:extLst>
                </a:gridCol>
              </a:tblGrid>
              <a:tr h="540000">
                <a:tc gridSpan="13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7183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2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 38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0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08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each equation to the value of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AB7EDBC-90CF-4D5D-B02C-6BE9795878F6}"/>
              </a:ext>
            </a:extLst>
          </p:cNvPr>
          <p:cNvSpPr/>
          <p:nvPr/>
        </p:nvSpPr>
        <p:spPr>
          <a:xfrm>
            <a:off x="1886581" y="1728107"/>
            <a:ext cx="252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5</a:t>
            </a:r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– 7 = 23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89B3A10-6D14-449A-B36A-FCA14607BE4C}"/>
              </a:ext>
            </a:extLst>
          </p:cNvPr>
          <p:cNvSpPr/>
          <p:nvPr/>
        </p:nvSpPr>
        <p:spPr>
          <a:xfrm>
            <a:off x="1886581" y="3319601"/>
            <a:ext cx="252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+ 10 = 12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86C7B7-3569-4D88-8EC4-D64AD0539528}"/>
              </a:ext>
            </a:extLst>
          </p:cNvPr>
          <p:cNvSpPr/>
          <p:nvPr/>
        </p:nvSpPr>
        <p:spPr>
          <a:xfrm>
            <a:off x="1886581" y="4911096"/>
            <a:ext cx="252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7 = 6 + 4</a:t>
            </a:r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8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8152978-551F-46FF-8880-0963EFA2C38F}"/>
              </a:ext>
            </a:extLst>
          </p:cNvPr>
          <p:cNvSpPr/>
          <p:nvPr/>
        </p:nvSpPr>
        <p:spPr>
          <a:xfrm>
            <a:off x="5792492" y="1728107"/>
            <a:ext cx="144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4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867F93-51A9-45DC-94D6-E25753205FFB}"/>
              </a:ext>
            </a:extLst>
          </p:cNvPr>
          <p:cNvSpPr/>
          <p:nvPr/>
        </p:nvSpPr>
        <p:spPr>
          <a:xfrm>
            <a:off x="5792492" y="3319601"/>
            <a:ext cx="144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6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21819FD-A0A3-4109-84CE-B9C18E486740}"/>
              </a:ext>
            </a:extLst>
          </p:cNvPr>
          <p:cNvSpPr/>
          <p:nvPr/>
        </p:nvSpPr>
        <p:spPr>
          <a:xfrm>
            <a:off x="5792492" y="4911096"/>
            <a:ext cx="144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= 0.25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D63285E-5AAE-45B6-AACC-9888BFE0042F}"/>
              </a:ext>
            </a:extLst>
          </p:cNvPr>
          <p:cNvSpPr/>
          <p:nvPr/>
        </p:nvSpPr>
        <p:spPr>
          <a:xfrm>
            <a:off x="1282936" y="1854107"/>
            <a:ext cx="468000" cy="46800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A.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DD57DF5-686E-49BC-8C77-D59FFD86A80F}"/>
              </a:ext>
            </a:extLst>
          </p:cNvPr>
          <p:cNvSpPr/>
          <p:nvPr/>
        </p:nvSpPr>
        <p:spPr>
          <a:xfrm>
            <a:off x="1282936" y="3445601"/>
            <a:ext cx="468000" cy="46800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B.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F196AB4-83AD-4FF8-AD38-BAD42AF514B6}"/>
              </a:ext>
            </a:extLst>
          </p:cNvPr>
          <p:cNvSpPr/>
          <p:nvPr/>
        </p:nvSpPr>
        <p:spPr>
          <a:xfrm>
            <a:off x="1282936" y="5037096"/>
            <a:ext cx="468000" cy="46800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C.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1AD9A2F-642B-49CE-9D39-8CA0AA75F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14615"/>
              </p:ext>
            </p:extLst>
          </p:nvPr>
        </p:nvGraphicFramePr>
        <p:xfrm>
          <a:off x="2041991" y="3308081"/>
          <a:ext cx="360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72049615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483828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8057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51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each equation to the value of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AB7EDBC-90CF-4D5D-B02C-6BE9795878F6}"/>
              </a:ext>
            </a:extLst>
          </p:cNvPr>
          <p:cNvSpPr/>
          <p:nvPr/>
        </p:nvSpPr>
        <p:spPr>
          <a:xfrm>
            <a:off x="1886581" y="1728107"/>
            <a:ext cx="252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5</a:t>
            </a:r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– 7 = 23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89B3A10-6D14-449A-B36A-FCA14607BE4C}"/>
              </a:ext>
            </a:extLst>
          </p:cNvPr>
          <p:cNvSpPr/>
          <p:nvPr/>
        </p:nvSpPr>
        <p:spPr>
          <a:xfrm>
            <a:off x="1886581" y="3319601"/>
            <a:ext cx="252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+ 10 = 12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86C7B7-3569-4D88-8EC4-D64AD0539528}"/>
              </a:ext>
            </a:extLst>
          </p:cNvPr>
          <p:cNvSpPr/>
          <p:nvPr/>
        </p:nvSpPr>
        <p:spPr>
          <a:xfrm>
            <a:off x="1886581" y="4911096"/>
            <a:ext cx="252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7 = 6 + 4</a:t>
            </a:r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8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8152978-551F-46FF-8880-0963EFA2C38F}"/>
              </a:ext>
            </a:extLst>
          </p:cNvPr>
          <p:cNvSpPr/>
          <p:nvPr/>
        </p:nvSpPr>
        <p:spPr>
          <a:xfrm>
            <a:off x="5792492" y="1728107"/>
            <a:ext cx="144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4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867F93-51A9-45DC-94D6-E25753205FFB}"/>
              </a:ext>
            </a:extLst>
          </p:cNvPr>
          <p:cNvSpPr/>
          <p:nvPr/>
        </p:nvSpPr>
        <p:spPr>
          <a:xfrm>
            <a:off x="5792492" y="3319601"/>
            <a:ext cx="144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= 6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21819FD-A0A3-4109-84CE-B9C18E486740}"/>
              </a:ext>
            </a:extLst>
          </p:cNvPr>
          <p:cNvSpPr/>
          <p:nvPr/>
        </p:nvSpPr>
        <p:spPr>
          <a:xfrm>
            <a:off x="5792492" y="4911096"/>
            <a:ext cx="1440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= 0.25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D63285E-5AAE-45B6-AACC-9888BFE0042F}"/>
              </a:ext>
            </a:extLst>
          </p:cNvPr>
          <p:cNvSpPr/>
          <p:nvPr/>
        </p:nvSpPr>
        <p:spPr>
          <a:xfrm>
            <a:off x="1282936" y="1854107"/>
            <a:ext cx="468000" cy="46800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A.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DD57DF5-686E-49BC-8C77-D59FFD86A80F}"/>
              </a:ext>
            </a:extLst>
          </p:cNvPr>
          <p:cNvSpPr/>
          <p:nvPr/>
        </p:nvSpPr>
        <p:spPr>
          <a:xfrm>
            <a:off x="1282936" y="3445601"/>
            <a:ext cx="468000" cy="46800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B.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F196AB4-83AD-4FF8-AD38-BAD42AF514B6}"/>
              </a:ext>
            </a:extLst>
          </p:cNvPr>
          <p:cNvSpPr/>
          <p:nvPr/>
        </p:nvSpPr>
        <p:spPr>
          <a:xfrm>
            <a:off x="1282936" y="5037096"/>
            <a:ext cx="468000" cy="46800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685800"/>
            <a:r>
              <a:rPr lang="en-GB" sz="24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C.</a:t>
            </a: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1AD9A2F-642B-49CE-9D39-8CA0AA75FC24}"/>
              </a:ext>
            </a:extLst>
          </p:cNvPr>
          <p:cNvGraphicFramePr>
            <a:graphicFrameLocks noGrp="1"/>
          </p:cNvGraphicFramePr>
          <p:nvPr/>
        </p:nvGraphicFramePr>
        <p:xfrm>
          <a:off x="2041991" y="3308081"/>
          <a:ext cx="360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72049615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483828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8057592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B0D34D8-0A4E-44C0-BB09-EC88F30110EB}"/>
              </a:ext>
            </a:extLst>
          </p:cNvPr>
          <p:cNvCxnSpPr>
            <a:cxnSpLocks/>
            <a:stCxn id="10" idx="3"/>
            <a:endCxn id="15" idx="1"/>
          </p:cNvCxnSpPr>
          <p:nvPr/>
        </p:nvCxnSpPr>
        <p:spPr>
          <a:xfrm>
            <a:off x="4406581" y="2088107"/>
            <a:ext cx="1385911" cy="1591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03633F-8CF3-4712-8E18-E92147FEFBC6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 flipV="1">
            <a:off x="4406581" y="2088107"/>
            <a:ext cx="1385911" cy="1591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92BBD3C-7079-449E-8842-9BAF5019FADD}"/>
              </a:ext>
            </a:extLst>
          </p:cNvPr>
          <p:cNvCxnSpPr>
            <a:cxnSpLocks/>
            <a:stCxn id="12" idx="3"/>
            <a:endCxn id="16" idx="1"/>
          </p:cNvCxnSpPr>
          <p:nvPr/>
        </p:nvCxnSpPr>
        <p:spPr>
          <a:xfrm>
            <a:off x="4406581" y="5271096"/>
            <a:ext cx="138591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63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0f0ae0ff-29c4-4766-b250-c1a9bee8d4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1B83E6-7DB5-4AD3-B7E0-E7478CBFE9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1639</TotalTime>
  <Words>471</Words>
  <Application>Microsoft Office PowerPoint</Application>
  <PresentationFormat>On-screen Show (4:3)</PresentationFormat>
  <Paragraphs>205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SassoonCRInfantMedium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49</cp:revision>
  <dcterms:created xsi:type="dcterms:W3CDTF">2018-03-17T10:08:43Z</dcterms:created>
  <dcterms:modified xsi:type="dcterms:W3CDTF">2021-02-04T11:36:04Z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  <property fmtid="{D5CDD505-2E9C-101B-9397-08002B2CF9AE}" pid="4" name="AuthorIds_UIVersion_1536">
    <vt:lpwstr>183</vt:lpwstr>
  </property>
</Properties>
</file>